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300"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4" r:id="rId39"/>
    <p:sldId id="293" r:id="rId40"/>
    <p:sldId id="295" r:id="rId41"/>
    <p:sldId id="296" r:id="rId42"/>
    <p:sldId id="297" r:id="rId43"/>
    <p:sldId id="298" r:id="rId44"/>
    <p:sldId id="299" r:id="rId45"/>
    <p:sldId id="26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2B800"/>
    <a:srgbClr val="503278"/>
    <a:srgbClr val="6F5091"/>
    <a:srgbClr val="5A336F"/>
    <a:srgbClr val="7658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92" y="3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DAAD97A-83AA-4610-B909-B1DDC1B288D8}" type="datetimeFigureOut">
              <a:rPr lang="en-US" smtClean="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768EE8-2548-4B81-96CA-2A79AF6555F1}" type="slidenum">
              <a:rPr lang="en-US" smtClean="0"/>
              <a:t>‹#›</a:t>
            </a:fld>
            <a:endParaRPr lang="en-US" dirty="0"/>
          </a:p>
        </p:txBody>
      </p:sp>
    </p:spTree>
    <p:extLst>
      <p:ext uri="{BB962C8B-B14F-4D97-AF65-F5344CB8AC3E}">
        <p14:creationId xmlns:p14="http://schemas.microsoft.com/office/powerpoint/2010/main" val="2581662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AAD97A-83AA-4610-B909-B1DDC1B288D8}" type="datetimeFigureOut">
              <a:rPr lang="en-US" smtClean="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768EE8-2548-4B81-96CA-2A79AF6555F1}" type="slidenum">
              <a:rPr lang="en-US" smtClean="0"/>
              <a:t>‹#›</a:t>
            </a:fld>
            <a:endParaRPr lang="en-US" dirty="0"/>
          </a:p>
        </p:txBody>
      </p:sp>
    </p:spTree>
    <p:extLst>
      <p:ext uri="{BB962C8B-B14F-4D97-AF65-F5344CB8AC3E}">
        <p14:creationId xmlns:p14="http://schemas.microsoft.com/office/powerpoint/2010/main" val="787086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AAD97A-83AA-4610-B909-B1DDC1B288D8}" type="datetimeFigureOut">
              <a:rPr lang="en-US" smtClean="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768EE8-2548-4B81-96CA-2A79AF6555F1}" type="slidenum">
              <a:rPr lang="en-US" smtClean="0"/>
              <a:t>‹#›</a:t>
            </a:fld>
            <a:endParaRPr lang="en-US" dirty="0"/>
          </a:p>
        </p:txBody>
      </p:sp>
    </p:spTree>
    <p:extLst>
      <p:ext uri="{BB962C8B-B14F-4D97-AF65-F5344CB8AC3E}">
        <p14:creationId xmlns:p14="http://schemas.microsoft.com/office/powerpoint/2010/main" val="2148850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AAD97A-83AA-4610-B909-B1DDC1B288D8}" type="datetimeFigureOut">
              <a:rPr lang="en-US" smtClean="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768EE8-2548-4B81-96CA-2A79AF6555F1}" type="slidenum">
              <a:rPr lang="en-US" smtClean="0"/>
              <a:t>‹#›</a:t>
            </a:fld>
            <a:endParaRPr lang="en-US" dirty="0"/>
          </a:p>
        </p:txBody>
      </p:sp>
    </p:spTree>
    <p:extLst>
      <p:ext uri="{BB962C8B-B14F-4D97-AF65-F5344CB8AC3E}">
        <p14:creationId xmlns:p14="http://schemas.microsoft.com/office/powerpoint/2010/main" val="410240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AAD97A-83AA-4610-B909-B1DDC1B288D8}" type="datetimeFigureOut">
              <a:rPr lang="en-US" smtClean="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768EE8-2548-4B81-96CA-2A79AF6555F1}" type="slidenum">
              <a:rPr lang="en-US" smtClean="0"/>
              <a:t>‹#›</a:t>
            </a:fld>
            <a:endParaRPr lang="en-US" dirty="0"/>
          </a:p>
        </p:txBody>
      </p:sp>
    </p:spTree>
    <p:extLst>
      <p:ext uri="{BB962C8B-B14F-4D97-AF65-F5344CB8AC3E}">
        <p14:creationId xmlns:p14="http://schemas.microsoft.com/office/powerpoint/2010/main" val="4218459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AAD97A-83AA-4610-B909-B1DDC1B288D8}" type="datetimeFigureOut">
              <a:rPr lang="en-US" smtClean="0"/>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768EE8-2548-4B81-96CA-2A79AF6555F1}" type="slidenum">
              <a:rPr lang="en-US" smtClean="0"/>
              <a:t>‹#›</a:t>
            </a:fld>
            <a:endParaRPr lang="en-US" dirty="0"/>
          </a:p>
        </p:txBody>
      </p:sp>
    </p:spTree>
    <p:extLst>
      <p:ext uri="{BB962C8B-B14F-4D97-AF65-F5344CB8AC3E}">
        <p14:creationId xmlns:p14="http://schemas.microsoft.com/office/powerpoint/2010/main" val="369847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AAD97A-83AA-4610-B909-B1DDC1B288D8}" type="datetimeFigureOut">
              <a:rPr lang="en-US" smtClean="0"/>
              <a:t>3/20/2018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3768EE8-2548-4B81-96CA-2A79AF6555F1}" type="slidenum">
              <a:rPr lang="en-US" smtClean="0"/>
              <a:t>‹#›</a:t>
            </a:fld>
            <a:endParaRPr lang="en-US" dirty="0"/>
          </a:p>
        </p:txBody>
      </p:sp>
    </p:spTree>
    <p:extLst>
      <p:ext uri="{BB962C8B-B14F-4D97-AF65-F5344CB8AC3E}">
        <p14:creationId xmlns:p14="http://schemas.microsoft.com/office/powerpoint/2010/main" val="393163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AAD97A-83AA-4610-B909-B1DDC1B288D8}" type="datetimeFigureOut">
              <a:rPr lang="en-US" smtClean="0"/>
              <a:t>3/20/2018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768EE8-2548-4B81-96CA-2A79AF6555F1}" type="slidenum">
              <a:rPr lang="en-US" smtClean="0"/>
              <a:t>‹#›</a:t>
            </a:fld>
            <a:endParaRPr lang="en-US" dirty="0"/>
          </a:p>
        </p:txBody>
      </p:sp>
    </p:spTree>
    <p:extLst>
      <p:ext uri="{BB962C8B-B14F-4D97-AF65-F5344CB8AC3E}">
        <p14:creationId xmlns:p14="http://schemas.microsoft.com/office/powerpoint/2010/main" val="3601388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AD97A-83AA-4610-B909-B1DDC1B288D8}" type="datetimeFigureOut">
              <a:rPr lang="en-US" smtClean="0"/>
              <a:t>3/20/2018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3768EE8-2548-4B81-96CA-2A79AF6555F1}" type="slidenum">
              <a:rPr lang="en-US" smtClean="0"/>
              <a:t>‹#›</a:t>
            </a:fld>
            <a:endParaRPr lang="en-US" dirty="0"/>
          </a:p>
        </p:txBody>
      </p:sp>
    </p:spTree>
    <p:extLst>
      <p:ext uri="{BB962C8B-B14F-4D97-AF65-F5344CB8AC3E}">
        <p14:creationId xmlns:p14="http://schemas.microsoft.com/office/powerpoint/2010/main" val="1215717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AD97A-83AA-4610-B909-B1DDC1B288D8}" type="datetimeFigureOut">
              <a:rPr lang="en-US" smtClean="0"/>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768EE8-2548-4B81-96CA-2A79AF6555F1}" type="slidenum">
              <a:rPr lang="en-US" smtClean="0"/>
              <a:t>‹#›</a:t>
            </a:fld>
            <a:endParaRPr lang="en-US" dirty="0"/>
          </a:p>
        </p:txBody>
      </p:sp>
    </p:spTree>
    <p:extLst>
      <p:ext uri="{BB962C8B-B14F-4D97-AF65-F5344CB8AC3E}">
        <p14:creationId xmlns:p14="http://schemas.microsoft.com/office/powerpoint/2010/main" val="212433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AD97A-83AA-4610-B909-B1DDC1B288D8}" type="datetimeFigureOut">
              <a:rPr lang="en-US" smtClean="0"/>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768EE8-2548-4B81-96CA-2A79AF6555F1}" type="slidenum">
              <a:rPr lang="en-US" smtClean="0"/>
              <a:t>‹#›</a:t>
            </a:fld>
            <a:endParaRPr lang="en-US" dirty="0"/>
          </a:p>
        </p:txBody>
      </p:sp>
    </p:spTree>
    <p:extLst>
      <p:ext uri="{BB962C8B-B14F-4D97-AF65-F5344CB8AC3E}">
        <p14:creationId xmlns:p14="http://schemas.microsoft.com/office/powerpoint/2010/main" val="3902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AD97A-83AA-4610-B909-B1DDC1B288D8}" type="datetimeFigureOut">
              <a:rPr lang="en-US" smtClean="0"/>
              <a:t>3/20/2018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68EE8-2548-4B81-96CA-2A79AF6555F1}" type="slidenum">
              <a:rPr lang="en-US" smtClean="0"/>
              <a:t>‹#›</a:t>
            </a:fld>
            <a:endParaRPr lang="en-US" dirty="0"/>
          </a:p>
        </p:txBody>
      </p:sp>
    </p:spTree>
    <p:extLst>
      <p:ext uri="{BB962C8B-B14F-4D97-AF65-F5344CB8AC3E}">
        <p14:creationId xmlns:p14="http://schemas.microsoft.com/office/powerpoint/2010/main" val="3484092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hyperlink" Target="https://www.health.ny.gov/health_care/managed_care/hmoipa/hmo_ipa.htm"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s://www.health.ny.gov/health_care/medicaid/redesign/dsrip/vbp_initiatives/on-menu_checklist.htm" TargetMode="External"/><Relationship Id="rId3" Type="http://schemas.openxmlformats.org/officeDocument/2006/relationships/image" Target="../media/image32.png"/><Relationship Id="rId7" Type="http://schemas.openxmlformats.org/officeDocument/2006/relationships/hyperlink" Target="https://www.health.ny.gov/health_care/managed_care/hmoipa/docs/guidelines.pdf" TargetMode="Externa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hyperlink" Target="https://www.health.ny.gov/health_care/medicaid/redesign/dsrip/vbp_library/" TargetMode="External"/><Relationship Id="rId5" Type="http://schemas.openxmlformats.org/officeDocument/2006/relationships/hyperlink" Target="https://www.health.ny.gov/health_care/medicaid/redesign/dsrip/vbp_u/index.htm" TargetMode="External"/><Relationship Id="rId4" Type="http://schemas.openxmlformats.org/officeDocument/2006/relationships/hyperlink" Target="https://www.health.ny.gov/health_care/medicaid/redesign/dsrip/2016/docs/2016-jun_annual_update.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1" name="TextBox 10"/>
          <p:cNvSpPr txBox="1"/>
          <p:nvPr/>
        </p:nvSpPr>
        <p:spPr>
          <a:xfrm>
            <a:off x="656706" y="1650621"/>
            <a:ext cx="6400800" cy="1077218"/>
          </a:xfrm>
          <a:prstGeom prst="rect">
            <a:avLst/>
          </a:prstGeom>
          <a:noFill/>
        </p:spPr>
        <p:txBody>
          <a:bodyPr wrap="square" rtlCol="0">
            <a:spAutoFit/>
          </a:bodyPr>
          <a:lstStyle/>
          <a:p>
            <a:r>
              <a:rPr lang="da-DK" sz="3200" b="1" dirty="0">
                <a:solidFill>
                  <a:srgbClr val="503278"/>
                </a:solidFill>
                <a:latin typeface="Arial"/>
                <a:cs typeface="Arial"/>
              </a:rPr>
              <a:t>Contracting Concepts for Value Based Payment</a:t>
            </a:r>
            <a:endParaRPr lang="en-US" sz="3200" b="1" dirty="0">
              <a:solidFill>
                <a:srgbClr val="503278"/>
              </a:solidFill>
              <a:latin typeface="Arial"/>
              <a:cs typeface="Arial"/>
            </a:endParaRPr>
          </a:p>
        </p:txBody>
      </p:sp>
      <p:sp>
        <p:nvSpPr>
          <p:cNvPr id="12" name="TextBox 11"/>
          <p:cNvSpPr txBox="1"/>
          <p:nvPr/>
        </p:nvSpPr>
        <p:spPr>
          <a:xfrm>
            <a:off x="190500" y="6057900"/>
            <a:ext cx="1800225"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March 2018</a:t>
            </a:r>
          </a:p>
        </p:txBody>
      </p:sp>
      <p:sp>
        <p:nvSpPr>
          <p:cNvPr id="13" name="TextBox 12"/>
          <p:cNvSpPr txBox="1"/>
          <p:nvPr/>
        </p:nvSpPr>
        <p:spPr>
          <a:xfrm>
            <a:off x="656706" y="3751299"/>
            <a:ext cx="5337694" cy="1754326"/>
          </a:xfrm>
          <a:prstGeom prst="rect">
            <a:avLst/>
          </a:prstGeom>
          <a:noFill/>
        </p:spPr>
        <p:txBody>
          <a:bodyPr wrap="square" rtlCol="0">
            <a:spAutoFit/>
          </a:bodyPr>
          <a:lstStyle/>
          <a:p>
            <a:r>
              <a:rPr lang="en-US" dirty="0">
                <a:solidFill>
                  <a:srgbClr val="6F5091"/>
                </a:solidFill>
                <a:latin typeface="Arial" panose="020B0604020202020204" pitchFamily="34" charset="0"/>
                <a:cs typeface="Arial" panose="020B0604020202020204" pitchFamily="34" charset="0"/>
              </a:rPr>
              <a:t>Anesa Brkanovic</a:t>
            </a:r>
          </a:p>
          <a:p>
            <a:r>
              <a:rPr lang="en-US" dirty="0">
                <a:solidFill>
                  <a:srgbClr val="6F5091"/>
                </a:solidFill>
                <a:latin typeface="Arial" panose="020B0604020202020204" pitchFamily="34" charset="0"/>
                <a:cs typeface="Arial" panose="020B0604020202020204" pitchFamily="34" charset="0"/>
              </a:rPr>
              <a:t>Deputy Director, </a:t>
            </a:r>
          </a:p>
          <a:p>
            <a:r>
              <a:rPr lang="en-US" dirty="0">
                <a:solidFill>
                  <a:srgbClr val="6F5091"/>
                </a:solidFill>
                <a:latin typeface="Arial" panose="020B0604020202020204" pitchFamily="34" charset="0"/>
                <a:cs typeface="Arial" panose="020B0604020202020204" pitchFamily="34" charset="0"/>
              </a:rPr>
              <a:t>Division of Health Plan Contracting and Oversight</a:t>
            </a:r>
          </a:p>
          <a:p>
            <a:r>
              <a:rPr lang="en-US" dirty="0">
                <a:solidFill>
                  <a:srgbClr val="6F5091"/>
                </a:solidFill>
                <a:latin typeface="Arial" panose="020B0604020202020204" pitchFamily="34" charset="0"/>
                <a:cs typeface="Arial" panose="020B0604020202020204" pitchFamily="34" charset="0"/>
              </a:rPr>
              <a:t>Office of Health Insurance Programs</a:t>
            </a:r>
          </a:p>
          <a:p>
            <a:r>
              <a:rPr lang="en-US" dirty="0">
                <a:solidFill>
                  <a:srgbClr val="6F5091"/>
                </a:solidFill>
                <a:latin typeface="Arial" panose="020B0604020202020204" pitchFamily="34" charset="0"/>
                <a:cs typeface="Arial" panose="020B0604020202020204" pitchFamily="34" charset="0"/>
              </a:rPr>
              <a:t>NYS Department of Health</a:t>
            </a:r>
          </a:p>
          <a:p>
            <a:endParaRPr lang="en-US" dirty="0">
              <a:solidFill>
                <a:srgbClr val="6F509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 y="185261"/>
            <a:ext cx="4368787" cy="723642"/>
          </a:xfrm>
          <a:prstGeom prst="rect">
            <a:avLst/>
          </a:prstGeom>
        </p:spPr>
      </p:pic>
      <p:sp>
        <p:nvSpPr>
          <p:cNvPr id="8" name="object 4">
            <a:extLst>
              <a:ext uri="{FF2B5EF4-FFF2-40B4-BE49-F238E27FC236}">
                <a16:creationId xmlns:a16="http://schemas.microsoft.com/office/drawing/2014/main" id="{550D9D4D-57C7-4042-A98B-13C2CF7A7848}"/>
              </a:ext>
            </a:extLst>
          </p:cNvPr>
          <p:cNvSpPr/>
          <p:nvPr/>
        </p:nvSpPr>
        <p:spPr>
          <a:xfrm>
            <a:off x="208788" y="176784"/>
            <a:ext cx="4370830" cy="746757"/>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081473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930617" y="3052031"/>
            <a:ext cx="9047018" cy="621334"/>
          </a:xfrm>
        </p:spPr>
        <p:txBody>
          <a:bodyPr>
            <a:noAutofit/>
          </a:bodyPr>
          <a:lstStyle/>
          <a:p>
            <a:pPr marL="0" indent="0">
              <a:lnSpc>
                <a:spcPct val="100000"/>
              </a:lnSpc>
              <a:spcBef>
                <a:spcPts val="600"/>
              </a:spcBef>
              <a:spcAft>
                <a:spcPts val="600"/>
              </a:spcAft>
              <a:buNone/>
            </a:pPr>
            <a:r>
              <a:rPr lang="en-US" sz="2400" b="1" spc="-10" dirty="0">
                <a:solidFill>
                  <a:srgbClr val="503178"/>
                </a:solidFill>
                <a:latin typeface="Arial"/>
                <a:cs typeface="Arial"/>
              </a:rPr>
              <a:t>Key Components of a VBP contract and MCO-Provider Contracting Life Cycle</a:t>
            </a:r>
            <a:endParaRPr lang="en-US" sz="2400" dirty="0">
              <a:latin typeface="Arial"/>
              <a:cs typeface="Arial"/>
            </a:endParaRPr>
          </a:p>
          <a:p>
            <a:pPr marL="0" indent="0">
              <a:lnSpc>
                <a:spcPct val="100000"/>
              </a:lnSpc>
              <a:spcBef>
                <a:spcPts val="600"/>
              </a:spcBef>
              <a:spcAft>
                <a:spcPts val="600"/>
              </a:spcAft>
              <a:buNone/>
            </a:pPr>
            <a:endParaRPr lang="en-US" sz="2200" b="0" dirty="0">
              <a:latin typeface="Arial" panose="020B0604020202020204" pitchFamily="34" charset="0"/>
              <a:cs typeface="Arial" panose="020B0604020202020204" pitchFamily="34" charset="0"/>
            </a:endParaRPr>
          </a:p>
        </p:txBody>
      </p:sp>
      <p:sp>
        <p:nvSpPr>
          <p:cNvPr id="7" name="Title 7"/>
          <p:cNvSpPr>
            <a:spLocks noGrp="1"/>
          </p:cNvSpPr>
          <p:nvPr>
            <p:ph type="title"/>
          </p:nvPr>
        </p:nvSpPr>
        <p:spPr>
          <a:xfrm>
            <a:off x="611910" y="1167086"/>
            <a:ext cx="11210636" cy="548640"/>
          </a:xfrm>
        </p:spPr>
        <p:txBody>
          <a:bodyPr>
            <a:normAutofit fontScale="90000"/>
          </a:bodyPr>
          <a:lstStyle/>
          <a:p>
            <a:r>
              <a:rPr lang="en-US" b="1" dirty="0">
                <a:solidFill>
                  <a:srgbClr val="503278"/>
                </a:solidFill>
                <a:latin typeface="Arial" panose="020B0604020202020204" pitchFamily="34" charset="0"/>
                <a:cs typeface="Arial" panose="020B0604020202020204" pitchFamily="34" charset="0"/>
              </a:rPr>
              <a:t> </a:t>
            </a:r>
          </a:p>
        </p:txBody>
      </p:sp>
      <p:sp>
        <p:nvSpPr>
          <p:cNvPr id="12" name="Rectangle 11"/>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3" name="Rectangle 12"/>
          <p:cNvSpPr/>
          <p:nvPr/>
        </p:nvSpPr>
        <p:spPr>
          <a:xfrm>
            <a:off x="0" y="15"/>
            <a:ext cx="12192000" cy="16254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9</a:t>
            </a:r>
          </a:p>
        </p:txBody>
      </p:sp>
      <p:sp>
        <p:nvSpPr>
          <p:cNvPr id="14" name="object 3">
            <a:extLst>
              <a:ext uri="{FF2B5EF4-FFF2-40B4-BE49-F238E27FC236}">
                <a16:creationId xmlns:a16="http://schemas.microsoft.com/office/drawing/2014/main" id="{8C1856DD-456A-468E-99C0-2EE13E5983C4}"/>
              </a:ext>
            </a:extLst>
          </p:cNvPr>
          <p:cNvSpPr/>
          <p:nvPr/>
        </p:nvSpPr>
        <p:spPr>
          <a:xfrm>
            <a:off x="761261" y="2018089"/>
            <a:ext cx="1981940" cy="1431100"/>
          </a:xfrm>
          <a:prstGeom prst="rect">
            <a:avLst/>
          </a:prstGeom>
          <a:blipFill>
            <a:blip r:embed="rId3" cstate="print"/>
            <a:stretch>
              <a:fillRect/>
            </a:stretch>
          </a:blipFill>
        </p:spPr>
        <p:txBody>
          <a:bodyPr wrap="square" lIns="0" tIns="0" rIns="0" bIns="0" rtlCol="0"/>
          <a:lstStyle/>
          <a:p>
            <a:endParaRPr dirty="0"/>
          </a:p>
        </p:txBody>
      </p:sp>
      <p:sp>
        <p:nvSpPr>
          <p:cNvPr id="15" name="object 4">
            <a:extLst>
              <a:ext uri="{FF2B5EF4-FFF2-40B4-BE49-F238E27FC236}">
                <a16:creationId xmlns:a16="http://schemas.microsoft.com/office/drawing/2014/main" id="{EA44170D-1629-40C5-8A5D-254D037D4F97}"/>
              </a:ext>
            </a:extLst>
          </p:cNvPr>
          <p:cNvSpPr/>
          <p:nvPr/>
        </p:nvSpPr>
        <p:spPr>
          <a:xfrm>
            <a:off x="1463516" y="3038413"/>
            <a:ext cx="1373393" cy="1927287"/>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181820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0" y="717627"/>
            <a:ext cx="10979727" cy="1000120"/>
          </a:xfrm>
        </p:spPr>
        <p:txBody>
          <a:bodyPr>
            <a:normAutofit/>
          </a:bodyPr>
          <a:lstStyle/>
          <a:p>
            <a:r>
              <a:rPr lang="en-US" b="1" dirty="0">
                <a:solidFill>
                  <a:srgbClr val="503278"/>
                </a:solidFill>
                <a:latin typeface="Arial" panose="020B0604020202020204" pitchFamily="34" charset="0"/>
                <a:cs typeface="Arial" panose="020B0604020202020204" pitchFamily="34" charset="0"/>
              </a:rPr>
              <a:t>Components of a VBP Contract</a:t>
            </a:r>
            <a:br>
              <a:rPr lang="en-US" b="1" dirty="0">
                <a:solidFill>
                  <a:srgbClr val="503278"/>
                </a:solidFill>
                <a:latin typeface="Arial" panose="020B0604020202020204" pitchFamily="34" charset="0"/>
                <a:cs typeface="Arial" panose="020B0604020202020204" pitchFamily="34" charset="0"/>
              </a:rPr>
            </a:br>
            <a:endParaRPr lang="en-US" sz="2000" dirty="0">
              <a:solidFill>
                <a:srgbClr val="503278"/>
              </a:solidFill>
              <a:latin typeface="Arial" panose="020B0604020202020204" pitchFamily="34" charset="0"/>
              <a:cs typeface="Arial" panose="020B0604020202020204" pitchFamily="34" charset="0"/>
            </a:endParaRPr>
          </a:p>
        </p:txBody>
      </p:sp>
      <p:sp>
        <p:nvSpPr>
          <p:cNvPr id="16" name="Rectangle 15"/>
          <p:cNvSpPr/>
          <p:nvPr/>
        </p:nvSpPr>
        <p:spPr>
          <a:xfrm>
            <a:off x="0" y="144555"/>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7" name="Rectangle 16"/>
          <p:cNvSpPr/>
          <p:nvPr/>
        </p:nvSpPr>
        <p:spPr>
          <a:xfrm>
            <a:off x="0" y="53472"/>
            <a:ext cx="12192000" cy="15072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10</a:t>
            </a:r>
          </a:p>
        </p:txBody>
      </p:sp>
      <p:sp>
        <p:nvSpPr>
          <p:cNvPr id="2" name="TextBox 1">
            <a:extLst>
              <a:ext uri="{FF2B5EF4-FFF2-40B4-BE49-F238E27FC236}">
                <a16:creationId xmlns:a16="http://schemas.microsoft.com/office/drawing/2014/main" id="{5FBF9266-E770-4F82-8619-914B33D2D38A}"/>
              </a:ext>
            </a:extLst>
          </p:cNvPr>
          <p:cNvSpPr txBox="1"/>
          <p:nvPr/>
        </p:nvSpPr>
        <p:spPr>
          <a:xfrm>
            <a:off x="1184781" y="2858641"/>
            <a:ext cx="1192584" cy="584775"/>
          </a:xfrm>
          <a:prstGeom prst="rect">
            <a:avLst/>
          </a:prstGeom>
          <a:noFill/>
        </p:spPr>
        <p:txBody>
          <a:bodyPr wrap="square" rtlCol="0">
            <a:spAutoFit/>
          </a:bodyPr>
          <a:lstStyle/>
          <a:p>
            <a:r>
              <a:rPr lang="en-US" sz="3200" dirty="0">
                <a:solidFill>
                  <a:schemeClr val="bg1"/>
                </a:solidFill>
              </a:rPr>
              <a:t>MCO</a:t>
            </a:r>
          </a:p>
        </p:txBody>
      </p:sp>
      <p:sp>
        <p:nvSpPr>
          <p:cNvPr id="3" name="TextBox 2">
            <a:extLst>
              <a:ext uri="{FF2B5EF4-FFF2-40B4-BE49-F238E27FC236}">
                <a16:creationId xmlns:a16="http://schemas.microsoft.com/office/drawing/2014/main" id="{8969D50B-7641-4777-B214-CB45D9668D95}"/>
              </a:ext>
            </a:extLst>
          </p:cNvPr>
          <p:cNvSpPr txBox="1"/>
          <p:nvPr/>
        </p:nvSpPr>
        <p:spPr>
          <a:xfrm>
            <a:off x="4004083" y="2797085"/>
            <a:ext cx="923017" cy="646331"/>
          </a:xfrm>
          <a:prstGeom prst="rect">
            <a:avLst/>
          </a:prstGeom>
          <a:noFill/>
        </p:spPr>
        <p:txBody>
          <a:bodyPr wrap="square" rtlCol="0">
            <a:spAutoFit/>
          </a:bodyPr>
          <a:lstStyle/>
          <a:p>
            <a:r>
              <a:rPr lang="en-US" sz="3600" dirty="0">
                <a:solidFill>
                  <a:schemeClr val="bg1"/>
                </a:solidFill>
              </a:rPr>
              <a:t>IP</a:t>
            </a:r>
          </a:p>
        </p:txBody>
      </p:sp>
      <p:sp>
        <p:nvSpPr>
          <p:cNvPr id="5" name="TextBox 4">
            <a:extLst>
              <a:ext uri="{FF2B5EF4-FFF2-40B4-BE49-F238E27FC236}">
                <a16:creationId xmlns:a16="http://schemas.microsoft.com/office/drawing/2014/main" id="{23078DFD-983A-49DA-AAD9-2CBC27BB64A9}"/>
              </a:ext>
            </a:extLst>
          </p:cNvPr>
          <p:cNvSpPr txBox="1"/>
          <p:nvPr/>
        </p:nvSpPr>
        <p:spPr>
          <a:xfrm>
            <a:off x="7152232" y="3744879"/>
            <a:ext cx="1085125" cy="584775"/>
          </a:xfrm>
          <a:prstGeom prst="rect">
            <a:avLst/>
          </a:prstGeom>
          <a:noFill/>
        </p:spPr>
        <p:txBody>
          <a:bodyPr wrap="square" rtlCol="0">
            <a:spAutoFit/>
          </a:bodyPr>
          <a:lstStyle/>
          <a:p>
            <a:r>
              <a:rPr lang="en-US" sz="3200" dirty="0">
                <a:solidFill>
                  <a:schemeClr val="bg1"/>
                </a:solidFill>
              </a:rPr>
              <a:t>MCO</a:t>
            </a:r>
          </a:p>
        </p:txBody>
      </p:sp>
      <p:sp>
        <p:nvSpPr>
          <p:cNvPr id="6" name="TextBox 5">
            <a:extLst>
              <a:ext uri="{FF2B5EF4-FFF2-40B4-BE49-F238E27FC236}">
                <a16:creationId xmlns:a16="http://schemas.microsoft.com/office/drawing/2014/main" id="{EDA973F1-4CBF-4356-894D-5E03AE1547D0}"/>
              </a:ext>
            </a:extLst>
          </p:cNvPr>
          <p:cNvSpPr txBox="1"/>
          <p:nvPr/>
        </p:nvSpPr>
        <p:spPr>
          <a:xfrm>
            <a:off x="5588711" y="1558393"/>
            <a:ext cx="749918" cy="369332"/>
          </a:xfrm>
          <a:prstGeom prst="rect">
            <a:avLst/>
          </a:prstGeom>
          <a:noFill/>
        </p:spPr>
        <p:txBody>
          <a:bodyPr wrap="square" rtlCol="0">
            <a:spAutoFit/>
          </a:bodyPr>
          <a:lstStyle/>
          <a:p>
            <a:r>
              <a:rPr lang="en-US" dirty="0"/>
              <a:t> </a:t>
            </a:r>
            <a:r>
              <a:rPr lang="en-US" b="1" dirty="0">
                <a:solidFill>
                  <a:schemeClr val="bg1"/>
                </a:solidFill>
              </a:rPr>
              <a:t>DOH</a:t>
            </a:r>
          </a:p>
        </p:txBody>
      </p:sp>
      <p:sp>
        <p:nvSpPr>
          <p:cNvPr id="38" name="object 6">
            <a:extLst>
              <a:ext uri="{FF2B5EF4-FFF2-40B4-BE49-F238E27FC236}">
                <a16:creationId xmlns:a16="http://schemas.microsoft.com/office/drawing/2014/main" id="{274CE129-AC9E-4436-8822-C6560D9D8C99}"/>
              </a:ext>
            </a:extLst>
          </p:cNvPr>
          <p:cNvSpPr/>
          <p:nvPr/>
        </p:nvSpPr>
        <p:spPr>
          <a:xfrm>
            <a:off x="2011677" y="1610866"/>
            <a:ext cx="539750" cy="539750"/>
          </a:xfrm>
          <a:custGeom>
            <a:avLst/>
            <a:gdLst/>
            <a:ahLst/>
            <a:cxnLst/>
            <a:rect l="l" t="t" r="r" b="b"/>
            <a:pathLst>
              <a:path w="539750" h="539750">
                <a:moveTo>
                  <a:pt x="269746" y="539494"/>
                </a:moveTo>
                <a:lnTo>
                  <a:pt x="221256" y="535148"/>
                </a:lnTo>
                <a:lnTo>
                  <a:pt x="175619" y="522618"/>
                </a:lnTo>
                <a:lnTo>
                  <a:pt x="133596" y="502666"/>
                </a:lnTo>
                <a:lnTo>
                  <a:pt x="95948" y="476054"/>
                </a:lnTo>
                <a:lnTo>
                  <a:pt x="63437" y="443543"/>
                </a:lnTo>
                <a:lnTo>
                  <a:pt x="36825" y="405895"/>
                </a:lnTo>
                <a:lnTo>
                  <a:pt x="16873" y="363872"/>
                </a:lnTo>
                <a:lnTo>
                  <a:pt x="4343" y="318235"/>
                </a:lnTo>
                <a:lnTo>
                  <a:pt x="0" y="269746"/>
                </a:lnTo>
                <a:lnTo>
                  <a:pt x="4343" y="221256"/>
                </a:lnTo>
                <a:lnTo>
                  <a:pt x="16873" y="175619"/>
                </a:lnTo>
                <a:lnTo>
                  <a:pt x="36825" y="133596"/>
                </a:lnTo>
                <a:lnTo>
                  <a:pt x="63437" y="95948"/>
                </a:lnTo>
                <a:lnTo>
                  <a:pt x="95948" y="63438"/>
                </a:lnTo>
                <a:lnTo>
                  <a:pt x="133596" y="36825"/>
                </a:lnTo>
                <a:lnTo>
                  <a:pt x="175619" y="16873"/>
                </a:lnTo>
                <a:lnTo>
                  <a:pt x="221256" y="4344"/>
                </a:lnTo>
                <a:lnTo>
                  <a:pt x="269746" y="0"/>
                </a:lnTo>
                <a:lnTo>
                  <a:pt x="318235" y="4344"/>
                </a:lnTo>
                <a:lnTo>
                  <a:pt x="363872" y="16873"/>
                </a:lnTo>
                <a:lnTo>
                  <a:pt x="405895" y="36825"/>
                </a:lnTo>
                <a:lnTo>
                  <a:pt x="443543" y="63438"/>
                </a:lnTo>
                <a:lnTo>
                  <a:pt x="476054" y="95948"/>
                </a:lnTo>
                <a:lnTo>
                  <a:pt x="502666" y="133596"/>
                </a:lnTo>
                <a:lnTo>
                  <a:pt x="522618" y="175619"/>
                </a:lnTo>
                <a:lnTo>
                  <a:pt x="535148" y="221256"/>
                </a:lnTo>
                <a:lnTo>
                  <a:pt x="539494" y="269746"/>
                </a:lnTo>
                <a:lnTo>
                  <a:pt x="535148" y="318235"/>
                </a:lnTo>
                <a:lnTo>
                  <a:pt x="522618" y="363872"/>
                </a:lnTo>
                <a:lnTo>
                  <a:pt x="502666" y="405895"/>
                </a:lnTo>
                <a:lnTo>
                  <a:pt x="476054" y="443543"/>
                </a:lnTo>
                <a:lnTo>
                  <a:pt x="443543" y="476054"/>
                </a:lnTo>
                <a:lnTo>
                  <a:pt x="405895" y="502666"/>
                </a:lnTo>
                <a:lnTo>
                  <a:pt x="363872" y="522618"/>
                </a:lnTo>
                <a:lnTo>
                  <a:pt x="318235" y="535148"/>
                </a:lnTo>
                <a:lnTo>
                  <a:pt x="269746" y="539494"/>
                </a:lnTo>
                <a:close/>
              </a:path>
            </a:pathLst>
          </a:custGeom>
          <a:solidFill>
            <a:srgbClr val="FFC000"/>
          </a:solidFill>
        </p:spPr>
        <p:txBody>
          <a:bodyPr wrap="square" lIns="0" tIns="0" rIns="0" bIns="0" rtlCol="0"/>
          <a:lstStyle/>
          <a:p>
            <a:endParaRPr dirty="0"/>
          </a:p>
        </p:txBody>
      </p:sp>
      <p:sp>
        <p:nvSpPr>
          <p:cNvPr id="40" name="object 4">
            <a:extLst>
              <a:ext uri="{FF2B5EF4-FFF2-40B4-BE49-F238E27FC236}">
                <a16:creationId xmlns:a16="http://schemas.microsoft.com/office/drawing/2014/main" id="{B326873B-F7D8-4EE4-8A74-C26E8DF9983D}"/>
              </a:ext>
            </a:extLst>
          </p:cNvPr>
          <p:cNvSpPr/>
          <p:nvPr/>
        </p:nvSpPr>
        <p:spPr>
          <a:xfrm>
            <a:off x="2305938" y="1642789"/>
            <a:ext cx="6633845" cy="496570"/>
          </a:xfrm>
          <a:custGeom>
            <a:avLst/>
            <a:gdLst/>
            <a:ahLst/>
            <a:cxnLst/>
            <a:rect l="l" t="t" r="r" b="b"/>
            <a:pathLst>
              <a:path w="6633845" h="496569">
                <a:moveTo>
                  <a:pt x="0" y="0"/>
                </a:moveTo>
                <a:lnTo>
                  <a:pt x="6633537" y="0"/>
                </a:lnTo>
                <a:lnTo>
                  <a:pt x="6633537" y="496434"/>
                </a:lnTo>
                <a:lnTo>
                  <a:pt x="0" y="496434"/>
                </a:lnTo>
                <a:lnTo>
                  <a:pt x="0" y="0"/>
                </a:lnTo>
                <a:close/>
              </a:path>
            </a:pathLst>
          </a:custGeom>
          <a:ln w="12149">
            <a:solidFill>
              <a:srgbClr val="E7AE00"/>
            </a:solidFill>
          </a:ln>
        </p:spPr>
        <p:txBody>
          <a:bodyPr wrap="square" lIns="0" tIns="0" rIns="0" bIns="0" rtlCol="0"/>
          <a:lstStyle/>
          <a:p>
            <a:endParaRPr dirty="0"/>
          </a:p>
        </p:txBody>
      </p:sp>
      <p:sp>
        <p:nvSpPr>
          <p:cNvPr id="8" name="TextBox 7">
            <a:extLst>
              <a:ext uri="{FF2B5EF4-FFF2-40B4-BE49-F238E27FC236}">
                <a16:creationId xmlns:a16="http://schemas.microsoft.com/office/drawing/2014/main" id="{35F9D772-6DF7-49A8-B3E1-47CD0D7CAF62}"/>
              </a:ext>
            </a:extLst>
          </p:cNvPr>
          <p:cNvSpPr txBox="1"/>
          <p:nvPr/>
        </p:nvSpPr>
        <p:spPr>
          <a:xfrm>
            <a:off x="2074217" y="1620401"/>
            <a:ext cx="250678" cy="523220"/>
          </a:xfrm>
          <a:prstGeom prst="rect">
            <a:avLst/>
          </a:prstGeom>
          <a:noFill/>
        </p:spPr>
        <p:txBody>
          <a:bodyPr wrap="square" rtlCol="0">
            <a:spAutoFit/>
          </a:bodyPr>
          <a:lstStyle/>
          <a:p>
            <a:r>
              <a:rPr lang="en-US" sz="2800" b="1" dirty="0"/>
              <a:t>1</a:t>
            </a:r>
          </a:p>
        </p:txBody>
      </p:sp>
      <p:sp>
        <p:nvSpPr>
          <p:cNvPr id="14" name="TextBox 13">
            <a:extLst>
              <a:ext uri="{FF2B5EF4-FFF2-40B4-BE49-F238E27FC236}">
                <a16:creationId xmlns:a16="http://schemas.microsoft.com/office/drawing/2014/main" id="{ECD5CB5E-DFAF-4CB9-B6E4-0679AD7DE986}"/>
              </a:ext>
            </a:extLst>
          </p:cNvPr>
          <p:cNvSpPr txBox="1"/>
          <p:nvPr/>
        </p:nvSpPr>
        <p:spPr>
          <a:xfrm>
            <a:off x="2656367" y="1696794"/>
            <a:ext cx="496697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Measurement Period</a:t>
            </a:r>
          </a:p>
        </p:txBody>
      </p:sp>
      <p:sp>
        <p:nvSpPr>
          <p:cNvPr id="49" name="object 11">
            <a:extLst>
              <a:ext uri="{FF2B5EF4-FFF2-40B4-BE49-F238E27FC236}">
                <a16:creationId xmlns:a16="http://schemas.microsoft.com/office/drawing/2014/main" id="{6CD40A2E-739D-478F-953C-EB53B84101A4}"/>
              </a:ext>
            </a:extLst>
          </p:cNvPr>
          <p:cNvSpPr/>
          <p:nvPr/>
        </p:nvSpPr>
        <p:spPr>
          <a:xfrm>
            <a:off x="2401822" y="2258566"/>
            <a:ext cx="541020" cy="541020"/>
          </a:xfrm>
          <a:custGeom>
            <a:avLst/>
            <a:gdLst/>
            <a:ahLst/>
            <a:cxnLst/>
            <a:rect l="l" t="t" r="r" b="b"/>
            <a:pathLst>
              <a:path w="541019" h="541019">
                <a:moveTo>
                  <a:pt x="270510" y="541020"/>
                </a:moveTo>
                <a:lnTo>
                  <a:pt x="221884" y="536661"/>
                </a:lnTo>
                <a:lnTo>
                  <a:pt x="176118" y="524096"/>
                </a:lnTo>
                <a:lnTo>
                  <a:pt x="133976" y="504088"/>
                </a:lnTo>
                <a:lnTo>
                  <a:pt x="96222" y="477400"/>
                </a:lnTo>
                <a:lnTo>
                  <a:pt x="63619" y="444797"/>
                </a:lnTo>
                <a:lnTo>
                  <a:pt x="36931" y="407043"/>
                </a:lnTo>
                <a:lnTo>
                  <a:pt x="16922" y="364901"/>
                </a:lnTo>
                <a:lnTo>
                  <a:pt x="4357" y="319135"/>
                </a:lnTo>
                <a:lnTo>
                  <a:pt x="0" y="270510"/>
                </a:lnTo>
                <a:lnTo>
                  <a:pt x="4357" y="221884"/>
                </a:lnTo>
                <a:lnTo>
                  <a:pt x="16922" y="176118"/>
                </a:lnTo>
                <a:lnTo>
                  <a:pt x="36931" y="133976"/>
                </a:lnTo>
                <a:lnTo>
                  <a:pt x="63619" y="96222"/>
                </a:lnTo>
                <a:lnTo>
                  <a:pt x="96222" y="63619"/>
                </a:lnTo>
                <a:lnTo>
                  <a:pt x="133976" y="36929"/>
                </a:lnTo>
                <a:lnTo>
                  <a:pt x="176118" y="16921"/>
                </a:lnTo>
                <a:lnTo>
                  <a:pt x="221884" y="4356"/>
                </a:lnTo>
                <a:lnTo>
                  <a:pt x="270510" y="0"/>
                </a:lnTo>
                <a:lnTo>
                  <a:pt x="319135" y="4356"/>
                </a:lnTo>
                <a:lnTo>
                  <a:pt x="364901" y="16921"/>
                </a:lnTo>
                <a:lnTo>
                  <a:pt x="407043" y="36929"/>
                </a:lnTo>
                <a:lnTo>
                  <a:pt x="444797" y="63619"/>
                </a:lnTo>
                <a:lnTo>
                  <a:pt x="477400" y="96222"/>
                </a:lnTo>
                <a:lnTo>
                  <a:pt x="504088" y="133976"/>
                </a:lnTo>
                <a:lnTo>
                  <a:pt x="524096" y="176118"/>
                </a:lnTo>
                <a:lnTo>
                  <a:pt x="536661" y="221884"/>
                </a:lnTo>
                <a:lnTo>
                  <a:pt x="541020" y="270510"/>
                </a:lnTo>
                <a:lnTo>
                  <a:pt x="536661" y="319135"/>
                </a:lnTo>
                <a:lnTo>
                  <a:pt x="524096" y="364901"/>
                </a:lnTo>
                <a:lnTo>
                  <a:pt x="504088" y="407043"/>
                </a:lnTo>
                <a:lnTo>
                  <a:pt x="477400" y="444797"/>
                </a:lnTo>
                <a:lnTo>
                  <a:pt x="444797" y="477400"/>
                </a:lnTo>
                <a:lnTo>
                  <a:pt x="407043" y="504088"/>
                </a:lnTo>
                <a:lnTo>
                  <a:pt x="364901" y="524096"/>
                </a:lnTo>
                <a:lnTo>
                  <a:pt x="319135" y="536661"/>
                </a:lnTo>
                <a:lnTo>
                  <a:pt x="270510" y="541020"/>
                </a:lnTo>
                <a:close/>
              </a:path>
            </a:pathLst>
          </a:custGeom>
          <a:solidFill>
            <a:srgbClr val="FFC000"/>
          </a:solidFill>
        </p:spPr>
        <p:txBody>
          <a:bodyPr wrap="square" lIns="0" tIns="0" rIns="0" bIns="0" rtlCol="0"/>
          <a:lstStyle/>
          <a:p>
            <a:endParaRPr dirty="0"/>
          </a:p>
        </p:txBody>
      </p:sp>
      <p:sp>
        <p:nvSpPr>
          <p:cNvPr id="50" name="object 16">
            <a:extLst>
              <a:ext uri="{FF2B5EF4-FFF2-40B4-BE49-F238E27FC236}">
                <a16:creationId xmlns:a16="http://schemas.microsoft.com/office/drawing/2014/main" id="{9AD35211-B3BE-4E20-A0FE-076D98347BE7}"/>
              </a:ext>
            </a:extLst>
          </p:cNvPr>
          <p:cNvSpPr/>
          <p:nvPr/>
        </p:nvSpPr>
        <p:spPr>
          <a:xfrm>
            <a:off x="2616705" y="2906266"/>
            <a:ext cx="541020" cy="541020"/>
          </a:xfrm>
          <a:custGeom>
            <a:avLst/>
            <a:gdLst/>
            <a:ahLst/>
            <a:cxnLst/>
            <a:rect l="l" t="t" r="r" b="b"/>
            <a:pathLst>
              <a:path w="541019" h="541020">
                <a:moveTo>
                  <a:pt x="270510" y="541018"/>
                </a:moveTo>
                <a:lnTo>
                  <a:pt x="221884" y="536660"/>
                </a:lnTo>
                <a:lnTo>
                  <a:pt x="176118" y="524094"/>
                </a:lnTo>
                <a:lnTo>
                  <a:pt x="133976" y="504086"/>
                </a:lnTo>
                <a:lnTo>
                  <a:pt x="96222" y="477398"/>
                </a:lnTo>
                <a:lnTo>
                  <a:pt x="63619" y="444795"/>
                </a:lnTo>
                <a:lnTo>
                  <a:pt x="36930" y="407041"/>
                </a:lnTo>
                <a:lnTo>
                  <a:pt x="16922" y="364899"/>
                </a:lnTo>
                <a:lnTo>
                  <a:pt x="4356" y="319133"/>
                </a:lnTo>
                <a:lnTo>
                  <a:pt x="0" y="270508"/>
                </a:lnTo>
                <a:lnTo>
                  <a:pt x="4356" y="221882"/>
                </a:lnTo>
                <a:lnTo>
                  <a:pt x="16922" y="176116"/>
                </a:lnTo>
                <a:lnTo>
                  <a:pt x="36930" y="133974"/>
                </a:lnTo>
                <a:lnTo>
                  <a:pt x="63619" y="96221"/>
                </a:lnTo>
                <a:lnTo>
                  <a:pt x="96222" y="63617"/>
                </a:lnTo>
                <a:lnTo>
                  <a:pt x="133976" y="36929"/>
                </a:lnTo>
                <a:lnTo>
                  <a:pt x="176118" y="16921"/>
                </a:lnTo>
                <a:lnTo>
                  <a:pt x="221884" y="4356"/>
                </a:lnTo>
                <a:lnTo>
                  <a:pt x="270510" y="0"/>
                </a:lnTo>
                <a:lnTo>
                  <a:pt x="319135" y="4356"/>
                </a:lnTo>
                <a:lnTo>
                  <a:pt x="364901" y="16921"/>
                </a:lnTo>
                <a:lnTo>
                  <a:pt x="407043" y="36929"/>
                </a:lnTo>
                <a:lnTo>
                  <a:pt x="444797" y="63617"/>
                </a:lnTo>
                <a:lnTo>
                  <a:pt x="477400" y="96221"/>
                </a:lnTo>
                <a:lnTo>
                  <a:pt x="504088" y="133974"/>
                </a:lnTo>
                <a:lnTo>
                  <a:pt x="524096" y="176116"/>
                </a:lnTo>
                <a:lnTo>
                  <a:pt x="536661" y="221882"/>
                </a:lnTo>
                <a:lnTo>
                  <a:pt x="541020" y="270508"/>
                </a:lnTo>
                <a:lnTo>
                  <a:pt x="536661" y="319133"/>
                </a:lnTo>
                <a:lnTo>
                  <a:pt x="524096" y="364899"/>
                </a:lnTo>
                <a:lnTo>
                  <a:pt x="504088" y="407041"/>
                </a:lnTo>
                <a:lnTo>
                  <a:pt x="477400" y="444795"/>
                </a:lnTo>
                <a:lnTo>
                  <a:pt x="444797" y="477398"/>
                </a:lnTo>
                <a:lnTo>
                  <a:pt x="407043" y="504086"/>
                </a:lnTo>
                <a:lnTo>
                  <a:pt x="364901" y="524094"/>
                </a:lnTo>
                <a:lnTo>
                  <a:pt x="319135" y="536660"/>
                </a:lnTo>
                <a:lnTo>
                  <a:pt x="270510" y="541018"/>
                </a:lnTo>
                <a:close/>
              </a:path>
            </a:pathLst>
          </a:custGeom>
          <a:solidFill>
            <a:srgbClr val="FFC000"/>
          </a:solidFill>
        </p:spPr>
        <p:txBody>
          <a:bodyPr wrap="square" lIns="0" tIns="0" rIns="0" bIns="0" rtlCol="0"/>
          <a:lstStyle/>
          <a:p>
            <a:endParaRPr dirty="0"/>
          </a:p>
        </p:txBody>
      </p:sp>
      <p:sp>
        <p:nvSpPr>
          <p:cNvPr id="51" name="object 21">
            <a:extLst>
              <a:ext uri="{FF2B5EF4-FFF2-40B4-BE49-F238E27FC236}">
                <a16:creationId xmlns:a16="http://schemas.microsoft.com/office/drawing/2014/main" id="{F3DCE62A-D0DE-4F67-A884-681DE61A2C8D}"/>
              </a:ext>
            </a:extLst>
          </p:cNvPr>
          <p:cNvSpPr/>
          <p:nvPr/>
        </p:nvSpPr>
        <p:spPr>
          <a:xfrm>
            <a:off x="2685288" y="3555491"/>
            <a:ext cx="539750" cy="539750"/>
          </a:xfrm>
          <a:custGeom>
            <a:avLst/>
            <a:gdLst/>
            <a:ahLst/>
            <a:cxnLst/>
            <a:rect l="l" t="t" r="r" b="b"/>
            <a:pathLst>
              <a:path w="539750" h="539750">
                <a:moveTo>
                  <a:pt x="269748" y="539494"/>
                </a:moveTo>
                <a:lnTo>
                  <a:pt x="221257" y="535148"/>
                </a:lnTo>
                <a:lnTo>
                  <a:pt x="175619" y="522618"/>
                </a:lnTo>
                <a:lnTo>
                  <a:pt x="133598" y="502666"/>
                </a:lnTo>
                <a:lnTo>
                  <a:pt x="95949" y="476054"/>
                </a:lnTo>
                <a:lnTo>
                  <a:pt x="63439" y="443543"/>
                </a:lnTo>
                <a:lnTo>
                  <a:pt x="36825" y="405895"/>
                </a:lnTo>
                <a:lnTo>
                  <a:pt x="16874" y="363872"/>
                </a:lnTo>
                <a:lnTo>
                  <a:pt x="4343" y="318235"/>
                </a:lnTo>
                <a:lnTo>
                  <a:pt x="0" y="269746"/>
                </a:lnTo>
                <a:lnTo>
                  <a:pt x="4343" y="221256"/>
                </a:lnTo>
                <a:lnTo>
                  <a:pt x="16874" y="175619"/>
                </a:lnTo>
                <a:lnTo>
                  <a:pt x="36825" y="133596"/>
                </a:lnTo>
                <a:lnTo>
                  <a:pt x="63439" y="95948"/>
                </a:lnTo>
                <a:lnTo>
                  <a:pt x="95949" y="63437"/>
                </a:lnTo>
                <a:lnTo>
                  <a:pt x="133598" y="36826"/>
                </a:lnTo>
                <a:lnTo>
                  <a:pt x="175619" y="16873"/>
                </a:lnTo>
                <a:lnTo>
                  <a:pt x="221257" y="4343"/>
                </a:lnTo>
                <a:lnTo>
                  <a:pt x="269748" y="0"/>
                </a:lnTo>
                <a:lnTo>
                  <a:pt x="318235" y="4343"/>
                </a:lnTo>
                <a:lnTo>
                  <a:pt x="363874" y="16873"/>
                </a:lnTo>
                <a:lnTo>
                  <a:pt x="405897" y="36826"/>
                </a:lnTo>
                <a:lnTo>
                  <a:pt x="443543" y="63437"/>
                </a:lnTo>
                <a:lnTo>
                  <a:pt x="476056" y="95948"/>
                </a:lnTo>
                <a:lnTo>
                  <a:pt x="502666" y="133596"/>
                </a:lnTo>
                <a:lnTo>
                  <a:pt x="522618" y="175619"/>
                </a:lnTo>
                <a:lnTo>
                  <a:pt x="535149" y="221256"/>
                </a:lnTo>
                <a:lnTo>
                  <a:pt x="539494" y="269746"/>
                </a:lnTo>
                <a:lnTo>
                  <a:pt x="535149" y="318235"/>
                </a:lnTo>
                <a:lnTo>
                  <a:pt x="522618" y="363872"/>
                </a:lnTo>
                <a:lnTo>
                  <a:pt x="502666" y="405895"/>
                </a:lnTo>
                <a:lnTo>
                  <a:pt x="476056" y="443543"/>
                </a:lnTo>
                <a:lnTo>
                  <a:pt x="443543" y="476054"/>
                </a:lnTo>
                <a:lnTo>
                  <a:pt x="405897" y="502666"/>
                </a:lnTo>
                <a:lnTo>
                  <a:pt x="363874" y="522618"/>
                </a:lnTo>
                <a:lnTo>
                  <a:pt x="318235" y="535148"/>
                </a:lnTo>
                <a:lnTo>
                  <a:pt x="269748" y="539494"/>
                </a:lnTo>
                <a:close/>
              </a:path>
            </a:pathLst>
          </a:custGeom>
          <a:solidFill>
            <a:srgbClr val="FFC000"/>
          </a:solidFill>
        </p:spPr>
        <p:txBody>
          <a:bodyPr wrap="square" lIns="0" tIns="0" rIns="0" bIns="0" rtlCol="0"/>
          <a:lstStyle/>
          <a:p>
            <a:endParaRPr dirty="0"/>
          </a:p>
        </p:txBody>
      </p:sp>
      <p:sp>
        <p:nvSpPr>
          <p:cNvPr id="60" name="object 26">
            <a:extLst>
              <a:ext uri="{FF2B5EF4-FFF2-40B4-BE49-F238E27FC236}">
                <a16:creationId xmlns:a16="http://schemas.microsoft.com/office/drawing/2014/main" id="{13468496-5324-46AB-B808-0515578EBF2D}"/>
              </a:ext>
            </a:extLst>
          </p:cNvPr>
          <p:cNvSpPr/>
          <p:nvPr/>
        </p:nvSpPr>
        <p:spPr>
          <a:xfrm>
            <a:off x="2685288" y="4214193"/>
            <a:ext cx="539750" cy="539750"/>
          </a:xfrm>
          <a:custGeom>
            <a:avLst/>
            <a:gdLst/>
            <a:ahLst/>
            <a:cxnLst/>
            <a:rect l="l" t="t" r="r" b="b"/>
            <a:pathLst>
              <a:path w="539750" h="539750">
                <a:moveTo>
                  <a:pt x="269747" y="539494"/>
                </a:moveTo>
                <a:lnTo>
                  <a:pt x="221257" y="535148"/>
                </a:lnTo>
                <a:lnTo>
                  <a:pt x="175619" y="522618"/>
                </a:lnTo>
                <a:lnTo>
                  <a:pt x="133597" y="502666"/>
                </a:lnTo>
                <a:lnTo>
                  <a:pt x="95949" y="476054"/>
                </a:lnTo>
                <a:lnTo>
                  <a:pt x="63438" y="443543"/>
                </a:lnTo>
                <a:lnTo>
                  <a:pt x="36825" y="405895"/>
                </a:lnTo>
                <a:lnTo>
                  <a:pt x="16874" y="363872"/>
                </a:lnTo>
                <a:lnTo>
                  <a:pt x="4343" y="318235"/>
                </a:lnTo>
                <a:lnTo>
                  <a:pt x="0" y="269746"/>
                </a:lnTo>
                <a:lnTo>
                  <a:pt x="4343" y="221256"/>
                </a:lnTo>
                <a:lnTo>
                  <a:pt x="16874" y="175619"/>
                </a:lnTo>
                <a:lnTo>
                  <a:pt x="36825" y="133596"/>
                </a:lnTo>
                <a:lnTo>
                  <a:pt x="63438" y="95948"/>
                </a:lnTo>
                <a:lnTo>
                  <a:pt x="95949" y="63437"/>
                </a:lnTo>
                <a:lnTo>
                  <a:pt x="133597" y="36826"/>
                </a:lnTo>
                <a:lnTo>
                  <a:pt x="175619" y="16873"/>
                </a:lnTo>
                <a:lnTo>
                  <a:pt x="221257" y="4343"/>
                </a:lnTo>
                <a:lnTo>
                  <a:pt x="269747" y="0"/>
                </a:lnTo>
                <a:lnTo>
                  <a:pt x="318235" y="4343"/>
                </a:lnTo>
                <a:lnTo>
                  <a:pt x="363873" y="16873"/>
                </a:lnTo>
                <a:lnTo>
                  <a:pt x="405895" y="36826"/>
                </a:lnTo>
                <a:lnTo>
                  <a:pt x="443543" y="63437"/>
                </a:lnTo>
                <a:lnTo>
                  <a:pt x="476055" y="95948"/>
                </a:lnTo>
                <a:lnTo>
                  <a:pt x="502666" y="133596"/>
                </a:lnTo>
                <a:lnTo>
                  <a:pt x="522618" y="175619"/>
                </a:lnTo>
                <a:lnTo>
                  <a:pt x="535149" y="221256"/>
                </a:lnTo>
                <a:lnTo>
                  <a:pt x="539494" y="269746"/>
                </a:lnTo>
                <a:lnTo>
                  <a:pt x="535149" y="318235"/>
                </a:lnTo>
                <a:lnTo>
                  <a:pt x="522618" y="363872"/>
                </a:lnTo>
                <a:lnTo>
                  <a:pt x="502666" y="405895"/>
                </a:lnTo>
                <a:lnTo>
                  <a:pt x="476055" y="443543"/>
                </a:lnTo>
                <a:lnTo>
                  <a:pt x="443543" y="476054"/>
                </a:lnTo>
                <a:lnTo>
                  <a:pt x="405895" y="502666"/>
                </a:lnTo>
                <a:lnTo>
                  <a:pt x="363873" y="522618"/>
                </a:lnTo>
                <a:lnTo>
                  <a:pt x="318235" y="535148"/>
                </a:lnTo>
                <a:lnTo>
                  <a:pt x="269747" y="539494"/>
                </a:lnTo>
                <a:close/>
              </a:path>
            </a:pathLst>
          </a:custGeom>
          <a:solidFill>
            <a:srgbClr val="FFC000"/>
          </a:solidFill>
        </p:spPr>
        <p:txBody>
          <a:bodyPr wrap="square" lIns="0" tIns="0" rIns="0" bIns="0" rtlCol="0"/>
          <a:lstStyle/>
          <a:p>
            <a:endParaRPr dirty="0"/>
          </a:p>
        </p:txBody>
      </p:sp>
      <p:sp>
        <p:nvSpPr>
          <p:cNvPr id="61" name="object 30">
            <a:extLst>
              <a:ext uri="{FF2B5EF4-FFF2-40B4-BE49-F238E27FC236}">
                <a16:creationId xmlns:a16="http://schemas.microsoft.com/office/drawing/2014/main" id="{0200AC07-B4AA-4D25-AE5A-4CCBEF131611}"/>
              </a:ext>
            </a:extLst>
          </p:cNvPr>
          <p:cNvSpPr/>
          <p:nvPr/>
        </p:nvSpPr>
        <p:spPr>
          <a:xfrm>
            <a:off x="2583177" y="4852415"/>
            <a:ext cx="539750" cy="539750"/>
          </a:xfrm>
          <a:custGeom>
            <a:avLst/>
            <a:gdLst/>
            <a:ahLst/>
            <a:cxnLst/>
            <a:rect l="l" t="t" r="r" b="b"/>
            <a:pathLst>
              <a:path w="539750" h="539750">
                <a:moveTo>
                  <a:pt x="269746" y="539494"/>
                </a:moveTo>
                <a:lnTo>
                  <a:pt x="221256" y="535148"/>
                </a:lnTo>
                <a:lnTo>
                  <a:pt x="175619" y="522618"/>
                </a:lnTo>
                <a:lnTo>
                  <a:pt x="133596" y="502666"/>
                </a:lnTo>
                <a:lnTo>
                  <a:pt x="95948" y="476054"/>
                </a:lnTo>
                <a:lnTo>
                  <a:pt x="63437" y="443543"/>
                </a:lnTo>
                <a:lnTo>
                  <a:pt x="36825" y="405895"/>
                </a:lnTo>
                <a:lnTo>
                  <a:pt x="16873" y="363872"/>
                </a:lnTo>
                <a:lnTo>
                  <a:pt x="4343" y="318235"/>
                </a:lnTo>
                <a:lnTo>
                  <a:pt x="0" y="269746"/>
                </a:lnTo>
                <a:lnTo>
                  <a:pt x="4343" y="221256"/>
                </a:lnTo>
                <a:lnTo>
                  <a:pt x="16873" y="175619"/>
                </a:lnTo>
                <a:lnTo>
                  <a:pt x="36825" y="133596"/>
                </a:lnTo>
                <a:lnTo>
                  <a:pt x="63437" y="95948"/>
                </a:lnTo>
                <a:lnTo>
                  <a:pt x="95948" y="63437"/>
                </a:lnTo>
                <a:lnTo>
                  <a:pt x="133596" y="36825"/>
                </a:lnTo>
                <a:lnTo>
                  <a:pt x="175619" y="16873"/>
                </a:lnTo>
                <a:lnTo>
                  <a:pt x="221256" y="4343"/>
                </a:lnTo>
                <a:lnTo>
                  <a:pt x="269746" y="0"/>
                </a:lnTo>
                <a:lnTo>
                  <a:pt x="318235" y="4343"/>
                </a:lnTo>
                <a:lnTo>
                  <a:pt x="363872" y="16873"/>
                </a:lnTo>
                <a:lnTo>
                  <a:pt x="405895" y="36825"/>
                </a:lnTo>
                <a:lnTo>
                  <a:pt x="443543" y="63437"/>
                </a:lnTo>
                <a:lnTo>
                  <a:pt x="476054" y="95948"/>
                </a:lnTo>
                <a:lnTo>
                  <a:pt x="502666" y="133596"/>
                </a:lnTo>
                <a:lnTo>
                  <a:pt x="522618" y="175619"/>
                </a:lnTo>
                <a:lnTo>
                  <a:pt x="535148" y="221256"/>
                </a:lnTo>
                <a:lnTo>
                  <a:pt x="539494" y="269746"/>
                </a:lnTo>
                <a:lnTo>
                  <a:pt x="535148" y="318235"/>
                </a:lnTo>
                <a:lnTo>
                  <a:pt x="522618" y="363872"/>
                </a:lnTo>
                <a:lnTo>
                  <a:pt x="502666" y="405895"/>
                </a:lnTo>
                <a:lnTo>
                  <a:pt x="476054" y="443543"/>
                </a:lnTo>
                <a:lnTo>
                  <a:pt x="443543" y="476054"/>
                </a:lnTo>
                <a:lnTo>
                  <a:pt x="405895" y="502666"/>
                </a:lnTo>
                <a:lnTo>
                  <a:pt x="363872" y="522618"/>
                </a:lnTo>
                <a:lnTo>
                  <a:pt x="318235" y="535148"/>
                </a:lnTo>
                <a:lnTo>
                  <a:pt x="269746" y="539494"/>
                </a:lnTo>
                <a:close/>
              </a:path>
            </a:pathLst>
          </a:custGeom>
          <a:solidFill>
            <a:srgbClr val="FFC000"/>
          </a:solidFill>
        </p:spPr>
        <p:txBody>
          <a:bodyPr wrap="square" lIns="0" tIns="0" rIns="0" bIns="0" rtlCol="0"/>
          <a:lstStyle/>
          <a:p>
            <a:endParaRPr dirty="0"/>
          </a:p>
        </p:txBody>
      </p:sp>
      <p:sp>
        <p:nvSpPr>
          <p:cNvPr id="62" name="object 34">
            <a:extLst>
              <a:ext uri="{FF2B5EF4-FFF2-40B4-BE49-F238E27FC236}">
                <a16:creationId xmlns:a16="http://schemas.microsoft.com/office/drawing/2014/main" id="{1CC213B4-3379-470D-B8C6-4C8171D10EFE}"/>
              </a:ext>
            </a:extLst>
          </p:cNvPr>
          <p:cNvSpPr/>
          <p:nvPr/>
        </p:nvSpPr>
        <p:spPr>
          <a:xfrm>
            <a:off x="2253994" y="5445252"/>
            <a:ext cx="539750" cy="539750"/>
          </a:xfrm>
          <a:custGeom>
            <a:avLst/>
            <a:gdLst/>
            <a:ahLst/>
            <a:cxnLst/>
            <a:rect l="l" t="t" r="r" b="b"/>
            <a:pathLst>
              <a:path w="539750" h="539750">
                <a:moveTo>
                  <a:pt x="269746" y="539494"/>
                </a:moveTo>
                <a:lnTo>
                  <a:pt x="221256" y="535148"/>
                </a:lnTo>
                <a:lnTo>
                  <a:pt x="175619" y="522618"/>
                </a:lnTo>
                <a:lnTo>
                  <a:pt x="133596" y="502666"/>
                </a:lnTo>
                <a:lnTo>
                  <a:pt x="95948" y="476054"/>
                </a:lnTo>
                <a:lnTo>
                  <a:pt x="63437" y="443543"/>
                </a:lnTo>
                <a:lnTo>
                  <a:pt x="36825" y="405895"/>
                </a:lnTo>
                <a:lnTo>
                  <a:pt x="16873" y="363872"/>
                </a:lnTo>
                <a:lnTo>
                  <a:pt x="4343" y="318235"/>
                </a:lnTo>
                <a:lnTo>
                  <a:pt x="0" y="269746"/>
                </a:lnTo>
                <a:lnTo>
                  <a:pt x="4343" y="221256"/>
                </a:lnTo>
                <a:lnTo>
                  <a:pt x="16873" y="175619"/>
                </a:lnTo>
                <a:lnTo>
                  <a:pt x="36825" y="133596"/>
                </a:lnTo>
                <a:lnTo>
                  <a:pt x="63437" y="95948"/>
                </a:lnTo>
                <a:lnTo>
                  <a:pt x="95948" y="63437"/>
                </a:lnTo>
                <a:lnTo>
                  <a:pt x="133596" y="36825"/>
                </a:lnTo>
                <a:lnTo>
                  <a:pt x="175619" y="16873"/>
                </a:lnTo>
                <a:lnTo>
                  <a:pt x="221256" y="4343"/>
                </a:lnTo>
                <a:lnTo>
                  <a:pt x="269746" y="0"/>
                </a:lnTo>
                <a:lnTo>
                  <a:pt x="318235" y="4343"/>
                </a:lnTo>
                <a:lnTo>
                  <a:pt x="363872" y="16873"/>
                </a:lnTo>
                <a:lnTo>
                  <a:pt x="405895" y="36825"/>
                </a:lnTo>
                <a:lnTo>
                  <a:pt x="443543" y="63437"/>
                </a:lnTo>
                <a:lnTo>
                  <a:pt x="476054" y="95948"/>
                </a:lnTo>
                <a:lnTo>
                  <a:pt x="502666" y="133596"/>
                </a:lnTo>
                <a:lnTo>
                  <a:pt x="522618" y="175619"/>
                </a:lnTo>
                <a:lnTo>
                  <a:pt x="535148" y="221256"/>
                </a:lnTo>
                <a:lnTo>
                  <a:pt x="539494" y="269746"/>
                </a:lnTo>
                <a:lnTo>
                  <a:pt x="535148" y="318235"/>
                </a:lnTo>
                <a:lnTo>
                  <a:pt x="522618" y="363872"/>
                </a:lnTo>
                <a:lnTo>
                  <a:pt x="502666" y="405895"/>
                </a:lnTo>
                <a:lnTo>
                  <a:pt x="476054" y="443543"/>
                </a:lnTo>
                <a:lnTo>
                  <a:pt x="443543" y="476054"/>
                </a:lnTo>
                <a:lnTo>
                  <a:pt x="405895" y="502666"/>
                </a:lnTo>
                <a:lnTo>
                  <a:pt x="363872" y="522618"/>
                </a:lnTo>
                <a:lnTo>
                  <a:pt x="318235" y="535148"/>
                </a:lnTo>
                <a:lnTo>
                  <a:pt x="269746" y="539494"/>
                </a:lnTo>
                <a:close/>
              </a:path>
            </a:pathLst>
          </a:custGeom>
          <a:solidFill>
            <a:srgbClr val="FFC000"/>
          </a:solidFill>
        </p:spPr>
        <p:txBody>
          <a:bodyPr wrap="square" lIns="0" tIns="0" rIns="0" bIns="0" rtlCol="0"/>
          <a:lstStyle/>
          <a:p>
            <a:endParaRPr dirty="0"/>
          </a:p>
        </p:txBody>
      </p:sp>
      <p:sp>
        <p:nvSpPr>
          <p:cNvPr id="63" name="object 38">
            <a:extLst>
              <a:ext uri="{FF2B5EF4-FFF2-40B4-BE49-F238E27FC236}">
                <a16:creationId xmlns:a16="http://schemas.microsoft.com/office/drawing/2014/main" id="{10C3EDD0-55D8-45E5-BC58-3233FEABA65F}"/>
              </a:ext>
            </a:extLst>
          </p:cNvPr>
          <p:cNvSpPr/>
          <p:nvPr/>
        </p:nvSpPr>
        <p:spPr>
          <a:xfrm>
            <a:off x="1935477" y="6041135"/>
            <a:ext cx="539750" cy="539750"/>
          </a:xfrm>
          <a:custGeom>
            <a:avLst/>
            <a:gdLst/>
            <a:ahLst/>
            <a:cxnLst/>
            <a:rect l="l" t="t" r="r" b="b"/>
            <a:pathLst>
              <a:path w="539750" h="539750">
                <a:moveTo>
                  <a:pt x="269746" y="539495"/>
                </a:moveTo>
                <a:lnTo>
                  <a:pt x="221256" y="535149"/>
                </a:lnTo>
                <a:lnTo>
                  <a:pt x="175619" y="522620"/>
                </a:lnTo>
                <a:lnTo>
                  <a:pt x="133596" y="502666"/>
                </a:lnTo>
                <a:lnTo>
                  <a:pt x="95948" y="476055"/>
                </a:lnTo>
                <a:lnTo>
                  <a:pt x="63437" y="443544"/>
                </a:lnTo>
                <a:lnTo>
                  <a:pt x="36825" y="405896"/>
                </a:lnTo>
                <a:lnTo>
                  <a:pt x="16873" y="363873"/>
                </a:lnTo>
                <a:lnTo>
                  <a:pt x="4343" y="318237"/>
                </a:lnTo>
                <a:lnTo>
                  <a:pt x="0" y="269746"/>
                </a:lnTo>
                <a:lnTo>
                  <a:pt x="4343" y="221257"/>
                </a:lnTo>
                <a:lnTo>
                  <a:pt x="16873" y="175621"/>
                </a:lnTo>
                <a:lnTo>
                  <a:pt x="36825" y="133598"/>
                </a:lnTo>
                <a:lnTo>
                  <a:pt x="63437" y="95948"/>
                </a:lnTo>
                <a:lnTo>
                  <a:pt x="95948" y="63439"/>
                </a:lnTo>
                <a:lnTo>
                  <a:pt x="133596" y="36826"/>
                </a:lnTo>
                <a:lnTo>
                  <a:pt x="175619" y="16873"/>
                </a:lnTo>
                <a:lnTo>
                  <a:pt x="221256" y="4344"/>
                </a:lnTo>
                <a:lnTo>
                  <a:pt x="269746" y="0"/>
                </a:lnTo>
                <a:lnTo>
                  <a:pt x="318235" y="4344"/>
                </a:lnTo>
                <a:lnTo>
                  <a:pt x="363872" y="16873"/>
                </a:lnTo>
                <a:lnTo>
                  <a:pt x="405895" y="36826"/>
                </a:lnTo>
                <a:lnTo>
                  <a:pt x="443543" y="63439"/>
                </a:lnTo>
                <a:lnTo>
                  <a:pt x="476054" y="95948"/>
                </a:lnTo>
                <a:lnTo>
                  <a:pt x="502666" y="133598"/>
                </a:lnTo>
                <a:lnTo>
                  <a:pt x="522618" y="175621"/>
                </a:lnTo>
                <a:lnTo>
                  <a:pt x="535148" y="221257"/>
                </a:lnTo>
                <a:lnTo>
                  <a:pt x="539494" y="269746"/>
                </a:lnTo>
                <a:lnTo>
                  <a:pt x="535148" y="318237"/>
                </a:lnTo>
                <a:lnTo>
                  <a:pt x="522618" y="363873"/>
                </a:lnTo>
                <a:lnTo>
                  <a:pt x="502666" y="405896"/>
                </a:lnTo>
                <a:lnTo>
                  <a:pt x="476054" y="443544"/>
                </a:lnTo>
                <a:lnTo>
                  <a:pt x="443543" y="476055"/>
                </a:lnTo>
                <a:lnTo>
                  <a:pt x="405895" y="502666"/>
                </a:lnTo>
                <a:lnTo>
                  <a:pt x="363872" y="522620"/>
                </a:lnTo>
                <a:lnTo>
                  <a:pt x="318235" y="535149"/>
                </a:lnTo>
                <a:lnTo>
                  <a:pt x="269746" y="539495"/>
                </a:lnTo>
                <a:close/>
              </a:path>
            </a:pathLst>
          </a:custGeom>
          <a:solidFill>
            <a:srgbClr val="FFC000"/>
          </a:solidFill>
        </p:spPr>
        <p:txBody>
          <a:bodyPr wrap="square" lIns="0" tIns="0" rIns="0" bIns="0" rtlCol="0"/>
          <a:lstStyle/>
          <a:p>
            <a:endParaRPr dirty="0"/>
          </a:p>
        </p:txBody>
      </p:sp>
      <p:sp>
        <p:nvSpPr>
          <p:cNvPr id="15" name="TextBox 14">
            <a:extLst>
              <a:ext uri="{FF2B5EF4-FFF2-40B4-BE49-F238E27FC236}">
                <a16:creationId xmlns:a16="http://schemas.microsoft.com/office/drawing/2014/main" id="{BE0C2F5C-43AF-4D6D-B057-02D5EC7C766D}"/>
              </a:ext>
            </a:extLst>
          </p:cNvPr>
          <p:cNvSpPr txBox="1"/>
          <p:nvPr/>
        </p:nvSpPr>
        <p:spPr>
          <a:xfrm>
            <a:off x="2513332" y="2273472"/>
            <a:ext cx="164844" cy="523220"/>
          </a:xfrm>
          <a:prstGeom prst="rect">
            <a:avLst/>
          </a:prstGeom>
          <a:noFill/>
        </p:spPr>
        <p:txBody>
          <a:bodyPr wrap="square" rtlCol="0">
            <a:spAutoFit/>
          </a:bodyPr>
          <a:lstStyle/>
          <a:p>
            <a:r>
              <a:rPr lang="en-US" sz="2800" b="1" dirty="0"/>
              <a:t>2</a:t>
            </a:r>
          </a:p>
        </p:txBody>
      </p:sp>
      <p:sp>
        <p:nvSpPr>
          <p:cNvPr id="18" name="TextBox 17">
            <a:extLst>
              <a:ext uri="{FF2B5EF4-FFF2-40B4-BE49-F238E27FC236}">
                <a16:creationId xmlns:a16="http://schemas.microsoft.com/office/drawing/2014/main" id="{3CA27B4D-47D6-4CAF-A638-93D3EB99A5BF}"/>
              </a:ext>
            </a:extLst>
          </p:cNvPr>
          <p:cNvSpPr txBox="1"/>
          <p:nvPr/>
        </p:nvSpPr>
        <p:spPr>
          <a:xfrm>
            <a:off x="2714614" y="2943487"/>
            <a:ext cx="276876" cy="523220"/>
          </a:xfrm>
          <a:prstGeom prst="rect">
            <a:avLst/>
          </a:prstGeom>
          <a:noFill/>
        </p:spPr>
        <p:txBody>
          <a:bodyPr wrap="square" rtlCol="0">
            <a:spAutoFit/>
          </a:bodyPr>
          <a:lstStyle/>
          <a:p>
            <a:r>
              <a:rPr lang="en-US" sz="2800" b="1" dirty="0"/>
              <a:t>3</a:t>
            </a:r>
          </a:p>
        </p:txBody>
      </p:sp>
      <p:sp>
        <p:nvSpPr>
          <p:cNvPr id="19" name="TextBox 18">
            <a:extLst>
              <a:ext uri="{FF2B5EF4-FFF2-40B4-BE49-F238E27FC236}">
                <a16:creationId xmlns:a16="http://schemas.microsoft.com/office/drawing/2014/main" id="{771C6E07-3CCA-41B8-985A-2228D1621832}"/>
              </a:ext>
            </a:extLst>
          </p:cNvPr>
          <p:cNvSpPr txBox="1"/>
          <p:nvPr/>
        </p:nvSpPr>
        <p:spPr>
          <a:xfrm>
            <a:off x="2762634" y="3551075"/>
            <a:ext cx="269875" cy="523220"/>
          </a:xfrm>
          <a:prstGeom prst="rect">
            <a:avLst/>
          </a:prstGeom>
          <a:noFill/>
        </p:spPr>
        <p:txBody>
          <a:bodyPr wrap="square" rtlCol="0">
            <a:spAutoFit/>
          </a:bodyPr>
          <a:lstStyle/>
          <a:p>
            <a:r>
              <a:rPr lang="en-US" sz="2800" b="1" dirty="0"/>
              <a:t>4</a:t>
            </a:r>
          </a:p>
        </p:txBody>
      </p:sp>
      <p:sp>
        <p:nvSpPr>
          <p:cNvPr id="20" name="TextBox 19">
            <a:extLst>
              <a:ext uri="{FF2B5EF4-FFF2-40B4-BE49-F238E27FC236}">
                <a16:creationId xmlns:a16="http://schemas.microsoft.com/office/drawing/2014/main" id="{907B9B8E-E866-407B-A734-051167695C46}"/>
              </a:ext>
            </a:extLst>
          </p:cNvPr>
          <p:cNvSpPr txBox="1"/>
          <p:nvPr/>
        </p:nvSpPr>
        <p:spPr>
          <a:xfrm>
            <a:off x="2807904" y="4229605"/>
            <a:ext cx="269875" cy="523220"/>
          </a:xfrm>
          <a:prstGeom prst="rect">
            <a:avLst/>
          </a:prstGeom>
          <a:noFill/>
        </p:spPr>
        <p:txBody>
          <a:bodyPr wrap="square" rtlCol="0">
            <a:spAutoFit/>
          </a:bodyPr>
          <a:lstStyle/>
          <a:p>
            <a:r>
              <a:rPr lang="en-US" sz="2800" b="1" dirty="0"/>
              <a:t>5</a:t>
            </a:r>
          </a:p>
        </p:txBody>
      </p:sp>
      <p:sp>
        <p:nvSpPr>
          <p:cNvPr id="21" name="TextBox 20">
            <a:extLst>
              <a:ext uri="{FF2B5EF4-FFF2-40B4-BE49-F238E27FC236}">
                <a16:creationId xmlns:a16="http://schemas.microsoft.com/office/drawing/2014/main" id="{DF71AB52-0B68-456D-8DC2-B58CDF5EFBA5}"/>
              </a:ext>
            </a:extLst>
          </p:cNvPr>
          <p:cNvSpPr txBox="1"/>
          <p:nvPr/>
        </p:nvSpPr>
        <p:spPr>
          <a:xfrm>
            <a:off x="2673595" y="4860680"/>
            <a:ext cx="317895" cy="523220"/>
          </a:xfrm>
          <a:prstGeom prst="rect">
            <a:avLst/>
          </a:prstGeom>
          <a:noFill/>
        </p:spPr>
        <p:txBody>
          <a:bodyPr wrap="square" rtlCol="0">
            <a:spAutoFit/>
          </a:bodyPr>
          <a:lstStyle/>
          <a:p>
            <a:r>
              <a:rPr lang="en-US" sz="2800" b="1" dirty="0"/>
              <a:t>6</a:t>
            </a:r>
          </a:p>
        </p:txBody>
      </p:sp>
      <p:sp>
        <p:nvSpPr>
          <p:cNvPr id="22" name="TextBox 21">
            <a:extLst>
              <a:ext uri="{FF2B5EF4-FFF2-40B4-BE49-F238E27FC236}">
                <a16:creationId xmlns:a16="http://schemas.microsoft.com/office/drawing/2014/main" id="{BEB386FD-6762-47E8-AACB-288B7D41C420}"/>
              </a:ext>
            </a:extLst>
          </p:cNvPr>
          <p:cNvSpPr txBox="1"/>
          <p:nvPr/>
        </p:nvSpPr>
        <p:spPr>
          <a:xfrm>
            <a:off x="2348444" y="5481534"/>
            <a:ext cx="307923" cy="523220"/>
          </a:xfrm>
          <a:prstGeom prst="rect">
            <a:avLst/>
          </a:prstGeom>
          <a:noFill/>
        </p:spPr>
        <p:txBody>
          <a:bodyPr wrap="square" rtlCol="0">
            <a:spAutoFit/>
          </a:bodyPr>
          <a:lstStyle/>
          <a:p>
            <a:r>
              <a:rPr lang="en-US" sz="2800" b="1" dirty="0"/>
              <a:t>7</a:t>
            </a:r>
          </a:p>
        </p:txBody>
      </p:sp>
      <p:sp>
        <p:nvSpPr>
          <p:cNvPr id="28" name="TextBox 27">
            <a:extLst>
              <a:ext uri="{FF2B5EF4-FFF2-40B4-BE49-F238E27FC236}">
                <a16:creationId xmlns:a16="http://schemas.microsoft.com/office/drawing/2014/main" id="{BE089E12-8DA5-4957-A137-342BC6766DED}"/>
              </a:ext>
            </a:extLst>
          </p:cNvPr>
          <p:cNvSpPr txBox="1"/>
          <p:nvPr/>
        </p:nvSpPr>
        <p:spPr>
          <a:xfrm>
            <a:off x="2017771" y="6038089"/>
            <a:ext cx="274227" cy="523220"/>
          </a:xfrm>
          <a:prstGeom prst="rect">
            <a:avLst/>
          </a:prstGeom>
          <a:noFill/>
        </p:spPr>
        <p:txBody>
          <a:bodyPr wrap="square" rtlCol="0">
            <a:spAutoFit/>
          </a:bodyPr>
          <a:lstStyle/>
          <a:p>
            <a:r>
              <a:rPr lang="en-US" sz="2800" b="1" dirty="0"/>
              <a:t>8</a:t>
            </a:r>
          </a:p>
        </p:txBody>
      </p:sp>
      <p:sp>
        <p:nvSpPr>
          <p:cNvPr id="64" name="object 9">
            <a:extLst>
              <a:ext uri="{FF2B5EF4-FFF2-40B4-BE49-F238E27FC236}">
                <a16:creationId xmlns:a16="http://schemas.microsoft.com/office/drawing/2014/main" id="{EA68D048-2874-4966-AAAF-F467766A5899}"/>
              </a:ext>
            </a:extLst>
          </p:cNvPr>
          <p:cNvSpPr/>
          <p:nvPr/>
        </p:nvSpPr>
        <p:spPr>
          <a:xfrm>
            <a:off x="2685288" y="2277996"/>
            <a:ext cx="6242050" cy="495300"/>
          </a:xfrm>
          <a:custGeom>
            <a:avLst/>
            <a:gdLst/>
            <a:ahLst/>
            <a:cxnLst/>
            <a:rect l="l" t="t" r="r" b="b"/>
            <a:pathLst>
              <a:path w="6242050" h="495300">
                <a:moveTo>
                  <a:pt x="0" y="0"/>
                </a:moveTo>
                <a:lnTo>
                  <a:pt x="6241980" y="0"/>
                </a:lnTo>
                <a:lnTo>
                  <a:pt x="6241980" y="495158"/>
                </a:lnTo>
                <a:lnTo>
                  <a:pt x="0" y="495158"/>
                </a:lnTo>
                <a:lnTo>
                  <a:pt x="0" y="0"/>
                </a:lnTo>
                <a:close/>
              </a:path>
            </a:pathLst>
          </a:custGeom>
          <a:ln w="12149">
            <a:solidFill>
              <a:srgbClr val="E7AE00"/>
            </a:solidFill>
          </a:ln>
        </p:spPr>
        <p:txBody>
          <a:bodyPr wrap="square" lIns="0" tIns="0" rIns="0" bIns="0" rtlCol="0"/>
          <a:lstStyle/>
          <a:p>
            <a:endParaRPr dirty="0"/>
          </a:p>
        </p:txBody>
      </p:sp>
      <p:sp>
        <p:nvSpPr>
          <p:cNvPr id="65" name="object 14">
            <a:extLst>
              <a:ext uri="{FF2B5EF4-FFF2-40B4-BE49-F238E27FC236}">
                <a16:creationId xmlns:a16="http://schemas.microsoft.com/office/drawing/2014/main" id="{904BEA84-EB2A-4B2D-BC79-54A2CD82AEF4}"/>
              </a:ext>
            </a:extLst>
          </p:cNvPr>
          <p:cNvSpPr/>
          <p:nvPr/>
        </p:nvSpPr>
        <p:spPr>
          <a:xfrm>
            <a:off x="2886455" y="2961131"/>
            <a:ext cx="6028690" cy="481965"/>
          </a:xfrm>
          <a:custGeom>
            <a:avLst/>
            <a:gdLst/>
            <a:ahLst/>
            <a:cxnLst/>
            <a:rect l="l" t="t" r="r" b="b"/>
            <a:pathLst>
              <a:path w="6028690" h="481964">
                <a:moveTo>
                  <a:pt x="0" y="0"/>
                </a:moveTo>
                <a:lnTo>
                  <a:pt x="6028622" y="0"/>
                </a:lnTo>
                <a:lnTo>
                  <a:pt x="6028622" y="481561"/>
                </a:lnTo>
                <a:lnTo>
                  <a:pt x="0" y="481561"/>
                </a:lnTo>
                <a:lnTo>
                  <a:pt x="0" y="0"/>
                </a:lnTo>
                <a:close/>
              </a:path>
            </a:pathLst>
          </a:custGeom>
          <a:ln w="12149">
            <a:solidFill>
              <a:srgbClr val="E7AE00"/>
            </a:solidFill>
          </a:ln>
        </p:spPr>
        <p:txBody>
          <a:bodyPr wrap="square" lIns="0" tIns="0" rIns="0" bIns="0" rtlCol="0"/>
          <a:lstStyle/>
          <a:p>
            <a:endParaRPr dirty="0"/>
          </a:p>
        </p:txBody>
      </p:sp>
      <p:sp>
        <p:nvSpPr>
          <p:cNvPr id="66" name="object 19">
            <a:extLst>
              <a:ext uri="{FF2B5EF4-FFF2-40B4-BE49-F238E27FC236}">
                <a16:creationId xmlns:a16="http://schemas.microsoft.com/office/drawing/2014/main" id="{2A1DC96A-72E2-4A9D-999D-5F948DEEB3BB}"/>
              </a:ext>
            </a:extLst>
          </p:cNvPr>
          <p:cNvSpPr/>
          <p:nvPr/>
        </p:nvSpPr>
        <p:spPr>
          <a:xfrm>
            <a:off x="2851600" y="3624188"/>
            <a:ext cx="6063615" cy="433070"/>
          </a:xfrm>
          <a:custGeom>
            <a:avLst/>
            <a:gdLst/>
            <a:ahLst/>
            <a:cxnLst/>
            <a:rect l="l" t="t" r="r" b="b"/>
            <a:pathLst>
              <a:path w="6063615" h="433070">
                <a:moveTo>
                  <a:pt x="0" y="0"/>
                </a:moveTo>
                <a:lnTo>
                  <a:pt x="6063470" y="0"/>
                </a:lnTo>
                <a:lnTo>
                  <a:pt x="6063470" y="432814"/>
                </a:lnTo>
                <a:lnTo>
                  <a:pt x="0" y="432814"/>
                </a:lnTo>
                <a:lnTo>
                  <a:pt x="0" y="0"/>
                </a:lnTo>
                <a:close/>
              </a:path>
            </a:pathLst>
          </a:custGeom>
          <a:ln w="12149">
            <a:solidFill>
              <a:srgbClr val="E7AE00"/>
            </a:solidFill>
          </a:ln>
        </p:spPr>
        <p:txBody>
          <a:bodyPr wrap="square" lIns="0" tIns="0" rIns="0" bIns="0" rtlCol="0"/>
          <a:lstStyle/>
          <a:p>
            <a:endParaRPr dirty="0"/>
          </a:p>
        </p:txBody>
      </p:sp>
      <p:sp>
        <p:nvSpPr>
          <p:cNvPr id="67" name="object 19">
            <a:extLst>
              <a:ext uri="{FF2B5EF4-FFF2-40B4-BE49-F238E27FC236}">
                <a16:creationId xmlns:a16="http://schemas.microsoft.com/office/drawing/2014/main" id="{5D9C5BBF-276C-46E5-93D9-8436D46AB1E8}"/>
              </a:ext>
            </a:extLst>
          </p:cNvPr>
          <p:cNvSpPr/>
          <p:nvPr/>
        </p:nvSpPr>
        <p:spPr>
          <a:xfrm>
            <a:off x="2876168" y="4276956"/>
            <a:ext cx="6063615" cy="433070"/>
          </a:xfrm>
          <a:custGeom>
            <a:avLst/>
            <a:gdLst/>
            <a:ahLst/>
            <a:cxnLst/>
            <a:rect l="l" t="t" r="r" b="b"/>
            <a:pathLst>
              <a:path w="6063615" h="433070">
                <a:moveTo>
                  <a:pt x="0" y="0"/>
                </a:moveTo>
                <a:lnTo>
                  <a:pt x="6063470" y="0"/>
                </a:lnTo>
                <a:lnTo>
                  <a:pt x="6063470" y="432814"/>
                </a:lnTo>
                <a:lnTo>
                  <a:pt x="0" y="432814"/>
                </a:lnTo>
                <a:lnTo>
                  <a:pt x="0" y="0"/>
                </a:lnTo>
                <a:close/>
              </a:path>
            </a:pathLst>
          </a:custGeom>
          <a:ln w="12149">
            <a:solidFill>
              <a:srgbClr val="E7AE00"/>
            </a:solidFill>
          </a:ln>
        </p:spPr>
        <p:txBody>
          <a:bodyPr wrap="square" lIns="0" tIns="0" rIns="0" bIns="0" rtlCol="0"/>
          <a:lstStyle/>
          <a:p>
            <a:endParaRPr dirty="0"/>
          </a:p>
        </p:txBody>
      </p:sp>
      <p:sp>
        <p:nvSpPr>
          <p:cNvPr id="68" name="object 29">
            <a:extLst>
              <a:ext uri="{FF2B5EF4-FFF2-40B4-BE49-F238E27FC236}">
                <a16:creationId xmlns:a16="http://schemas.microsoft.com/office/drawing/2014/main" id="{F88261F4-DDD9-4948-AD8D-300D7D00AB3C}"/>
              </a:ext>
            </a:extLst>
          </p:cNvPr>
          <p:cNvSpPr/>
          <p:nvPr/>
        </p:nvSpPr>
        <p:spPr>
          <a:xfrm>
            <a:off x="2852927" y="4905754"/>
            <a:ext cx="6062345" cy="432434"/>
          </a:xfrm>
          <a:custGeom>
            <a:avLst/>
            <a:gdLst/>
            <a:ahLst/>
            <a:cxnLst/>
            <a:rect l="l" t="t" r="r" b="b"/>
            <a:pathLst>
              <a:path w="6062345" h="432435">
                <a:moveTo>
                  <a:pt x="0" y="0"/>
                </a:moveTo>
                <a:lnTo>
                  <a:pt x="6062044" y="0"/>
                </a:lnTo>
                <a:lnTo>
                  <a:pt x="6062044" y="432228"/>
                </a:lnTo>
                <a:lnTo>
                  <a:pt x="0" y="432228"/>
                </a:lnTo>
                <a:lnTo>
                  <a:pt x="0" y="0"/>
                </a:lnTo>
                <a:close/>
              </a:path>
            </a:pathLst>
          </a:custGeom>
          <a:ln w="12149">
            <a:solidFill>
              <a:srgbClr val="E7AE00"/>
            </a:solidFill>
          </a:ln>
        </p:spPr>
        <p:txBody>
          <a:bodyPr wrap="square" lIns="0" tIns="0" rIns="0" bIns="0" rtlCol="0"/>
          <a:lstStyle/>
          <a:p>
            <a:endParaRPr dirty="0"/>
          </a:p>
        </p:txBody>
      </p:sp>
      <p:sp>
        <p:nvSpPr>
          <p:cNvPr id="69" name="object 32">
            <a:extLst>
              <a:ext uri="{FF2B5EF4-FFF2-40B4-BE49-F238E27FC236}">
                <a16:creationId xmlns:a16="http://schemas.microsoft.com/office/drawing/2014/main" id="{AA876FAD-0D80-4DD0-AA59-353F90D92A37}"/>
              </a:ext>
            </a:extLst>
          </p:cNvPr>
          <p:cNvSpPr/>
          <p:nvPr/>
        </p:nvSpPr>
        <p:spPr>
          <a:xfrm>
            <a:off x="2523743" y="5511117"/>
            <a:ext cx="6391910" cy="420370"/>
          </a:xfrm>
          <a:custGeom>
            <a:avLst/>
            <a:gdLst/>
            <a:ahLst/>
            <a:cxnLst/>
            <a:rect l="l" t="t" r="r" b="b"/>
            <a:pathLst>
              <a:path w="6391909" h="420370">
                <a:moveTo>
                  <a:pt x="0" y="0"/>
                </a:moveTo>
                <a:lnTo>
                  <a:pt x="6391438" y="0"/>
                </a:lnTo>
                <a:lnTo>
                  <a:pt x="6391438" y="420300"/>
                </a:lnTo>
                <a:lnTo>
                  <a:pt x="0" y="420300"/>
                </a:lnTo>
                <a:lnTo>
                  <a:pt x="0" y="0"/>
                </a:lnTo>
                <a:close/>
              </a:path>
            </a:pathLst>
          </a:custGeom>
          <a:ln w="12149">
            <a:solidFill>
              <a:srgbClr val="E7AE00"/>
            </a:solidFill>
          </a:ln>
        </p:spPr>
        <p:txBody>
          <a:bodyPr wrap="square" lIns="0" tIns="0" rIns="0" bIns="0" rtlCol="0"/>
          <a:lstStyle/>
          <a:p>
            <a:endParaRPr dirty="0"/>
          </a:p>
        </p:txBody>
      </p:sp>
      <p:sp>
        <p:nvSpPr>
          <p:cNvPr id="70" name="object 37">
            <a:extLst>
              <a:ext uri="{FF2B5EF4-FFF2-40B4-BE49-F238E27FC236}">
                <a16:creationId xmlns:a16="http://schemas.microsoft.com/office/drawing/2014/main" id="{6396F45D-6456-46F6-9C69-DA9571E695F2}"/>
              </a:ext>
            </a:extLst>
          </p:cNvPr>
          <p:cNvSpPr/>
          <p:nvPr/>
        </p:nvSpPr>
        <p:spPr>
          <a:xfrm>
            <a:off x="2205227" y="6094476"/>
            <a:ext cx="6710045" cy="433070"/>
          </a:xfrm>
          <a:custGeom>
            <a:avLst/>
            <a:gdLst/>
            <a:ahLst/>
            <a:cxnLst/>
            <a:rect l="l" t="t" r="r" b="b"/>
            <a:pathLst>
              <a:path w="6710045" h="433070">
                <a:moveTo>
                  <a:pt x="0" y="0"/>
                </a:moveTo>
                <a:lnTo>
                  <a:pt x="6709735" y="0"/>
                </a:lnTo>
                <a:lnTo>
                  <a:pt x="6709735" y="432814"/>
                </a:lnTo>
                <a:lnTo>
                  <a:pt x="0" y="432814"/>
                </a:lnTo>
                <a:lnTo>
                  <a:pt x="0" y="0"/>
                </a:lnTo>
                <a:close/>
              </a:path>
            </a:pathLst>
          </a:custGeom>
          <a:ln w="12149">
            <a:solidFill>
              <a:srgbClr val="E7AE00"/>
            </a:solidFill>
          </a:ln>
        </p:spPr>
        <p:txBody>
          <a:bodyPr wrap="square" lIns="0" tIns="0" rIns="0" bIns="0" rtlCol="0"/>
          <a:lstStyle/>
          <a:p>
            <a:endParaRPr dirty="0"/>
          </a:p>
        </p:txBody>
      </p:sp>
      <p:sp>
        <p:nvSpPr>
          <p:cNvPr id="29" name="TextBox 28">
            <a:extLst>
              <a:ext uri="{FF2B5EF4-FFF2-40B4-BE49-F238E27FC236}">
                <a16:creationId xmlns:a16="http://schemas.microsoft.com/office/drawing/2014/main" id="{7D44BDEF-68F5-4865-87B0-193457E2BF0B}"/>
              </a:ext>
            </a:extLst>
          </p:cNvPr>
          <p:cNvSpPr txBox="1"/>
          <p:nvPr/>
        </p:nvSpPr>
        <p:spPr>
          <a:xfrm>
            <a:off x="2991490" y="2329307"/>
            <a:ext cx="5418521"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Targeted Medical Budget – Negotiable </a:t>
            </a:r>
          </a:p>
        </p:txBody>
      </p:sp>
      <p:sp>
        <p:nvSpPr>
          <p:cNvPr id="33" name="TextBox 32">
            <a:extLst>
              <a:ext uri="{FF2B5EF4-FFF2-40B4-BE49-F238E27FC236}">
                <a16:creationId xmlns:a16="http://schemas.microsoft.com/office/drawing/2014/main" id="{2721B449-BCBC-4B62-B176-886B94A6DF86}"/>
              </a:ext>
            </a:extLst>
          </p:cNvPr>
          <p:cNvSpPr txBox="1"/>
          <p:nvPr/>
        </p:nvSpPr>
        <p:spPr>
          <a:xfrm>
            <a:off x="3212065" y="3023170"/>
            <a:ext cx="513080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Arrangement Type/ Services Included</a:t>
            </a:r>
          </a:p>
        </p:txBody>
      </p:sp>
      <p:sp>
        <p:nvSpPr>
          <p:cNvPr id="35" name="TextBox 34">
            <a:extLst>
              <a:ext uri="{FF2B5EF4-FFF2-40B4-BE49-F238E27FC236}">
                <a16:creationId xmlns:a16="http://schemas.microsoft.com/office/drawing/2014/main" id="{766E72EF-D345-4DA2-B4BF-CBFBDFF37642}"/>
              </a:ext>
            </a:extLst>
          </p:cNvPr>
          <p:cNvSpPr txBox="1"/>
          <p:nvPr/>
        </p:nvSpPr>
        <p:spPr>
          <a:xfrm>
            <a:off x="3248372" y="3639232"/>
            <a:ext cx="5115882"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Attribution – Negotiable </a:t>
            </a:r>
          </a:p>
        </p:txBody>
      </p:sp>
      <p:sp>
        <p:nvSpPr>
          <p:cNvPr id="36" name="TextBox 35">
            <a:extLst>
              <a:ext uri="{FF2B5EF4-FFF2-40B4-BE49-F238E27FC236}">
                <a16:creationId xmlns:a16="http://schemas.microsoft.com/office/drawing/2014/main" id="{1BA51E21-2591-43F4-8750-34EB777598E6}"/>
              </a:ext>
            </a:extLst>
          </p:cNvPr>
          <p:cNvSpPr txBox="1"/>
          <p:nvPr/>
        </p:nvSpPr>
        <p:spPr>
          <a:xfrm>
            <a:off x="3256663" y="4326703"/>
            <a:ext cx="498069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Shared Savings and Losses – Negotiable</a:t>
            </a:r>
          </a:p>
        </p:txBody>
      </p:sp>
      <p:sp>
        <p:nvSpPr>
          <p:cNvPr id="37" name="TextBox 36">
            <a:extLst>
              <a:ext uri="{FF2B5EF4-FFF2-40B4-BE49-F238E27FC236}">
                <a16:creationId xmlns:a16="http://schemas.microsoft.com/office/drawing/2014/main" id="{A8AA3037-6D12-45F0-8879-B3D66AAF3097}"/>
              </a:ext>
            </a:extLst>
          </p:cNvPr>
          <p:cNvSpPr txBox="1"/>
          <p:nvPr/>
        </p:nvSpPr>
        <p:spPr>
          <a:xfrm>
            <a:off x="3225038" y="4942328"/>
            <a:ext cx="406400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Quality Measures </a:t>
            </a:r>
          </a:p>
        </p:txBody>
      </p:sp>
      <p:sp>
        <p:nvSpPr>
          <p:cNvPr id="41" name="TextBox 40">
            <a:extLst>
              <a:ext uri="{FF2B5EF4-FFF2-40B4-BE49-F238E27FC236}">
                <a16:creationId xmlns:a16="http://schemas.microsoft.com/office/drawing/2014/main" id="{CD02B370-FF5D-4C44-87CE-54EA12D1C2C9}"/>
              </a:ext>
            </a:extLst>
          </p:cNvPr>
          <p:cNvSpPr txBox="1"/>
          <p:nvPr/>
        </p:nvSpPr>
        <p:spPr>
          <a:xfrm>
            <a:off x="2940688" y="5552579"/>
            <a:ext cx="4082412"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Financial Protections - Negotiable</a:t>
            </a:r>
          </a:p>
        </p:txBody>
      </p:sp>
      <p:sp>
        <p:nvSpPr>
          <p:cNvPr id="42" name="TextBox 41">
            <a:extLst>
              <a:ext uri="{FF2B5EF4-FFF2-40B4-BE49-F238E27FC236}">
                <a16:creationId xmlns:a16="http://schemas.microsoft.com/office/drawing/2014/main" id="{B1588214-6BE2-4ACC-AA49-08E7B191A939}"/>
              </a:ext>
            </a:extLst>
          </p:cNvPr>
          <p:cNvSpPr txBox="1"/>
          <p:nvPr/>
        </p:nvSpPr>
        <p:spPr>
          <a:xfrm>
            <a:off x="2551427" y="6137804"/>
            <a:ext cx="456905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Reporting – Negotiable </a:t>
            </a:r>
          </a:p>
        </p:txBody>
      </p:sp>
    </p:spTree>
    <p:extLst>
      <p:ext uri="{BB962C8B-B14F-4D97-AF65-F5344CB8AC3E}">
        <p14:creationId xmlns:p14="http://schemas.microsoft.com/office/powerpoint/2010/main" val="1415679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0" y="717627"/>
            <a:ext cx="10979727" cy="1000120"/>
          </a:xfrm>
        </p:spPr>
        <p:txBody>
          <a:bodyPr>
            <a:normAutofit/>
          </a:bodyPr>
          <a:lstStyle/>
          <a:p>
            <a:r>
              <a:rPr lang="en-US" b="1" dirty="0">
                <a:solidFill>
                  <a:srgbClr val="503278"/>
                </a:solidFill>
                <a:latin typeface="Arial" panose="020B0604020202020204" pitchFamily="34" charset="0"/>
                <a:cs typeface="Arial" panose="020B0604020202020204" pitchFamily="34" charset="0"/>
              </a:rPr>
              <a:t>Contract Life Cycle</a:t>
            </a:r>
            <a:br>
              <a:rPr lang="en-US" b="1" dirty="0">
                <a:solidFill>
                  <a:srgbClr val="503278"/>
                </a:solidFill>
                <a:latin typeface="Arial" panose="020B0604020202020204" pitchFamily="34" charset="0"/>
                <a:cs typeface="Arial" panose="020B0604020202020204" pitchFamily="34" charset="0"/>
              </a:rPr>
            </a:br>
            <a:endParaRPr lang="en-US" sz="2000" dirty="0">
              <a:solidFill>
                <a:srgbClr val="503278"/>
              </a:solidFill>
              <a:latin typeface="Arial" panose="020B0604020202020204" pitchFamily="34" charset="0"/>
              <a:cs typeface="Arial" panose="020B0604020202020204" pitchFamily="34" charset="0"/>
            </a:endParaRPr>
          </a:p>
        </p:txBody>
      </p:sp>
      <p:sp>
        <p:nvSpPr>
          <p:cNvPr id="16" name="Rectangle 15"/>
          <p:cNvSpPr/>
          <p:nvPr/>
        </p:nvSpPr>
        <p:spPr>
          <a:xfrm>
            <a:off x="0" y="144555"/>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7" name="Rectangle 16"/>
          <p:cNvSpPr/>
          <p:nvPr/>
        </p:nvSpPr>
        <p:spPr>
          <a:xfrm>
            <a:off x="0" y="53472"/>
            <a:ext cx="12192000" cy="15072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11</a:t>
            </a:r>
          </a:p>
        </p:txBody>
      </p:sp>
      <p:sp>
        <p:nvSpPr>
          <p:cNvPr id="3" name="TextBox 2">
            <a:extLst>
              <a:ext uri="{FF2B5EF4-FFF2-40B4-BE49-F238E27FC236}">
                <a16:creationId xmlns:a16="http://schemas.microsoft.com/office/drawing/2014/main" id="{8969D50B-7641-4777-B214-CB45D9668D95}"/>
              </a:ext>
            </a:extLst>
          </p:cNvPr>
          <p:cNvSpPr txBox="1"/>
          <p:nvPr/>
        </p:nvSpPr>
        <p:spPr>
          <a:xfrm>
            <a:off x="4004083" y="2797085"/>
            <a:ext cx="923017" cy="646331"/>
          </a:xfrm>
          <a:prstGeom prst="rect">
            <a:avLst/>
          </a:prstGeom>
          <a:noFill/>
        </p:spPr>
        <p:txBody>
          <a:bodyPr wrap="square" rtlCol="0">
            <a:spAutoFit/>
          </a:bodyPr>
          <a:lstStyle/>
          <a:p>
            <a:r>
              <a:rPr lang="en-US" sz="3600" dirty="0">
                <a:solidFill>
                  <a:schemeClr val="bg1"/>
                </a:solidFill>
              </a:rPr>
              <a:t>IP</a:t>
            </a:r>
          </a:p>
        </p:txBody>
      </p:sp>
      <p:sp>
        <p:nvSpPr>
          <p:cNvPr id="5" name="TextBox 4">
            <a:extLst>
              <a:ext uri="{FF2B5EF4-FFF2-40B4-BE49-F238E27FC236}">
                <a16:creationId xmlns:a16="http://schemas.microsoft.com/office/drawing/2014/main" id="{23078DFD-983A-49DA-AAD9-2CBC27BB64A9}"/>
              </a:ext>
            </a:extLst>
          </p:cNvPr>
          <p:cNvSpPr txBox="1"/>
          <p:nvPr/>
        </p:nvSpPr>
        <p:spPr>
          <a:xfrm>
            <a:off x="7152232" y="3744879"/>
            <a:ext cx="1085125" cy="584775"/>
          </a:xfrm>
          <a:prstGeom prst="rect">
            <a:avLst/>
          </a:prstGeom>
          <a:noFill/>
        </p:spPr>
        <p:txBody>
          <a:bodyPr wrap="square" rtlCol="0">
            <a:spAutoFit/>
          </a:bodyPr>
          <a:lstStyle/>
          <a:p>
            <a:r>
              <a:rPr lang="en-US" sz="3200" dirty="0">
                <a:solidFill>
                  <a:schemeClr val="bg1"/>
                </a:solidFill>
              </a:rPr>
              <a:t>MCO</a:t>
            </a:r>
          </a:p>
        </p:txBody>
      </p:sp>
      <p:sp>
        <p:nvSpPr>
          <p:cNvPr id="6" name="TextBox 5">
            <a:extLst>
              <a:ext uri="{FF2B5EF4-FFF2-40B4-BE49-F238E27FC236}">
                <a16:creationId xmlns:a16="http://schemas.microsoft.com/office/drawing/2014/main" id="{EDA973F1-4CBF-4356-894D-5E03AE1547D0}"/>
              </a:ext>
            </a:extLst>
          </p:cNvPr>
          <p:cNvSpPr txBox="1"/>
          <p:nvPr/>
        </p:nvSpPr>
        <p:spPr>
          <a:xfrm>
            <a:off x="5588711" y="1558393"/>
            <a:ext cx="749918" cy="369332"/>
          </a:xfrm>
          <a:prstGeom prst="rect">
            <a:avLst/>
          </a:prstGeom>
          <a:noFill/>
        </p:spPr>
        <p:txBody>
          <a:bodyPr wrap="square" rtlCol="0">
            <a:spAutoFit/>
          </a:bodyPr>
          <a:lstStyle/>
          <a:p>
            <a:r>
              <a:rPr lang="en-US" dirty="0"/>
              <a:t> </a:t>
            </a:r>
            <a:r>
              <a:rPr lang="en-US" b="1" dirty="0">
                <a:solidFill>
                  <a:schemeClr val="bg1"/>
                </a:solidFill>
              </a:rPr>
              <a:t>DOH</a:t>
            </a:r>
          </a:p>
        </p:txBody>
      </p:sp>
      <p:sp>
        <p:nvSpPr>
          <p:cNvPr id="43" name="object 3">
            <a:extLst>
              <a:ext uri="{FF2B5EF4-FFF2-40B4-BE49-F238E27FC236}">
                <a16:creationId xmlns:a16="http://schemas.microsoft.com/office/drawing/2014/main" id="{D3500A7D-449C-4C4B-8687-83E34ED37ACE}"/>
              </a:ext>
            </a:extLst>
          </p:cNvPr>
          <p:cNvSpPr/>
          <p:nvPr/>
        </p:nvSpPr>
        <p:spPr>
          <a:xfrm>
            <a:off x="5115310" y="1349987"/>
            <a:ext cx="1696720" cy="1102360"/>
          </a:xfrm>
          <a:custGeom>
            <a:avLst/>
            <a:gdLst/>
            <a:ahLst/>
            <a:cxnLst/>
            <a:rect l="l" t="t" r="r" b="b"/>
            <a:pathLst>
              <a:path w="1696720" h="1102360">
                <a:moveTo>
                  <a:pt x="1512568" y="1101849"/>
                </a:moveTo>
                <a:lnTo>
                  <a:pt x="183640" y="1101849"/>
                </a:lnTo>
                <a:lnTo>
                  <a:pt x="134820" y="1095290"/>
                </a:lnTo>
                <a:lnTo>
                  <a:pt x="90952" y="1076777"/>
                </a:lnTo>
                <a:lnTo>
                  <a:pt x="53785" y="1048062"/>
                </a:lnTo>
                <a:lnTo>
                  <a:pt x="25070" y="1010895"/>
                </a:lnTo>
                <a:lnTo>
                  <a:pt x="6557" y="967027"/>
                </a:lnTo>
                <a:lnTo>
                  <a:pt x="0" y="918207"/>
                </a:lnTo>
                <a:lnTo>
                  <a:pt x="0" y="183639"/>
                </a:lnTo>
                <a:lnTo>
                  <a:pt x="6557" y="134820"/>
                </a:lnTo>
                <a:lnTo>
                  <a:pt x="25070" y="90952"/>
                </a:lnTo>
                <a:lnTo>
                  <a:pt x="53785" y="53785"/>
                </a:lnTo>
                <a:lnTo>
                  <a:pt x="90952" y="25070"/>
                </a:lnTo>
                <a:lnTo>
                  <a:pt x="134820" y="6557"/>
                </a:lnTo>
                <a:lnTo>
                  <a:pt x="183640" y="0"/>
                </a:lnTo>
                <a:lnTo>
                  <a:pt x="1512568" y="0"/>
                </a:lnTo>
                <a:lnTo>
                  <a:pt x="1561387" y="6557"/>
                </a:lnTo>
                <a:lnTo>
                  <a:pt x="1605255" y="25070"/>
                </a:lnTo>
                <a:lnTo>
                  <a:pt x="1642422" y="53785"/>
                </a:lnTo>
                <a:lnTo>
                  <a:pt x="1671137" y="90952"/>
                </a:lnTo>
                <a:lnTo>
                  <a:pt x="1689652" y="134820"/>
                </a:lnTo>
                <a:lnTo>
                  <a:pt x="1696210" y="183639"/>
                </a:lnTo>
                <a:lnTo>
                  <a:pt x="1696210" y="918207"/>
                </a:lnTo>
                <a:lnTo>
                  <a:pt x="1689652" y="967027"/>
                </a:lnTo>
                <a:lnTo>
                  <a:pt x="1671137" y="1010895"/>
                </a:lnTo>
                <a:lnTo>
                  <a:pt x="1642422" y="1048062"/>
                </a:lnTo>
                <a:lnTo>
                  <a:pt x="1605255" y="1076777"/>
                </a:lnTo>
                <a:lnTo>
                  <a:pt x="1561387" y="1095290"/>
                </a:lnTo>
                <a:lnTo>
                  <a:pt x="1512568" y="1101849"/>
                </a:lnTo>
                <a:close/>
              </a:path>
            </a:pathLst>
          </a:custGeom>
          <a:solidFill>
            <a:srgbClr val="503178"/>
          </a:solidFill>
        </p:spPr>
        <p:txBody>
          <a:bodyPr wrap="square" lIns="0" tIns="0" rIns="0" bIns="0" rtlCol="0"/>
          <a:lstStyle/>
          <a:p>
            <a:endParaRPr dirty="0"/>
          </a:p>
        </p:txBody>
      </p:sp>
      <p:sp>
        <p:nvSpPr>
          <p:cNvPr id="45" name="object 5">
            <a:extLst>
              <a:ext uri="{FF2B5EF4-FFF2-40B4-BE49-F238E27FC236}">
                <a16:creationId xmlns:a16="http://schemas.microsoft.com/office/drawing/2014/main" id="{4DD08E89-7238-4130-877E-AE643DBED74F}"/>
              </a:ext>
            </a:extLst>
          </p:cNvPr>
          <p:cNvSpPr/>
          <p:nvPr/>
        </p:nvSpPr>
        <p:spPr>
          <a:xfrm>
            <a:off x="7104244" y="2231329"/>
            <a:ext cx="590550" cy="480695"/>
          </a:xfrm>
          <a:custGeom>
            <a:avLst/>
            <a:gdLst/>
            <a:ahLst/>
            <a:cxnLst/>
            <a:rect l="l" t="t" r="r" b="b"/>
            <a:pathLst>
              <a:path w="590550" h="480694">
                <a:moveTo>
                  <a:pt x="0" y="0"/>
                </a:moveTo>
                <a:lnTo>
                  <a:pt x="44295" y="25439"/>
                </a:lnTo>
                <a:lnTo>
                  <a:pt x="87953" y="51875"/>
                </a:lnTo>
                <a:lnTo>
                  <a:pt x="130956" y="79293"/>
                </a:lnTo>
                <a:lnTo>
                  <a:pt x="173284" y="107681"/>
                </a:lnTo>
                <a:lnTo>
                  <a:pt x="214927" y="137026"/>
                </a:lnTo>
                <a:lnTo>
                  <a:pt x="255863" y="167315"/>
                </a:lnTo>
                <a:lnTo>
                  <a:pt x="296084" y="198535"/>
                </a:lnTo>
                <a:lnTo>
                  <a:pt x="335567" y="230673"/>
                </a:lnTo>
                <a:lnTo>
                  <a:pt x="374299" y="263716"/>
                </a:lnTo>
                <a:lnTo>
                  <a:pt x="412264" y="297652"/>
                </a:lnTo>
                <a:lnTo>
                  <a:pt x="449449" y="332467"/>
                </a:lnTo>
                <a:lnTo>
                  <a:pt x="485834" y="368148"/>
                </a:lnTo>
                <a:lnTo>
                  <a:pt x="521403" y="404683"/>
                </a:lnTo>
                <a:lnTo>
                  <a:pt x="556145" y="442059"/>
                </a:lnTo>
                <a:lnTo>
                  <a:pt x="590042" y="480265"/>
                </a:lnTo>
              </a:path>
            </a:pathLst>
          </a:custGeom>
          <a:ln w="12674">
            <a:solidFill>
              <a:srgbClr val="FFC000"/>
            </a:solidFill>
          </a:ln>
        </p:spPr>
        <p:txBody>
          <a:bodyPr wrap="square" lIns="0" tIns="0" rIns="0" bIns="0" rtlCol="0"/>
          <a:lstStyle/>
          <a:p>
            <a:endParaRPr dirty="0"/>
          </a:p>
        </p:txBody>
      </p:sp>
      <p:sp>
        <p:nvSpPr>
          <p:cNvPr id="46" name="object 6">
            <a:extLst>
              <a:ext uri="{FF2B5EF4-FFF2-40B4-BE49-F238E27FC236}">
                <a16:creationId xmlns:a16="http://schemas.microsoft.com/office/drawing/2014/main" id="{0DB625DC-AE3B-474F-B353-150AFF435D99}"/>
              </a:ext>
            </a:extLst>
          </p:cNvPr>
          <p:cNvSpPr/>
          <p:nvPr/>
        </p:nvSpPr>
        <p:spPr>
          <a:xfrm>
            <a:off x="7647218" y="2668526"/>
            <a:ext cx="95151" cy="82076"/>
          </a:xfrm>
          <a:custGeom>
            <a:avLst/>
            <a:gdLst/>
            <a:ahLst/>
            <a:cxnLst/>
            <a:rect l="l" t="t" r="r" b="b"/>
            <a:pathLst>
              <a:path w="83820" h="86994">
                <a:moveTo>
                  <a:pt x="67360" y="0"/>
                </a:moveTo>
                <a:lnTo>
                  <a:pt x="83413" y="86741"/>
                </a:lnTo>
                <a:lnTo>
                  <a:pt x="0" y="58013"/>
                </a:lnTo>
              </a:path>
            </a:pathLst>
          </a:custGeom>
          <a:ln w="12674">
            <a:solidFill>
              <a:srgbClr val="FFC000"/>
            </a:solidFill>
          </a:ln>
        </p:spPr>
        <p:txBody>
          <a:bodyPr wrap="square" lIns="0" tIns="0" rIns="0" bIns="0" rtlCol="0"/>
          <a:lstStyle/>
          <a:p>
            <a:endParaRPr dirty="0"/>
          </a:p>
        </p:txBody>
      </p:sp>
      <p:sp>
        <p:nvSpPr>
          <p:cNvPr id="47" name="object 7">
            <a:extLst>
              <a:ext uri="{FF2B5EF4-FFF2-40B4-BE49-F238E27FC236}">
                <a16:creationId xmlns:a16="http://schemas.microsoft.com/office/drawing/2014/main" id="{EF9751CE-0218-42A4-A640-C6A36B40C495}"/>
              </a:ext>
            </a:extLst>
          </p:cNvPr>
          <p:cNvSpPr/>
          <p:nvPr/>
        </p:nvSpPr>
        <p:spPr>
          <a:xfrm>
            <a:off x="7241540" y="2899639"/>
            <a:ext cx="1694814" cy="1102360"/>
          </a:xfrm>
          <a:custGeom>
            <a:avLst/>
            <a:gdLst/>
            <a:ahLst/>
            <a:cxnLst/>
            <a:rect l="l" t="t" r="r" b="b"/>
            <a:pathLst>
              <a:path w="1694815" h="1102360">
                <a:moveTo>
                  <a:pt x="1511042" y="1101849"/>
                </a:moveTo>
                <a:lnTo>
                  <a:pt x="183640" y="1101849"/>
                </a:lnTo>
                <a:lnTo>
                  <a:pt x="134820" y="1095290"/>
                </a:lnTo>
                <a:lnTo>
                  <a:pt x="90952" y="1076778"/>
                </a:lnTo>
                <a:lnTo>
                  <a:pt x="53785" y="1048062"/>
                </a:lnTo>
                <a:lnTo>
                  <a:pt x="25070" y="1010896"/>
                </a:lnTo>
                <a:lnTo>
                  <a:pt x="6559" y="967028"/>
                </a:lnTo>
                <a:lnTo>
                  <a:pt x="0" y="918207"/>
                </a:lnTo>
                <a:lnTo>
                  <a:pt x="0" y="183639"/>
                </a:lnTo>
                <a:lnTo>
                  <a:pt x="6559" y="134822"/>
                </a:lnTo>
                <a:lnTo>
                  <a:pt x="25070" y="90952"/>
                </a:lnTo>
                <a:lnTo>
                  <a:pt x="53785" y="53785"/>
                </a:lnTo>
                <a:lnTo>
                  <a:pt x="90952" y="25072"/>
                </a:lnTo>
                <a:lnTo>
                  <a:pt x="134820" y="6557"/>
                </a:lnTo>
                <a:lnTo>
                  <a:pt x="183640" y="0"/>
                </a:lnTo>
                <a:lnTo>
                  <a:pt x="1511042" y="0"/>
                </a:lnTo>
                <a:lnTo>
                  <a:pt x="1559861" y="6557"/>
                </a:lnTo>
                <a:lnTo>
                  <a:pt x="1603729" y="25072"/>
                </a:lnTo>
                <a:lnTo>
                  <a:pt x="1640896" y="53785"/>
                </a:lnTo>
                <a:lnTo>
                  <a:pt x="1669611" y="90952"/>
                </a:lnTo>
                <a:lnTo>
                  <a:pt x="1688125" y="134822"/>
                </a:lnTo>
                <a:lnTo>
                  <a:pt x="1694684" y="183639"/>
                </a:lnTo>
                <a:lnTo>
                  <a:pt x="1694684" y="918207"/>
                </a:lnTo>
                <a:lnTo>
                  <a:pt x="1688125" y="967028"/>
                </a:lnTo>
                <a:lnTo>
                  <a:pt x="1669611" y="1010896"/>
                </a:lnTo>
                <a:lnTo>
                  <a:pt x="1640896" y="1048062"/>
                </a:lnTo>
                <a:lnTo>
                  <a:pt x="1603729" y="1076778"/>
                </a:lnTo>
                <a:lnTo>
                  <a:pt x="1559861" y="1095290"/>
                </a:lnTo>
                <a:lnTo>
                  <a:pt x="1511042" y="1101849"/>
                </a:lnTo>
                <a:close/>
              </a:path>
            </a:pathLst>
          </a:custGeom>
          <a:solidFill>
            <a:srgbClr val="503178"/>
          </a:solidFill>
        </p:spPr>
        <p:txBody>
          <a:bodyPr wrap="square" lIns="0" tIns="0" rIns="0" bIns="0" rtlCol="0"/>
          <a:lstStyle/>
          <a:p>
            <a:endParaRPr dirty="0"/>
          </a:p>
        </p:txBody>
      </p:sp>
      <p:sp>
        <p:nvSpPr>
          <p:cNvPr id="48" name="object 9">
            <a:extLst>
              <a:ext uri="{FF2B5EF4-FFF2-40B4-BE49-F238E27FC236}">
                <a16:creationId xmlns:a16="http://schemas.microsoft.com/office/drawing/2014/main" id="{AEDE6142-AEF7-4849-9B7B-8E978DB3AC6C}"/>
              </a:ext>
            </a:extLst>
          </p:cNvPr>
          <p:cNvSpPr/>
          <p:nvPr/>
        </p:nvSpPr>
        <p:spPr>
          <a:xfrm>
            <a:off x="7752960" y="3981932"/>
            <a:ext cx="223520" cy="824865"/>
          </a:xfrm>
          <a:custGeom>
            <a:avLst/>
            <a:gdLst/>
            <a:ahLst/>
            <a:cxnLst/>
            <a:rect l="l" t="t" r="r" b="b"/>
            <a:pathLst>
              <a:path w="223520" h="824864">
                <a:moveTo>
                  <a:pt x="222934" y="0"/>
                </a:moveTo>
                <a:lnTo>
                  <a:pt x="218852" y="50528"/>
                </a:lnTo>
                <a:lnTo>
                  <a:pt x="213614" y="100901"/>
                </a:lnTo>
                <a:lnTo>
                  <a:pt x="207227" y="151097"/>
                </a:lnTo>
                <a:lnTo>
                  <a:pt x="199695" y="201095"/>
                </a:lnTo>
                <a:lnTo>
                  <a:pt x="191024" y="250879"/>
                </a:lnTo>
                <a:lnTo>
                  <a:pt x="181217" y="300426"/>
                </a:lnTo>
                <a:lnTo>
                  <a:pt x="170282" y="349719"/>
                </a:lnTo>
                <a:lnTo>
                  <a:pt x="158224" y="398737"/>
                </a:lnTo>
                <a:lnTo>
                  <a:pt x="145047" y="447463"/>
                </a:lnTo>
                <a:lnTo>
                  <a:pt x="130757" y="495877"/>
                </a:lnTo>
                <a:lnTo>
                  <a:pt x="115359" y="543958"/>
                </a:lnTo>
                <a:lnTo>
                  <a:pt x="98859" y="591689"/>
                </a:lnTo>
                <a:lnTo>
                  <a:pt x="81260" y="639050"/>
                </a:lnTo>
                <a:lnTo>
                  <a:pt x="62571" y="686022"/>
                </a:lnTo>
                <a:lnTo>
                  <a:pt x="42792" y="732585"/>
                </a:lnTo>
                <a:lnTo>
                  <a:pt x="21934" y="778720"/>
                </a:lnTo>
                <a:lnTo>
                  <a:pt x="0" y="824407"/>
                </a:lnTo>
              </a:path>
            </a:pathLst>
          </a:custGeom>
          <a:ln w="12674">
            <a:solidFill>
              <a:srgbClr val="FFC000"/>
            </a:solidFill>
          </a:ln>
        </p:spPr>
        <p:txBody>
          <a:bodyPr wrap="square" lIns="0" tIns="0" rIns="0" bIns="0" rtlCol="0"/>
          <a:lstStyle/>
          <a:p>
            <a:endParaRPr dirty="0"/>
          </a:p>
        </p:txBody>
      </p:sp>
      <p:sp>
        <p:nvSpPr>
          <p:cNvPr id="52" name="object 10">
            <a:extLst>
              <a:ext uri="{FF2B5EF4-FFF2-40B4-BE49-F238E27FC236}">
                <a16:creationId xmlns:a16="http://schemas.microsoft.com/office/drawing/2014/main" id="{F6E540B7-F926-4C12-A42C-0C002665A2FF}"/>
              </a:ext>
            </a:extLst>
          </p:cNvPr>
          <p:cNvSpPr/>
          <p:nvPr/>
        </p:nvSpPr>
        <p:spPr>
          <a:xfrm>
            <a:off x="7712955" y="4762664"/>
            <a:ext cx="80010" cy="88265"/>
          </a:xfrm>
          <a:custGeom>
            <a:avLst/>
            <a:gdLst/>
            <a:ahLst/>
            <a:cxnLst/>
            <a:rect l="l" t="t" r="r" b="b"/>
            <a:pathLst>
              <a:path w="80009" h="88264">
                <a:moveTo>
                  <a:pt x="79578" y="39623"/>
                </a:moveTo>
                <a:lnTo>
                  <a:pt x="5816" y="88023"/>
                </a:lnTo>
                <a:lnTo>
                  <a:pt x="0" y="0"/>
                </a:lnTo>
              </a:path>
            </a:pathLst>
          </a:custGeom>
          <a:ln w="12674">
            <a:solidFill>
              <a:srgbClr val="FFC000"/>
            </a:solidFill>
          </a:ln>
        </p:spPr>
        <p:txBody>
          <a:bodyPr wrap="square" lIns="0" tIns="0" rIns="0" bIns="0" rtlCol="0"/>
          <a:lstStyle/>
          <a:p>
            <a:endParaRPr dirty="0"/>
          </a:p>
        </p:txBody>
      </p:sp>
      <p:sp>
        <p:nvSpPr>
          <p:cNvPr id="53" name="object 11">
            <a:extLst>
              <a:ext uri="{FF2B5EF4-FFF2-40B4-BE49-F238E27FC236}">
                <a16:creationId xmlns:a16="http://schemas.microsoft.com/office/drawing/2014/main" id="{53C198DC-B545-4961-B112-32D1F7EFE5F3}"/>
              </a:ext>
            </a:extLst>
          </p:cNvPr>
          <p:cNvSpPr/>
          <p:nvPr/>
        </p:nvSpPr>
        <p:spPr>
          <a:xfrm>
            <a:off x="6224015" y="5061205"/>
            <a:ext cx="1696720" cy="1102360"/>
          </a:xfrm>
          <a:custGeom>
            <a:avLst/>
            <a:gdLst/>
            <a:ahLst/>
            <a:cxnLst/>
            <a:rect l="l" t="t" r="r" b="b"/>
            <a:pathLst>
              <a:path w="1696720" h="1102360">
                <a:moveTo>
                  <a:pt x="1512568" y="1101850"/>
                </a:moveTo>
                <a:lnTo>
                  <a:pt x="183640" y="1101850"/>
                </a:lnTo>
                <a:lnTo>
                  <a:pt x="134820" y="1095290"/>
                </a:lnTo>
                <a:lnTo>
                  <a:pt x="90952" y="1076778"/>
                </a:lnTo>
                <a:lnTo>
                  <a:pt x="53785" y="1048064"/>
                </a:lnTo>
                <a:lnTo>
                  <a:pt x="25070" y="1010896"/>
                </a:lnTo>
                <a:lnTo>
                  <a:pt x="6557" y="967028"/>
                </a:lnTo>
                <a:lnTo>
                  <a:pt x="0" y="918210"/>
                </a:lnTo>
                <a:lnTo>
                  <a:pt x="0" y="183642"/>
                </a:lnTo>
                <a:lnTo>
                  <a:pt x="6557" y="134821"/>
                </a:lnTo>
                <a:lnTo>
                  <a:pt x="25070" y="90953"/>
                </a:lnTo>
                <a:lnTo>
                  <a:pt x="53785" y="53787"/>
                </a:lnTo>
                <a:lnTo>
                  <a:pt x="90952" y="25071"/>
                </a:lnTo>
                <a:lnTo>
                  <a:pt x="134820" y="6558"/>
                </a:lnTo>
                <a:lnTo>
                  <a:pt x="183640" y="0"/>
                </a:lnTo>
                <a:lnTo>
                  <a:pt x="1512568" y="0"/>
                </a:lnTo>
                <a:lnTo>
                  <a:pt x="1561387" y="6558"/>
                </a:lnTo>
                <a:lnTo>
                  <a:pt x="1605255" y="25071"/>
                </a:lnTo>
                <a:lnTo>
                  <a:pt x="1642422" y="53787"/>
                </a:lnTo>
                <a:lnTo>
                  <a:pt x="1671137" y="90953"/>
                </a:lnTo>
                <a:lnTo>
                  <a:pt x="1689652" y="134821"/>
                </a:lnTo>
                <a:lnTo>
                  <a:pt x="1696210" y="183642"/>
                </a:lnTo>
                <a:lnTo>
                  <a:pt x="1696210" y="918210"/>
                </a:lnTo>
                <a:lnTo>
                  <a:pt x="1689652" y="967028"/>
                </a:lnTo>
                <a:lnTo>
                  <a:pt x="1671137" y="1010896"/>
                </a:lnTo>
                <a:lnTo>
                  <a:pt x="1642422" y="1048064"/>
                </a:lnTo>
                <a:lnTo>
                  <a:pt x="1605255" y="1076778"/>
                </a:lnTo>
                <a:lnTo>
                  <a:pt x="1561387" y="1095290"/>
                </a:lnTo>
                <a:lnTo>
                  <a:pt x="1512568" y="1101850"/>
                </a:lnTo>
                <a:close/>
              </a:path>
            </a:pathLst>
          </a:custGeom>
          <a:solidFill>
            <a:srgbClr val="503178"/>
          </a:solidFill>
        </p:spPr>
        <p:txBody>
          <a:bodyPr wrap="square" lIns="0" tIns="0" rIns="0" bIns="0" rtlCol="0"/>
          <a:lstStyle/>
          <a:p>
            <a:endParaRPr dirty="0"/>
          </a:p>
        </p:txBody>
      </p:sp>
      <p:sp>
        <p:nvSpPr>
          <p:cNvPr id="54" name="object 13">
            <a:extLst>
              <a:ext uri="{FF2B5EF4-FFF2-40B4-BE49-F238E27FC236}">
                <a16:creationId xmlns:a16="http://schemas.microsoft.com/office/drawing/2014/main" id="{37B60885-E085-495C-A652-1910BE1299F2}"/>
              </a:ext>
            </a:extLst>
          </p:cNvPr>
          <p:cNvSpPr/>
          <p:nvPr/>
        </p:nvSpPr>
        <p:spPr>
          <a:xfrm>
            <a:off x="5519327" y="6016742"/>
            <a:ext cx="529590" cy="17145"/>
          </a:xfrm>
          <a:custGeom>
            <a:avLst/>
            <a:gdLst/>
            <a:ahLst/>
            <a:cxnLst/>
            <a:rect l="l" t="t" r="r" b="b"/>
            <a:pathLst>
              <a:path w="529589" h="17145">
                <a:moveTo>
                  <a:pt x="529247" y="0"/>
                </a:moveTo>
                <a:lnTo>
                  <a:pt x="476472" y="5894"/>
                </a:lnTo>
                <a:lnTo>
                  <a:pt x="423603" y="10515"/>
                </a:lnTo>
                <a:lnTo>
                  <a:pt x="370662" y="13860"/>
                </a:lnTo>
                <a:lnTo>
                  <a:pt x="317672" y="15930"/>
                </a:lnTo>
                <a:lnTo>
                  <a:pt x="264656" y="16725"/>
                </a:lnTo>
                <a:lnTo>
                  <a:pt x="211638" y="16245"/>
                </a:lnTo>
                <a:lnTo>
                  <a:pt x="158640" y="14489"/>
                </a:lnTo>
                <a:lnTo>
                  <a:pt x="105686" y="11458"/>
                </a:lnTo>
                <a:lnTo>
                  <a:pt x="52797" y="7153"/>
                </a:lnTo>
                <a:lnTo>
                  <a:pt x="0" y="1572"/>
                </a:lnTo>
              </a:path>
            </a:pathLst>
          </a:custGeom>
          <a:ln w="12674">
            <a:solidFill>
              <a:srgbClr val="FFC000"/>
            </a:solidFill>
          </a:ln>
        </p:spPr>
        <p:txBody>
          <a:bodyPr wrap="square" lIns="0" tIns="0" rIns="0" bIns="0" rtlCol="0"/>
          <a:lstStyle/>
          <a:p>
            <a:endParaRPr dirty="0"/>
          </a:p>
        </p:txBody>
      </p:sp>
      <p:sp>
        <p:nvSpPr>
          <p:cNvPr id="55" name="object 14">
            <a:extLst>
              <a:ext uri="{FF2B5EF4-FFF2-40B4-BE49-F238E27FC236}">
                <a16:creationId xmlns:a16="http://schemas.microsoft.com/office/drawing/2014/main" id="{E72144B9-F6A2-401A-97F1-AAEFABEE96D1}"/>
              </a:ext>
            </a:extLst>
          </p:cNvPr>
          <p:cNvSpPr/>
          <p:nvPr/>
        </p:nvSpPr>
        <p:spPr>
          <a:xfrm>
            <a:off x="5478687" y="5981181"/>
            <a:ext cx="81280" cy="88265"/>
          </a:xfrm>
          <a:custGeom>
            <a:avLst/>
            <a:gdLst/>
            <a:ahLst/>
            <a:cxnLst/>
            <a:rect l="l" t="t" r="r" b="b"/>
            <a:pathLst>
              <a:path w="81279" h="88264">
                <a:moveTo>
                  <a:pt x="70307" y="88252"/>
                </a:moveTo>
                <a:lnTo>
                  <a:pt x="0" y="34975"/>
                </a:lnTo>
                <a:lnTo>
                  <a:pt x="80976" y="0"/>
                </a:lnTo>
              </a:path>
            </a:pathLst>
          </a:custGeom>
          <a:ln w="12674">
            <a:solidFill>
              <a:srgbClr val="FFC000"/>
            </a:solidFill>
          </a:ln>
        </p:spPr>
        <p:txBody>
          <a:bodyPr wrap="square" lIns="0" tIns="0" rIns="0" bIns="0" rtlCol="0"/>
          <a:lstStyle/>
          <a:p>
            <a:endParaRPr dirty="0"/>
          </a:p>
        </p:txBody>
      </p:sp>
      <p:sp>
        <p:nvSpPr>
          <p:cNvPr id="56" name="object 15">
            <a:extLst>
              <a:ext uri="{FF2B5EF4-FFF2-40B4-BE49-F238E27FC236}">
                <a16:creationId xmlns:a16="http://schemas.microsoft.com/office/drawing/2014/main" id="{8525C7B7-FD35-4325-BC60-5607DF36FA2E}"/>
              </a:ext>
            </a:extLst>
          </p:cNvPr>
          <p:cNvSpPr/>
          <p:nvPr/>
        </p:nvSpPr>
        <p:spPr>
          <a:xfrm>
            <a:off x="3633215" y="5061205"/>
            <a:ext cx="1696720" cy="1102360"/>
          </a:xfrm>
          <a:custGeom>
            <a:avLst/>
            <a:gdLst/>
            <a:ahLst/>
            <a:cxnLst/>
            <a:rect l="l" t="t" r="r" b="b"/>
            <a:pathLst>
              <a:path w="1696720" h="1102360">
                <a:moveTo>
                  <a:pt x="1512568" y="1101850"/>
                </a:moveTo>
                <a:lnTo>
                  <a:pt x="183640" y="1101850"/>
                </a:lnTo>
                <a:lnTo>
                  <a:pt x="134820" y="1095290"/>
                </a:lnTo>
                <a:lnTo>
                  <a:pt x="90952" y="1076778"/>
                </a:lnTo>
                <a:lnTo>
                  <a:pt x="53785" y="1048064"/>
                </a:lnTo>
                <a:lnTo>
                  <a:pt x="25070" y="1010896"/>
                </a:lnTo>
                <a:lnTo>
                  <a:pt x="6557" y="967028"/>
                </a:lnTo>
                <a:lnTo>
                  <a:pt x="0" y="918210"/>
                </a:lnTo>
                <a:lnTo>
                  <a:pt x="0" y="183642"/>
                </a:lnTo>
                <a:lnTo>
                  <a:pt x="6557" y="134821"/>
                </a:lnTo>
                <a:lnTo>
                  <a:pt x="25070" y="90953"/>
                </a:lnTo>
                <a:lnTo>
                  <a:pt x="53785" y="53787"/>
                </a:lnTo>
                <a:lnTo>
                  <a:pt x="90952" y="25071"/>
                </a:lnTo>
                <a:lnTo>
                  <a:pt x="134820" y="6558"/>
                </a:lnTo>
                <a:lnTo>
                  <a:pt x="183640" y="0"/>
                </a:lnTo>
                <a:lnTo>
                  <a:pt x="1512568" y="0"/>
                </a:lnTo>
                <a:lnTo>
                  <a:pt x="1561387" y="6558"/>
                </a:lnTo>
                <a:lnTo>
                  <a:pt x="1605255" y="25071"/>
                </a:lnTo>
                <a:lnTo>
                  <a:pt x="1642422" y="53787"/>
                </a:lnTo>
                <a:lnTo>
                  <a:pt x="1671137" y="90953"/>
                </a:lnTo>
                <a:lnTo>
                  <a:pt x="1689650" y="134821"/>
                </a:lnTo>
                <a:lnTo>
                  <a:pt x="1696210" y="183642"/>
                </a:lnTo>
                <a:lnTo>
                  <a:pt x="1696210" y="918210"/>
                </a:lnTo>
                <a:lnTo>
                  <a:pt x="1689650" y="967028"/>
                </a:lnTo>
                <a:lnTo>
                  <a:pt x="1671137" y="1010896"/>
                </a:lnTo>
                <a:lnTo>
                  <a:pt x="1642422" y="1048064"/>
                </a:lnTo>
                <a:lnTo>
                  <a:pt x="1605255" y="1076778"/>
                </a:lnTo>
                <a:lnTo>
                  <a:pt x="1561387" y="1095290"/>
                </a:lnTo>
                <a:lnTo>
                  <a:pt x="1512568" y="1101850"/>
                </a:lnTo>
                <a:close/>
              </a:path>
            </a:pathLst>
          </a:custGeom>
          <a:solidFill>
            <a:srgbClr val="503178"/>
          </a:solidFill>
        </p:spPr>
        <p:txBody>
          <a:bodyPr wrap="square" lIns="0" tIns="0" rIns="0" bIns="0" rtlCol="0"/>
          <a:lstStyle/>
          <a:p>
            <a:endParaRPr dirty="0"/>
          </a:p>
        </p:txBody>
      </p:sp>
      <p:sp>
        <p:nvSpPr>
          <p:cNvPr id="57" name="object 17">
            <a:extLst>
              <a:ext uri="{FF2B5EF4-FFF2-40B4-BE49-F238E27FC236}">
                <a16:creationId xmlns:a16="http://schemas.microsoft.com/office/drawing/2014/main" id="{93AAC4A7-4250-4E80-A4FD-909A846243BC}"/>
              </a:ext>
            </a:extLst>
          </p:cNvPr>
          <p:cNvSpPr/>
          <p:nvPr/>
        </p:nvSpPr>
        <p:spPr>
          <a:xfrm>
            <a:off x="3579980" y="3995032"/>
            <a:ext cx="227965" cy="823594"/>
          </a:xfrm>
          <a:custGeom>
            <a:avLst/>
            <a:gdLst/>
            <a:ahLst/>
            <a:cxnLst/>
            <a:rect l="l" t="t" r="r" b="b"/>
            <a:pathLst>
              <a:path w="227964" h="823595">
                <a:moveTo>
                  <a:pt x="227837" y="823058"/>
                </a:moveTo>
                <a:lnTo>
                  <a:pt x="205625" y="777488"/>
                </a:lnTo>
                <a:lnTo>
                  <a:pt x="184488" y="731467"/>
                </a:lnTo>
                <a:lnTo>
                  <a:pt x="164431" y="685013"/>
                </a:lnTo>
                <a:lnTo>
                  <a:pt x="145459" y="638145"/>
                </a:lnTo>
                <a:lnTo>
                  <a:pt x="127579" y="590884"/>
                </a:lnTo>
                <a:lnTo>
                  <a:pt x="110794" y="543247"/>
                </a:lnTo>
                <a:lnTo>
                  <a:pt x="95110" y="495254"/>
                </a:lnTo>
                <a:lnTo>
                  <a:pt x="80533" y="446924"/>
                </a:lnTo>
                <a:lnTo>
                  <a:pt x="67068" y="398277"/>
                </a:lnTo>
                <a:lnTo>
                  <a:pt x="54719" y="349333"/>
                </a:lnTo>
                <a:lnTo>
                  <a:pt x="43493" y="300109"/>
                </a:lnTo>
                <a:lnTo>
                  <a:pt x="33395" y="250627"/>
                </a:lnTo>
                <a:lnTo>
                  <a:pt x="24429" y="200904"/>
                </a:lnTo>
                <a:lnTo>
                  <a:pt x="16601" y="150960"/>
                </a:lnTo>
                <a:lnTo>
                  <a:pt x="9917" y="100815"/>
                </a:lnTo>
                <a:lnTo>
                  <a:pt x="4380" y="50488"/>
                </a:lnTo>
                <a:lnTo>
                  <a:pt x="0" y="0"/>
                </a:lnTo>
              </a:path>
            </a:pathLst>
          </a:custGeom>
          <a:ln w="12674">
            <a:solidFill>
              <a:srgbClr val="FFC000"/>
            </a:solidFill>
          </a:ln>
        </p:spPr>
        <p:txBody>
          <a:bodyPr wrap="square" lIns="0" tIns="0" rIns="0" bIns="0" rtlCol="0"/>
          <a:lstStyle/>
          <a:p>
            <a:endParaRPr dirty="0"/>
          </a:p>
        </p:txBody>
      </p:sp>
      <p:sp>
        <p:nvSpPr>
          <p:cNvPr id="58" name="object 18">
            <a:extLst>
              <a:ext uri="{FF2B5EF4-FFF2-40B4-BE49-F238E27FC236}">
                <a16:creationId xmlns:a16="http://schemas.microsoft.com/office/drawing/2014/main" id="{E2422603-F7F3-42A7-AA2B-28CEE012B3CD}"/>
              </a:ext>
            </a:extLst>
          </p:cNvPr>
          <p:cNvSpPr/>
          <p:nvPr/>
        </p:nvSpPr>
        <p:spPr>
          <a:xfrm>
            <a:off x="3530195" y="3942244"/>
            <a:ext cx="88900" cy="79375"/>
          </a:xfrm>
          <a:custGeom>
            <a:avLst/>
            <a:gdLst/>
            <a:ahLst/>
            <a:cxnLst/>
            <a:rect l="l" t="t" r="r" b="b"/>
            <a:pathLst>
              <a:path w="88900" h="79375">
                <a:moveTo>
                  <a:pt x="0" y="79207"/>
                </a:moveTo>
                <a:lnTo>
                  <a:pt x="38847" y="0"/>
                </a:lnTo>
                <a:lnTo>
                  <a:pt x="88670" y="72807"/>
                </a:lnTo>
              </a:path>
            </a:pathLst>
          </a:custGeom>
          <a:ln w="12674">
            <a:solidFill>
              <a:srgbClr val="FFC000"/>
            </a:solidFill>
          </a:ln>
        </p:spPr>
        <p:txBody>
          <a:bodyPr wrap="square" lIns="0" tIns="0" rIns="0" bIns="0" rtlCol="0"/>
          <a:lstStyle/>
          <a:p>
            <a:endParaRPr dirty="0"/>
          </a:p>
        </p:txBody>
      </p:sp>
      <p:sp>
        <p:nvSpPr>
          <p:cNvPr id="59" name="object 19">
            <a:extLst>
              <a:ext uri="{FF2B5EF4-FFF2-40B4-BE49-F238E27FC236}">
                <a16:creationId xmlns:a16="http://schemas.microsoft.com/office/drawing/2014/main" id="{54AA0249-52F9-403B-BD0C-FB49719E08F3}"/>
              </a:ext>
            </a:extLst>
          </p:cNvPr>
          <p:cNvSpPr/>
          <p:nvPr/>
        </p:nvSpPr>
        <p:spPr>
          <a:xfrm>
            <a:off x="2833116" y="2596898"/>
            <a:ext cx="1694814" cy="1102360"/>
          </a:xfrm>
          <a:custGeom>
            <a:avLst/>
            <a:gdLst/>
            <a:ahLst/>
            <a:cxnLst/>
            <a:rect l="l" t="t" r="r" b="b"/>
            <a:pathLst>
              <a:path w="1694814" h="1102360">
                <a:moveTo>
                  <a:pt x="1511044" y="1101849"/>
                </a:moveTo>
                <a:lnTo>
                  <a:pt x="183640" y="1101849"/>
                </a:lnTo>
                <a:lnTo>
                  <a:pt x="134821" y="1095290"/>
                </a:lnTo>
                <a:lnTo>
                  <a:pt x="90952" y="1076778"/>
                </a:lnTo>
                <a:lnTo>
                  <a:pt x="53785" y="1048062"/>
                </a:lnTo>
                <a:lnTo>
                  <a:pt x="25071" y="1010896"/>
                </a:lnTo>
                <a:lnTo>
                  <a:pt x="6557" y="967028"/>
                </a:lnTo>
                <a:lnTo>
                  <a:pt x="0" y="918207"/>
                </a:lnTo>
                <a:lnTo>
                  <a:pt x="0" y="183639"/>
                </a:lnTo>
                <a:lnTo>
                  <a:pt x="6557" y="134822"/>
                </a:lnTo>
                <a:lnTo>
                  <a:pt x="25071" y="90952"/>
                </a:lnTo>
                <a:lnTo>
                  <a:pt x="53785" y="53785"/>
                </a:lnTo>
                <a:lnTo>
                  <a:pt x="90952" y="25072"/>
                </a:lnTo>
                <a:lnTo>
                  <a:pt x="134821" y="6557"/>
                </a:lnTo>
                <a:lnTo>
                  <a:pt x="183640" y="0"/>
                </a:lnTo>
                <a:lnTo>
                  <a:pt x="1511044" y="0"/>
                </a:lnTo>
                <a:lnTo>
                  <a:pt x="1559863" y="6557"/>
                </a:lnTo>
                <a:lnTo>
                  <a:pt x="1603731" y="25072"/>
                </a:lnTo>
                <a:lnTo>
                  <a:pt x="1640898" y="53785"/>
                </a:lnTo>
                <a:lnTo>
                  <a:pt x="1669613" y="90952"/>
                </a:lnTo>
                <a:lnTo>
                  <a:pt x="1688128" y="134822"/>
                </a:lnTo>
                <a:lnTo>
                  <a:pt x="1694686" y="183639"/>
                </a:lnTo>
                <a:lnTo>
                  <a:pt x="1694686" y="918207"/>
                </a:lnTo>
                <a:lnTo>
                  <a:pt x="1688128" y="967028"/>
                </a:lnTo>
                <a:lnTo>
                  <a:pt x="1669613" y="1010896"/>
                </a:lnTo>
                <a:lnTo>
                  <a:pt x="1640898" y="1048062"/>
                </a:lnTo>
                <a:lnTo>
                  <a:pt x="1603731" y="1076778"/>
                </a:lnTo>
                <a:lnTo>
                  <a:pt x="1559863" y="1095290"/>
                </a:lnTo>
                <a:lnTo>
                  <a:pt x="1511044" y="1101849"/>
                </a:lnTo>
                <a:close/>
              </a:path>
            </a:pathLst>
          </a:custGeom>
          <a:solidFill>
            <a:srgbClr val="503178"/>
          </a:solidFill>
        </p:spPr>
        <p:txBody>
          <a:bodyPr wrap="square" lIns="0" tIns="0" rIns="0" bIns="0" rtlCol="0"/>
          <a:lstStyle/>
          <a:p>
            <a:endParaRPr dirty="0"/>
          </a:p>
        </p:txBody>
      </p:sp>
      <p:sp>
        <p:nvSpPr>
          <p:cNvPr id="71" name="object 21">
            <a:extLst>
              <a:ext uri="{FF2B5EF4-FFF2-40B4-BE49-F238E27FC236}">
                <a16:creationId xmlns:a16="http://schemas.microsoft.com/office/drawing/2014/main" id="{B3A44495-6151-4CFA-8D77-68DA962814D9}"/>
              </a:ext>
            </a:extLst>
          </p:cNvPr>
          <p:cNvSpPr/>
          <p:nvPr/>
        </p:nvSpPr>
        <p:spPr>
          <a:xfrm>
            <a:off x="4103563" y="1912722"/>
            <a:ext cx="587375" cy="483870"/>
          </a:xfrm>
          <a:custGeom>
            <a:avLst/>
            <a:gdLst/>
            <a:ahLst/>
            <a:cxnLst/>
            <a:rect l="l" t="t" r="r" b="b"/>
            <a:pathLst>
              <a:path w="587375" h="483869">
                <a:moveTo>
                  <a:pt x="0" y="483793"/>
                </a:moveTo>
                <a:lnTo>
                  <a:pt x="33669" y="445379"/>
                </a:lnTo>
                <a:lnTo>
                  <a:pt x="68191" y="407789"/>
                </a:lnTo>
                <a:lnTo>
                  <a:pt x="103546" y="371036"/>
                </a:lnTo>
                <a:lnTo>
                  <a:pt x="139721" y="335133"/>
                </a:lnTo>
                <a:lnTo>
                  <a:pt x="176698" y="300092"/>
                </a:lnTo>
                <a:lnTo>
                  <a:pt x="214462" y="265927"/>
                </a:lnTo>
                <a:lnTo>
                  <a:pt x="252997" y="232651"/>
                </a:lnTo>
                <a:lnTo>
                  <a:pt x="292288" y="200277"/>
                </a:lnTo>
                <a:lnTo>
                  <a:pt x="332318" y="168817"/>
                </a:lnTo>
                <a:lnTo>
                  <a:pt x="373072" y="138286"/>
                </a:lnTo>
                <a:lnTo>
                  <a:pt x="414534" y="108695"/>
                </a:lnTo>
                <a:lnTo>
                  <a:pt x="456687" y="80058"/>
                </a:lnTo>
                <a:lnTo>
                  <a:pt x="499518" y="52387"/>
                </a:lnTo>
                <a:lnTo>
                  <a:pt x="543009" y="25697"/>
                </a:lnTo>
                <a:lnTo>
                  <a:pt x="587144" y="0"/>
                </a:lnTo>
              </a:path>
            </a:pathLst>
          </a:custGeom>
          <a:ln w="12674">
            <a:solidFill>
              <a:srgbClr val="FFC000"/>
            </a:solidFill>
          </a:ln>
        </p:spPr>
        <p:txBody>
          <a:bodyPr wrap="square" lIns="0" tIns="0" rIns="0" bIns="0" rtlCol="0"/>
          <a:lstStyle/>
          <a:p>
            <a:endParaRPr dirty="0"/>
          </a:p>
        </p:txBody>
      </p:sp>
      <p:sp>
        <p:nvSpPr>
          <p:cNvPr id="72" name="object 22">
            <a:extLst>
              <a:ext uri="{FF2B5EF4-FFF2-40B4-BE49-F238E27FC236}">
                <a16:creationId xmlns:a16="http://schemas.microsoft.com/office/drawing/2014/main" id="{F53CF7CA-8989-44FC-90A5-88365F2053DF}"/>
              </a:ext>
            </a:extLst>
          </p:cNvPr>
          <p:cNvSpPr/>
          <p:nvPr/>
        </p:nvSpPr>
        <p:spPr>
          <a:xfrm>
            <a:off x="4684647" y="1873669"/>
            <a:ext cx="88265" cy="78105"/>
          </a:xfrm>
          <a:custGeom>
            <a:avLst/>
            <a:gdLst/>
            <a:ahLst/>
            <a:cxnLst/>
            <a:rect l="l" t="t" r="r" b="b"/>
            <a:pathLst>
              <a:path w="88264" h="78105">
                <a:moveTo>
                  <a:pt x="0" y="0"/>
                </a:moveTo>
                <a:lnTo>
                  <a:pt x="88201" y="1357"/>
                </a:lnTo>
                <a:lnTo>
                  <a:pt x="43599" y="77471"/>
                </a:lnTo>
              </a:path>
            </a:pathLst>
          </a:custGeom>
          <a:ln w="12674">
            <a:solidFill>
              <a:srgbClr val="FFC000"/>
            </a:solidFill>
          </a:ln>
        </p:spPr>
        <p:txBody>
          <a:bodyPr wrap="square" lIns="0" tIns="0" rIns="0" bIns="0" rtlCol="0"/>
          <a:lstStyle/>
          <a:p>
            <a:endParaRPr dirty="0"/>
          </a:p>
        </p:txBody>
      </p:sp>
      <p:sp>
        <p:nvSpPr>
          <p:cNvPr id="11" name="TextBox 10">
            <a:extLst>
              <a:ext uri="{FF2B5EF4-FFF2-40B4-BE49-F238E27FC236}">
                <a16:creationId xmlns:a16="http://schemas.microsoft.com/office/drawing/2014/main" id="{6DBF30A6-C293-4094-A075-A6C450D51529}"/>
              </a:ext>
            </a:extLst>
          </p:cNvPr>
          <p:cNvSpPr txBox="1"/>
          <p:nvPr/>
        </p:nvSpPr>
        <p:spPr>
          <a:xfrm>
            <a:off x="5353996" y="1689003"/>
            <a:ext cx="1563521" cy="369332"/>
          </a:xfrm>
          <a:prstGeom prst="rect">
            <a:avLst/>
          </a:prstGeom>
          <a:noFill/>
        </p:spPr>
        <p:txBody>
          <a:bodyPr wrap="square" rtlCol="0">
            <a:spAutoFit/>
          </a:bodyPr>
          <a:lstStyle/>
          <a:p>
            <a:r>
              <a:rPr lang="en-US" b="1" dirty="0">
                <a:solidFill>
                  <a:schemeClr val="bg1"/>
                </a:solidFill>
              </a:rPr>
              <a:t>Negotiation</a:t>
            </a:r>
          </a:p>
        </p:txBody>
      </p:sp>
      <p:sp>
        <p:nvSpPr>
          <p:cNvPr id="73" name="object 23">
            <a:extLst>
              <a:ext uri="{FF2B5EF4-FFF2-40B4-BE49-F238E27FC236}">
                <a16:creationId xmlns:a16="http://schemas.microsoft.com/office/drawing/2014/main" id="{DDB0C817-1E77-4E3D-B279-1B96B0B563E6}"/>
              </a:ext>
            </a:extLst>
          </p:cNvPr>
          <p:cNvSpPr txBox="1"/>
          <p:nvPr/>
        </p:nvSpPr>
        <p:spPr>
          <a:xfrm>
            <a:off x="6916968" y="1515515"/>
            <a:ext cx="14605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90 </a:t>
            </a:r>
            <a:r>
              <a:rPr sz="1800" dirty="0">
                <a:latin typeface="Arial"/>
                <a:cs typeface="Arial"/>
              </a:rPr>
              <a:t>– </a:t>
            </a:r>
            <a:r>
              <a:rPr sz="1800" spc="-5" dirty="0">
                <a:latin typeface="Arial"/>
                <a:cs typeface="Arial"/>
              </a:rPr>
              <a:t>180</a:t>
            </a:r>
            <a:r>
              <a:rPr sz="1800" spc="-95" dirty="0">
                <a:latin typeface="Arial"/>
                <a:cs typeface="Arial"/>
              </a:rPr>
              <a:t> </a:t>
            </a:r>
            <a:r>
              <a:rPr sz="1800" spc="-5" dirty="0">
                <a:latin typeface="Arial"/>
                <a:cs typeface="Arial"/>
              </a:rPr>
              <a:t>days</a:t>
            </a:r>
            <a:endParaRPr sz="1800" dirty="0">
              <a:latin typeface="Arial"/>
              <a:cs typeface="Arial"/>
            </a:endParaRPr>
          </a:p>
        </p:txBody>
      </p:sp>
      <p:sp>
        <p:nvSpPr>
          <p:cNvPr id="74" name="object 8">
            <a:extLst>
              <a:ext uri="{FF2B5EF4-FFF2-40B4-BE49-F238E27FC236}">
                <a16:creationId xmlns:a16="http://schemas.microsoft.com/office/drawing/2014/main" id="{61F33567-765D-46B8-9000-FCF921488169}"/>
              </a:ext>
            </a:extLst>
          </p:cNvPr>
          <p:cNvSpPr txBox="1"/>
          <p:nvPr/>
        </p:nvSpPr>
        <p:spPr>
          <a:xfrm>
            <a:off x="7387272" y="2943762"/>
            <a:ext cx="1403350" cy="1038169"/>
          </a:xfrm>
          <a:prstGeom prst="rect">
            <a:avLst/>
          </a:prstGeom>
        </p:spPr>
        <p:txBody>
          <a:bodyPr vert="horz" wrap="square" lIns="0" tIns="12700" rIns="0" bIns="0" rtlCol="0">
            <a:spAutoFit/>
          </a:bodyPr>
          <a:lstStyle/>
          <a:p>
            <a:pPr marL="12700" marR="5080" indent="-1905" algn="ctr">
              <a:lnSpc>
                <a:spcPct val="105500"/>
              </a:lnSpc>
              <a:spcBef>
                <a:spcPts val="100"/>
              </a:spcBef>
            </a:pPr>
            <a:r>
              <a:rPr sz="1600" b="1" spc="-5" dirty="0">
                <a:solidFill>
                  <a:srgbClr val="FFFFFF"/>
                </a:solidFill>
                <a:latin typeface="Arial"/>
                <a:cs typeface="Arial"/>
              </a:rPr>
              <a:t>MCO </a:t>
            </a:r>
            <a:r>
              <a:rPr sz="1600" b="1" dirty="0">
                <a:solidFill>
                  <a:srgbClr val="FFFFFF"/>
                </a:solidFill>
                <a:latin typeface="Arial"/>
                <a:cs typeface="Arial"/>
              </a:rPr>
              <a:t>submits  signed</a:t>
            </a:r>
            <a:r>
              <a:rPr sz="1600" b="1" spc="-105" dirty="0">
                <a:solidFill>
                  <a:srgbClr val="FFFFFF"/>
                </a:solidFill>
                <a:latin typeface="Arial"/>
                <a:cs typeface="Arial"/>
              </a:rPr>
              <a:t> </a:t>
            </a:r>
            <a:r>
              <a:rPr sz="1600" b="1" dirty="0">
                <a:solidFill>
                  <a:srgbClr val="FFFFFF"/>
                </a:solidFill>
                <a:latin typeface="Arial"/>
                <a:cs typeface="Arial"/>
              </a:rPr>
              <a:t>contract  </a:t>
            </a:r>
            <a:r>
              <a:rPr sz="1600" b="1" spc="-5" dirty="0">
                <a:solidFill>
                  <a:srgbClr val="FFFFFF"/>
                </a:solidFill>
                <a:latin typeface="Arial"/>
                <a:cs typeface="Arial"/>
              </a:rPr>
              <a:t>to</a:t>
            </a:r>
            <a:r>
              <a:rPr sz="1600" b="1" spc="-20" dirty="0">
                <a:solidFill>
                  <a:srgbClr val="FFFFFF"/>
                </a:solidFill>
                <a:latin typeface="Arial"/>
                <a:cs typeface="Arial"/>
              </a:rPr>
              <a:t> </a:t>
            </a:r>
            <a:r>
              <a:rPr sz="1600" b="1" spc="-5" dirty="0">
                <a:solidFill>
                  <a:srgbClr val="FFFFFF"/>
                </a:solidFill>
                <a:latin typeface="Arial"/>
                <a:cs typeface="Arial"/>
              </a:rPr>
              <a:t>DOH</a:t>
            </a:r>
            <a:endParaRPr sz="1600" b="1" dirty="0">
              <a:latin typeface="Arial"/>
              <a:cs typeface="Arial"/>
            </a:endParaRPr>
          </a:p>
        </p:txBody>
      </p:sp>
      <p:sp>
        <p:nvSpPr>
          <p:cNvPr id="75" name="object 24">
            <a:extLst>
              <a:ext uri="{FF2B5EF4-FFF2-40B4-BE49-F238E27FC236}">
                <a16:creationId xmlns:a16="http://schemas.microsoft.com/office/drawing/2014/main" id="{64AFE6F0-7F23-44AB-A2A5-DE3DF4338059}"/>
              </a:ext>
            </a:extLst>
          </p:cNvPr>
          <p:cNvSpPr txBox="1"/>
          <p:nvPr/>
        </p:nvSpPr>
        <p:spPr>
          <a:xfrm>
            <a:off x="9078048" y="3293556"/>
            <a:ext cx="95821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&lt;15</a:t>
            </a:r>
            <a:r>
              <a:rPr sz="1800" spc="-90" dirty="0">
                <a:latin typeface="Arial"/>
                <a:cs typeface="Arial"/>
              </a:rPr>
              <a:t> </a:t>
            </a:r>
            <a:r>
              <a:rPr sz="1800" spc="-5" dirty="0">
                <a:latin typeface="Arial"/>
                <a:cs typeface="Arial"/>
              </a:rPr>
              <a:t>days</a:t>
            </a:r>
            <a:endParaRPr sz="1800" dirty="0">
              <a:latin typeface="Arial"/>
              <a:cs typeface="Arial"/>
            </a:endParaRPr>
          </a:p>
        </p:txBody>
      </p:sp>
      <p:sp>
        <p:nvSpPr>
          <p:cNvPr id="76" name="object 12">
            <a:extLst>
              <a:ext uri="{FF2B5EF4-FFF2-40B4-BE49-F238E27FC236}">
                <a16:creationId xmlns:a16="http://schemas.microsoft.com/office/drawing/2014/main" id="{ED34C322-8EF6-40A3-B42C-CB5BF35A5C4E}"/>
              </a:ext>
            </a:extLst>
          </p:cNvPr>
          <p:cNvSpPr txBox="1"/>
          <p:nvPr/>
        </p:nvSpPr>
        <p:spPr>
          <a:xfrm>
            <a:off x="6471336" y="5333300"/>
            <a:ext cx="1281623" cy="534762"/>
          </a:xfrm>
          <a:prstGeom prst="rect">
            <a:avLst/>
          </a:prstGeom>
        </p:spPr>
        <p:txBody>
          <a:bodyPr vert="horz" wrap="square" lIns="0" tIns="12700" rIns="0" bIns="0" rtlCol="0">
            <a:spAutoFit/>
          </a:bodyPr>
          <a:lstStyle/>
          <a:p>
            <a:pPr marL="12700" marR="5080" indent="40640">
              <a:lnSpc>
                <a:spcPct val="105500"/>
              </a:lnSpc>
              <a:spcBef>
                <a:spcPts val="100"/>
              </a:spcBef>
            </a:pPr>
            <a:r>
              <a:rPr sz="1600" b="1" spc="-5" dirty="0">
                <a:solidFill>
                  <a:srgbClr val="FFFFFF"/>
                </a:solidFill>
                <a:latin typeface="Arial"/>
                <a:cs typeface="Arial"/>
              </a:rPr>
              <a:t>DOH review  and</a:t>
            </a:r>
            <a:r>
              <a:rPr sz="1600" b="1" spc="-90" dirty="0">
                <a:solidFill>
                  <a:srgbClr val="FFFFFF"/>
                </a:solidFill>
                <a:latin typeface="Arial"/>
                <a:cs typeface="Arial"/>
              </a:rPr>
              <a:t> </a:t>
            </a:r>
            <a:r>
              <a:rPr sz="1600" b="1" spc="-5" dirty="0">
                <a:solidFill>
                  <a:srgbClr val="FFFFFF"/>
                </a:solidFill>
                <a:latin typeface="Arial"/>
                <a:cs typeface="Arial"/>
              </a:rPr>
              <a:t>approval</a:t>
            </a:r>
            <a:endParaRPr sz="1600" b="1" dirty="0">
              <a:latin typeface="Arial"/>
              <a:cs typeface="Arial"/>
            </a:endParaRPr>
          </a:p>
        </p:txBody>
      </p:sp>
      <p:sp>
        <p:nvSpPr>
          <p:cNvPr id="77" name="object 25">
            <a:extLst>
              <a:ext uri="{FF2B5EF4-FFF2-40B4-BE49-F238E27FC236}">
                <a16:creationId xmlns:a16="http://schemas.microsoft.com/office/drawing/2014/main" id="{490EB781-0AAC-408B-A887-D6851B64C34D}"/>
              </a:ext>
            </a:extLst>
          </p:cNvPr>
          <p:cNvSpPr txBox="1"/>
          <p:nvPr/>
        </p:nvSpPr>
        <p:spPr>
          <a:xfrm>
            <a:off x="6321506" y="6240891"/>
            <a:ext cx="14344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Up to 90</a:t>
            </a:r>
            <a:r>
              <a:rPr sz="1800" spc="-85" dirty="0">
                <a:latin typeface="Arial"/>
                <a:cs typeface="Arial"/>
              </a:rPr>
              <a:t> </a:t>
            </a:r>
            <a:r>
              <a:rPr sz="1800" spc="-5" dirty="0">
                <a:latin typeface="Arial"/>
                <a:cs typeface="Arial"/>
              </a:rPr>
              <a:t>days</a:t>
            </a:r>
            <a:endParaRPr sz="1800" dirty="0">
              <a:latin typeface="Arial"/>
              <a:cs typeface="Arial"/>
            </a:endParaRPr>
          </a:p>
        </p:txBody>
      </p:sp>
      <p:sp>
        <p:nvSpPr>
          <p:cNvPr id="78" name="object 16">
            <a:extLst>
              <a:ext uri="{FF2B5EF4-FFF2-40B4-BE49-F238E27FC236}">
                <a16:creationId xmlns:a16="http://schemas.microsoft.com/office/drawing/2014/main" id="{0C88DEE1-4FC2-4822-ACC6-3654C8E1DAAE}"/>
              </a:ext>
            </a:extLst>
          </p:cNvPr>
          <p:cNvSpPr txBox="1"/>
          <p:nvPr/>
        </p:nvSpPr>
        <p:spPr>
          <a:xfrm>
            <a:off x="3693962" y="5202815"/>
            <a:ext cx="1518275" cy="795731"/>
          </a:xfrm>
          <a:prstGeom prst="rect">
            <a:avLst/>
          </a:prstGeom>
        </p:spPr>
        <p:txBody>
          <a:bodyPr vert="horz" wrap="square" lIns="0" tIns="12700" rIns="0" bIns="0" rtlCol="0">
            <a:spAutoFit/>
          </a:bodyPr>
          <a:lstStyle/>
          <a:p>
            <a:pPr marL="12700" marR="5080" indent="2540" algn="ctr">
              <a:lnSpc>
                <a:spcPct val="105500"/>
              </a:lnSpc>
              <a:spcBef>
                <a:spcPts val="100"/>
              </a:spcBef>
            </a:pPr>
            <a:r>
              <a:rPr sz="1600" b="1" spc="-5" dirty="0">
                <a:solidFill>
                  <a:srgbClr val="FFFFFF"/>
                </a:solidFill>
                <a:latin typeface="Arial"/>
                <a:cs typeface="Arial"/>
              </a:rPr>
              <a:t>Contract  Execution/  Implementation</a:t>
            </a:r>
            <a:endParaRPr sz="1600" b="1" dirty="0">
              <a:latin typeface="Arial"/>
              <a:cs typeface="Arial"/>
            </a:endParaRPr>
          </a:p>
        </p:txBody>
      </p:sp>
      <p:sp>
        <p:nvSpPr>
          <p:cNvPr id="79" name="object 27">
            <a:extLst>
              <a:ext uri="{FF2B5EF4-FFF2-40B4-BE49-F238E27FC236}">
                <a16:creationId xmlns:a16="http://schemas.microsoft.com/office/drawing/2014/main" id="{82AC06DA-74CE-47A0-8703-F3CCC99419B1}"/>
              </a:ext>
            </a:extLst>
          </p:cNvPr>
          <p:cNvSpPr txBox="1"/>
          <p:nvPr/>
        </p:nvSpPr>
        <p:spPr>
          <a:xfrm>
            <a:off x="3427201" y="6240891"/>
            <a:ext cx="20828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Upon DOH</a:t>
            </a:r>
            <a:r>
              <a:rPr sz="1800" spc="-85" dirty="0">
                <a:latin typeface="Arial"/>
                <a:cs typeface="Arial"/>
              </a:rPr>
              <a:t> </a:t>
            </a:r>
            <a:r>
              <a:rPr sz="1800" spc="-5" dirty="0">
                <a:latin typeface="Arial"/>
                <a:cs typeface="Arial"/>
              </a:rPr>
              <a:t>approval</a:t>
            </a:r>
            <a:endParaRPr sz="1800" dirty="0">
              <a:latin typeface="Arial"/>
              <a:cs typeface="Arial"/>
            </a:endParaRPr>
          </a:p>
        </p:txBody>
      </p:sp>
      <p:sp>
        <p:nvSpPr>
          <p:cNvPr id="80" name="object 20">
            <a:extLst>
              <a:ext uri="{FF2B5EF4-FFF2-40B4-BE49-F238E27FC236}">
                <a16:creationId xmlns:a16="http://schemas.microsoft.com/office/drawing/2014/main" id="{06959A2E-AE1E-4B5B-8D25-33EA40A26352}"/>
              </a:ext>
            </a:extLst>
          </p:cNvPr>
          <p:cNvSpPr txBox="1"/>
          <p:nvPr/>
        </p:nvSpPr>
        <p:spPr>
          <a:xfrm>
            <a:off x="3232004" y="2869501"/>
            <a:ext cx="1085995" cy="534762"/>
          </a:xfrm>
          <a:prstGeom prst="rect">
            <a:avLst/>
          </a:prstGeom>
        </p:spPr>
        <p:txBody>
          <a:bodyPr vert="horz" wrap="square" lIns="0" tIns="12700" rIns="0" bIns="0" rtlCol="0">
            <a:spAutoFit/>
          </a:bodyPr>
          <a:lstStyle/>
          <a:p>
            <a:pPr marL="52705" marR="5080" indent="-40005">
              <a:lnSpc>
                <a:spcPct val="105500"/>
              </a:lnSpc>
              <a:spcBef>
                <a:spcPts val="100"/>
              </a:spcBef>
            </a:pPr>
            <a:r>
              <a:rPr sz="1600" b="1" spc="-5" dirty="0">
                <a:solidFill>
                  <a:srgbClr val="FFFFFF"/>
                </a:solidFill>
                <a:latin typeface="Arial"/>
                <a:cs typeface="Arial"/>
              </a:rPr>
              <a:t>Monitor</a:t>
            </a:r>
            <a:r>
              <a:rPr sz="1600" b="1" spc="-95" dirty="0">
                <a:solidFill>
                  <a:srgbClr val="FFFFFF"/>
                </a:solidFill>
                <a:latin typeface="Arial"/>
                <a:cs typeface="Arial"/>
              </a:rPr>
              <a:t> </a:t>
            </a:r>
            <a:r>
              <a:rPr sz="1600" b="1" dirty="0">
                <a:solidFill>
                  <a:srgbClr val="FFFFFF"/>
                </a:solidFill>
                <a:latin typeface="Arial"/>
                <a:cs typeface="Arial"/>
              </a:rPr>
              <a:t>&amp;  </a:t>
            </a:r>
            <a:r>
              <a:rPr sz="1600" b="1" spc="-5" dirty="0">
                <a:solidFill>
                  <a:srgbClr val="FFFFFF"/>
                </a:solidFill>
                <a:latin typeface="Arial"/>
                <a:cs typeface="Arial"/>
              </a:rPr>
              <a:t>Evaluate</a:t>
            </a:r>
            <a:endParaRPr sz="1600" b="1" dirty="0">
              <a:latin typeface="Arial"/>
              <a:cs typeface="Arial"/>
            </a:endParaRPr>
          </a:p>
        </p:txBody>
      </p:sp>
      <p:sp>
        <p:nvSpPr>
          <p:cNvPr id="81" name="object 26">
            <a:extLst>
              <a:ext uri="{FF2B5EF4-FFF2-40B4-BE49-F238E27FC236}">
                <a16:creationId xmlns:a16="http://schemas.microsoft.com/office/drawing/2014/main" id="{D7C20DD6-D859-4BFB-A223-7664C606B17E}"/>
              </a:ext>
            </a:extLst>
          </p:cNvPr>
          <p:cNvSpPr txBox="1"/>
          <p:nvPr/>
        </p:nvSpPr>
        <p:spPr>
          <a:xfrm>
            <a:off x="1014608" y="2816921"/>
            <a:ext cx="1717039" cy="553100"/>
          </a:xfrm>
          <a:prstGeom prst="rect">
            <a:avLst/>
          </a:prstGeom>
        </p:spPr>
        <p:txBody>
          <a:bodyPr vert="horz" wrap="square" lIns="0" tIns="10795" rIns="0" bIns="0" rtlCol="0">
            <a:spAutoFit/>
          </a:bodyPr>
          <a:lstStyle/>
          <a:p>
            <a:pPr marL="357505" marR="5080" indent="-344805" algn="ctr">
              <a:lnSpc>
                <a:spcPct val="100699"/>
              </a:lnSpc>
              <a:spcBef>
                <a:spcPts val="85"/>
              </a:spcBef>
            </a:pPr>
            <a:r>
              <a:rPr sz="1800" spc="-5" dirty="0">
                <a:latin typeface="Arial"/>
                <a:cs typeface="Arial"/>
              </a:rPr>
              <a:t>Throughout</a:t>
            </a:r>
            <a:r>
              <a:rPr sz="1800" spc="-85" dirty="0">
                <a:latin typeface="Arial"/>
                <a:cs typeface="Arial"/>
              </a:rPr>
              <a:t> </a:t>
            </a:r>
            <a:r>
              <a:rPr sz="1800" spc="-5" dirty="0">
                <a:latin typeface="Arial"/>
                <a:cs typeface="Arial"/>
              </a:rPr>
              <a:t>term  of</a:t>
            </a:r>
            <a:r>
              <a:rPr sz="1800" spc="-90" dirty="0">
                <a:latin typeface="Arial"/>
                <a:cs typeface="Arial"/>
              </a:rPr>
              <a:t> </a:t>
            </a:r>
            <a:r>
              <a:rPr sz="1800" spc="-5" dirty="0">
                <a:latin typeface="Arial"/>
                <a:cs typeface="Arial"/>
              </a:rPr>
              <a:t>agreement</a:t>
            </a:r>
            <a:endParaRPr sz="1800" dirty="0">
              <a:latin typeface="Arial"/>
              <a:cs typeface="Arial"/>
            </a:endParaRPr>
          </a:p>
        </p:txBody>
      </p:sp>
    </p:spTree>
    <p:extLst>
      <p:ext uri="{BB962C8B-B14F-4D97-AF65-F5344CB8AC3E}">
        <p14:creationId xmlns:p14="http://schemas.microsoft.com/office/powerpoint/2010/main" val="888406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0" y="717627"/>
            <a:ext cx="10979727" cy="1000120"/>
          </a:xfrm>
        </p:spPr>
        <p:txBody>
          <a:bodyPr>
            <a:normAutofit/>
          </a:bodyPr>
          <a:lstStyle/>
          <a:p>
            <a:r>
              <a:rPr lang="en-US" b="1" dirty="0">
                <a:solidFill>
                  <a:srgbClr val="503278"/>
                </a:solidFill>
                <a:latin typeface="Arial" panose="020B0604020202020204" pitchFamily="34" charset="0"/>
                <a:cs typeface="Arial" panose="020B0604020202020204" pitchFamily="34" charset="0"/>
              </a:rPr>
              <a:t>Stage 1 - Negotiation</a:t>
            </a:r>
            <a:br>
              <a:rPr lang="en-US" b="1" dirty="0">
                <a:solidFill>
                  <a:srgbClr val="503278"/>
                </a:solidFill>
                <a:latin typeface="Arial" panose="020B0604020202020204" pitchFamily="34" charset="0"/>
                <a:cs typeface="Arial" panose="020B0604020202020204" pitchFamily="34" charset="0"/>
              </a:rPr>
            </a:br>
            <a:endParaRPr lang="en-US" sz="2000" dirty="0">
              <a:solidFill>
                <a:srgbClr val="503278"/>
              </a:solidFill>
              <a:latin typeface="Arial" panose="020B0604020202020204" pitchFamily="34" charset="0"/>
              <a:cs typeface="Arial" panose="020B0604020202020204" pitchFamily="34" charset="0"/>
            </a:endParaRPr>
          </a:p>
        </p:txBody>
      </p:sp>
      <p:sp>
        <p:nvSpPr>
          <p:cNvPr id="16" name="Rectangle 15"/>
          <p:cNvSpPr/>
          <p:nvPr/>
        </p:nvSpPr>
        <p:spPr>
          <a:xfrm>
            <a:off x="0" y="144555"/>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7" name="Rectangle 16"/>
          <p:cNvSpPr/>
          <p:nvPr/>
        </p:nvSpPr>
        <p:spPr>
          <a:xfrm>
            <a:off x="0" y="53472"/>
            <a:ext cx="12192000" cy="15072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12</a:t>
            </a:r>
          </a:p>
        </p:txBody>
      </p:sp>
      <p:sp>
        <p:nvSpPr>
          <p:cNvPr id="3" name="TextBox 2">
            <a:extLst>
              <a:ext uri="{FF2B5EF4-FFF2-40B4-BE49-F238E27FC236}">
                <a16:creationId xmlns:a16="http://schemas.microsoft.com/office/drawing/2014/main" id="{8969D50B-7641-4777-B214-CB45D9668D95}"/>
              </a:ext>
            </a:extLst>
          </p:cNvPr>
          <p:cNvSpPr txBox="1"/>
          <p:nvPr/>
        </p:nvSpPr>
        <p:spPr>
          <a:xfrm>
            <a:off x="4004083" y="2797085"/>
            <a:ext cx="923017" cy="646331"/>
          </a:xfrm>
          <a:prstGeom prst="rect">
            <a:avLst/>
          </a:prstGeom>
          <a:noFill/>
        </p:spPr>
        <p:txBody>
          <a:bodyPr wrap="square" rtlCol="0">
            <a:spAutoFit/>
          </a:bodyPr>
          <a:lstStyle/>
          <a:p>
            <a:r>
              <a:rPr lang="en-US" sz="3600" dirty="0">
                <a:solidFill>
                  <a:schemeClr val="bg1"/>
                </a:solidFill>
              </a:rPr>
              <a:t>IP</a:t>
            </a:r>
          </a:p>
        </p:txBody>
      </p:sp>
      <p:sp>
        <p:nvSpPr>
          <p:cNvPr id="5" name="TextBox 4">
            <a:extLst>
              <a:ext uri="{FF2B5EF4-FFF2-40B4-BE49-F238E27FC236}">
                <a16:creationId xmlns:a16="http://schemas.microsoft.com/office/drawing/2014/main" id="{23078DFD-983A-49DA-AAD9-2CBC27BB64A9}"/>
              </a:ext>
            </a:extLst>
          </p:cNvPr>
          <p:cNvSpPr txBox="1"/>
          <p:nvPr/>
        </p:nvSpPr>
        <p:spPr>
          <a:xfrm>
            <a:off x="7152232" y="3744879"/>
            <a:ext cx="1085125" cy="584775"/>
          </a:xfrm>
          <a:prstGeom prst="rect">
            <a:avLst/>
          </a:prstGeom>
          <a:noFill/>
        </p:spPr>
        <p:txBody>
          <a:bodyPr wrap="square" rtlCol="0">
            <a:spAutoFit/>
          </a:bodyPr>
          <a:lstStyle/>
          <a:p>
            <a:r>
              <a:rPr lang="en-US" sz="3200" dirty="0">
                <a:solidFill>
                  <a:schemeClr val="bg1"/>
                </a:solidFill>
              </a:rPr>
              <a:t>MCO</a:t>
            </a:r>
          </a:p>
        </p:txBody>
      </p:sp>
      <p:sp>
        <p:nvSpPr>
          <p:cNvPr id="6" name="TextBox 5">
            <a:extLst>
              <a:ext uri="{FF2B5EF4-FFF2-40B4-BE49-F238E27FC236}">
                <a16:creationId xmlns:a16="http://schemas.microsoft.com/office/drawing/2014/main" id="{EDA973F1-4CBF-4356-894D-5E03AE1547D0}"/>
              </a:ext>
            </a:extLst>
          </p:cNvPr>
          <p:cNvSpPr txBox="1"/>
          <p:nvPr/>
        </p:nvSpPr>
        <p:spPr>
          <a:xfrm>
            <a:off x="5588711" y="1558393"/>
            <a:ext cx="749918" cy="369332"/>
          </a:xfrm>
          <a:prstGeom prst="rect">
            <a:avLst/>
          </a:prstGeom>
          <a:noFill/>
        </p:spPr>
        <p:txBody>
          <a:bodyPr wrap="square" rtlCol="0">
            <a:spAutoFit/>
          </a:bodyPr>
          <a:lstStyle/>
          <a:p>
            <a:r>
              <a:rPr lang="en-US" dirty="0"/>
              <a:t> </a:t>
            </a:r>
            <a:r>
              <a:rPr lang="en-US" b="1" dirty="0">
                <a:solidFill>
                  <a:schemeClr val="bg1"/>
                </a:solidFill>
              </a:rPr>
              <a:t>DOH</a:t>
            </a:r>
          </a:p>
        </p:txBody>
      </p:sp>
      <p:sp>
        <p:nvSpPr>
          <p:cNvPr id="45" name="object 5">
            <a:extLst>
              <a:ext uri="{FF2B5EF4-FFF2-40B4-BE49-F238E27FC236}">
                <a16:creationId xmlns:a16="http://schemas.microsoft.com/office/drawing/2014/main" id="{4DD08E89-7238-4130-877E-AE643DBED74F}"/>
              </a:ext>
            </a:extLst>
          </p:cNvPr>
          <p:cNvSpPr/>
          <p:nvPr/>
        </p:nvSpPr>
        <p:spPr>
          <a:xfrm>
            <a:off x="7104244" y="2231329"/>
            <a:ext cx="590550" cy="480695"/>
          </a:xfrm>
          <a:custGeom>
            <a:avLst/>
            <a:gdLst/>
            <a:ahLst/>
            <a:cxnLst/>
            <a:rect l="l" t="t" r="r" b="b"/>
            <a:pathLst>
              <a:path w="590550" h="480694">
                <a:moveTo>
                  <a:pt x="0" y="0"/>
                </a:moveTo>
                <a:lnTo>
                  <a:pt x="44295" y="25439"/>
                </a:lnTo>
                <a:lnTo>
                  <a:pt x="87953" y="51875"/>
                </a:lnTo>
                <a:lnTo>
                  <a:pt x="130956" y="79293"/>
                </a:lnTo>
                <a:lnTo>
                  <a:pt x="173284" y="107681"/>
                </a:lnTo>
                <a:lnTo>
                  <a:pt x="214927" y="137026"/>
                </a:lnTo>
                <a:lnTo>
                  <a:pt x="255863" y="167315"/>
                </a:lnTo>
                <a:lnTo>
                  <a:pt x="296084" y="198535"/>
                </a:lnTo>
                <a:lnTo>
                  <a:pt x="335567" y="230673"/>
                </a:lnTo>
                <a:lnTo>
                  <a:pt x="374299" y="263716"/>
                </a:lnTo>
                <a:lnTo>
                  <a:pt x="412264" y="297652"/>
                </a:lnTo>
                <a:lnTo>
                  <a:pt x="449449" y="332467"/>
                </a:lnTo>
                <a:lnTo>
                  <a:pt x="485834" y="368148"/>
                </a:lnTo>
                <a:lnTo>
                  <a:pt x="521403" y="404683"/>
                </a:lnTo>
                <a:lnTo>
                  <a:pt x="556145" y="442059"/>
                </a:lnTo>
                <a:lnTo>
                  <a:pt x="590042" y="480265"/>
                </a:lnTo>
              </a:path>
            </a:pathLst>
          </a:custGeom>
          <a:ln w="12674">
            <a:solidFill>
              <a:srgbClr val="FFC000"/>
            </a:solidFill>
          </a:ln>
        </p:spPr>
        <p:txBody>
          <a:bodyPr wrap="square" lIns="0" tIns="0" rIns="0" bIns="0" rtlCol="0"/>
          <a:lstStyle/>
          <a:p>
            <a:endParaRPr dirty="0"/>
          </a:p>
        </p:txBody>
      </p:sp>
      <p:sp>
        <p:nvSpPr>
          <p:cNvPr id="46" name="object 6">
            <a:extLst>
              <a:ext uri="{FF2B5EF4-FFF2-40B4-BE49-F238E27FC236}">
                <a16:creationId xmlns:a16="http://schemas.microsoft.com/office/drawing/2014/main" id="{0DB625DC-AE3B-474F-B353-150AFF435D99}"/>
              </a:ext>
            </a:extLst>
          </p:cNvPr>
          <p:cNvSpPr/>
          <p:nvPr/>
        </p:nvSpPr>
        <p:spPr>
          <a:xfrm>
            <a:off x="7647218" y="2668526"/>
            <a:ext cx="95151" cy="82076"/>
          </a:xfrm>
          <a:custGeom>
            <a:avLst/>
            <a:gdLst/>
            <a:ahLst/>
            <a:cxnLst/>
            <a:rect l="l" t="t" r="r" b="b"/>
            <a:pathLst>
              <a:path w="83820" h="86994">
                <a:moveTo>
                  <a:pt x="67360" y="0"/>
                </a:moveTo>
                <a:lnTo>
                  <a:pt x="83413" y="86741"/>
                </a:lnTo>
                <a:lnTo>
                  <a:pt x="0" y="58013"/>
                </a:lnTo>
              </a:path>
            </a:pathLst>
          </a:custGeom>
          <a:ln w="12674">
            <a:solidFill>
              <a:srgbClr val="FFC000"/>
            </a:solidFill>
          </a:ln>
        </p:spPr>
        <p:txBody>
          <a:bodyPr wrap="square" lIns="0" tIns="0" rIns="0" bIns="0" rtlCol="0"/>
          <a:lstStyle/>
          <a:p>
            <a:endParaRPr dirty="0"/>
          </a:p>
        </p:txBody>
      </p:sp>
      <p:sp>
        <p:nvSpPr>
          <p:cNvPr id="47" name="object 7">
            <a:extLst>
              <a:ext uri="{FF2B5EF4-FFF2-40B4-BE49-F238E27FC236}">
                <a16:creationId xmlns:a16="http://schemas.microsoft.com/office/drawing/2014/main" id="{EF9751CE-0218-42A4-A640-C6A36B40C495}"/>
              </a:ext>
            </a:extLst>
          </p:cNvPr>
          <p:cNvSpPr/>
          <p:nvPr/>
        </p:nvSpPr>
        <p:spPr>
          <a:xfrm>
            <a:off x="7241540" y="2899639"/>
            <a:ext cx="1694814" cy="1102360"/>
          </a:xfrm>
          <a:custGeom>
            <a:avLst/>
            <a:gdLst/>
            <a:ahLst/>
            <a:cxnLst/>
            <a:rect l="l" t="t" r="r" b="b"/>
            <a:pathLst>
              <a:path w="1694815" h="1102360">
                <a:moveTo>
                  <a:pt x="1511042" y="1101849"/>
                </a:moveTo>
                <a:lnTo>
                  <a:pt x="183640" y="1101849"/>
                </a:lnTo>
                <a:lnTo>
                  <a:pt x="134820" y="1095290"/>
                </a:lnTo>
                <a:lnTo>
                  <a:pt x="90952" y="1076778"/>
                </a:lnTo>
                <a:lnTo>
                  <a:pt x="53785" y="1048062"/>
                </a:lnTo>
                <a:lnTo>
                  <a:pt x="25070" y="1010896"/>
                </a:lnTo>
                <a:lnTo>
                  <a:pt x="6559" y="967028"/>
                </a:lnTo>
                <a:lnTo>
                  <a:pt x="0" y="918207"/>
                </a:lnTo>
                <a:lnTo>
                  <a:pt x="0" y="183639"/>
                </a:lnTo>
                <a:lnTo>
                  <a:pt x="6559" y="134822"/>
                </a:lnTo>
                <a:lnTo>
                  <a:pt x="25070" y="90952"/>
                </a:lnTo>
                <a:lnTo>
                  <a:pt x="53785" y="53785"/>
                </a:lnTo>
                <a:lnTo>
                  <a:pt x="90952" y="25072"/>
                </a:lnTo>
                <a:lnTo>
                  <a:pt x="134820" y="6557"/>
                </a:lnTo>
                <a:lnTo>
                  <a:pt x="183640" y="0"/>
                </a:lnTo>
                <a:lnTo>
                  <a:pt x="1511042" y="0"/>
                </a:lnTo>
                <a:lnTo>
                  <a:pt x="1559861" y="6557"/>
                </a:lnTo>
                <a:lnTo>
                  <a:pt x="1603729" y="25072"/>
                </a:lnTo>
                <a:lnTo>
                  <a:pt x="1640896" y="53785"/>
                </a:lnTo>
                <a:lnTo>
                  <a:pt x="1669611" y="90952"/>
                </a:lnTo>
                <a:lnTo>
                  <a:pt x="1688125" y="134822"/>
                </a:lnTo>
                <a:lnTo>
                  <a:pt x="1694684" y="183639"/>
                </a:lnTo>
                <a:lnTo>
                  <a:pt x="1694684" y="918207"/>
                </a:lnTo>
                <a:lnTo>
                  <a:pt x="1688125" y="967028"/>
                </a:lnTo>
                <a:lnTo>
                  <a:pt x="1669611" y="1010896"/>
                </a:lnTo>
                <a:lnTo>
                  <a:pt x="1640896" y="1048062"/>
                </a:lnTo>
                <a:lnTo>
                  <a:pt x="1603729" y="1076778"/>
                </a:lnTo>
                <a:lnTo>
                  <a:pt x="1559861" y="1095290"/>
                </a:lnTo>
                <a:lnTo>
                  <a:pt x="1511042" y="1101849"/>
                </a:lnTo>
                <a:close/>
              </a:path>
            </a:pathLst>
          </a:custGeom>
          <a:solidFill>
            <a:srgbClr val="503178"/>
          </a:solidFill>
        </p:spPr>
        <p:txBody>
          <a:bodyPr wrap="square" lIns="0" tIns="0" rIns="0" bIns="0" rtlCol="0"/>
          <a:lstStyle/>
          <a:p>
            <a:endParaRPr dirty="0"/>
          </a:p>
        </p:txBody>
      </p:sp>
      <p:sp>
        <p:nvSpPr>
          <p:cNvPr id="48" name="object 9">
            <a:extLst>
              <a:ext uri="{FF2B5EF4-FFF2-40B4-BE49-F238E27FC236}">
                <a16:creationId xmlns:a16="http://schemas.microsoft.com/office/drawing/2014/main" id="{AEDE6142-AEF7-4849-9B7B-8E978DB3AC6C}"/>
              </a:ext>
            </a:extLst>
          </p:cNvPr>
          <p:cNvSpPr/>
          <p:nvPr/>
        </p:nvSpPr>
        <p:spPr>
          <a:xfrm>
            <a:off x="7752960" y="3981932"/>
            <a:ext cx="223520" cy="824865"/>
          </a:xfrm>
          <a:custGeom>
            <a:avLst/>
            <a:gdLst/>
            <a:ahLst/>
            <a:cxnLst/>
            <a:rect l="l" t="t" r="r" b="b"/>
            <a:pathLst>
              <a:path w="223520" h="824864">
                <a:moveTo>
                  <a:pt x="222934" y="0"/>
                </a:moveTo>
                <a:lnTo>
                  <a:pt x="218852" y="50528"/>
                </a:lnTo>
                <a:lnTo>
                  <a:pt x="213614" y="100901"/>
                </a:lnTo>
                <a:lnTo>
                  <a:pt x="207227" y="151097"/>
                </a:lnTo>
                <a:lnTo>
                  <a:pt x="199695" y="201095"/>
                </a:lnTo>
                <a:lnTo>
                  <a:pt x="191024" y="250879"/>
                </a:lnTo>
                <a:lnTo>
                  <a:pt x="181217" y="300426"/>
                </a:lnTo>
                <a:lnTo>
                  <a:pt x="170282" y="349719"/>
                </a:lnTo>
                <a:lnTo>
                  <a:pt x="158224" y="398737"/>
                </a:lnTo>
                <a:lnTo>
                  <a:pt x="145047" y="447463"/>
                </a:lnTo>
                <a:lnTo>
                  <a:pt x="130757" y="495877"/>
                </a:lnTo>
                <a:lnTo>
                  <a:pt x="115359" y="543958"/>
                </a:lnTo>
                <a:lnTo>
                  <a:pt x="98859" y="591689"/>
                </a:lnTo>
                <a:lnTo>
                  <a:pt x="81260" y="639050"/>
                </a:lnTo>
                <a:lnTo>
                  <a:pt x="62571" y="686022"/>
                </a:lnTo>
                <a:lnTo>
                  <a:pt x="42792" y="732585"/>
                </a:lnTo>
                <a:lnTo>
                  <a:pt x="21934" y="778720"/>
                </a:lnTo>
                <a:lnTo>
                  <a:pt x="0" y="824407"/>
                </a:lnTo>
              </a:path>
            </a:pathLst>
          </a:custGeom>
          <a:ln w="12674">
            <a:solidFill>
              <a:srgbClr val="FFC000"/>
            </a:solidFill>
          </a:ln>
        </p:spPr>
        <p:txBody>
          <a:bodyPr wrap="square" lIns="0" tIns="0" rIns="0" bIns="0" rtlCol="0"/>
          <a:lstStyle/>
          <a:p>
            <a:endParaRPr dirty="0"/>
          </a:p>
        </p:txBody>
      </p:sp>
      <p:sp>
        <p:nvSpPr>
          <p:cNvPr id="52" name="object 10">
            <a:extLst>
              <a:ext uri="{FF2B5EF4-FFF2-40B4-BE49-F238E27FC236}">
                <a16:creationId xmlns:a16="http://schemas.microsoft.com/office/drawing/2014/main" id="{F6E540B7-F926-4C12-A42C-0C002665A2FF}"/>
              </a:ext>
            </a:extLst>
          </p:cNvPr>
          <p:cNvSpPr/>
          <p:nvPr/>
        </p:nvSpPr>
        <p:spPr>
          <a:xfrm>
            <a:off x="7712955" y="4762664"/>
            <a:ext cx="80010" cy="88265"/>
          </a:xfrm>
          <a:custGeom>
            <a:avLst/>
            <a:gdLst/>
            <a:ahLst/>
            <a:cxnLst/>
            <a:rect l="l" t="t" r="r" b="b"/>
            <a:pathLst>
              <a:path w="80009" h="88264">
                <a:moveTo>
                  <a:pt x="79578" y="39623"/>
                </a:moveTo>
                <a:lnTo>
                  <a:pt x="5816" y="88023"/>
                </a:lnTo>
                <a:lnTo>
                  <a:pt x="0" y="0"/>
                </a:lnTo>
              </a:path>
            </a:pathLst>
          </a:custGeom>
          <a:ln w="12674">
            <a:solidFill>
              <a:srgbClr val="FFC000"/>
            </a:solidFill>
          </a:ln>
        </p:spPr>
        <p:txBody>
          <a:bodyPr wrap="square" lIns="0" tIns="0" rIns="0" bIns="0" rtlCol="0"/>
          <a:lstStyle/>
          <a:p>
            <a:endParaRPr dirty="0"/>
          </a:p>
        </p:txBody>
      </p:sp>
      <p:sp>
        <p:nvSpPr>
          <p:cNvPr id="53" name="object 11">
            <a:extLst>
              <a:ext uri="{FF2B5EF4-FFF2-40B4-BE49-F238E27FC236}">
                <a16:creationId xmlns:a16="http://schemas.microsoft.com/office/drawing/2014/main" id="{53C198DC-B545-4961-B112-32D1F7EFE5F3}"/>
              </a:ext>
            </a:extLst>
          </p:cNvPr>
          <p:cNvSpPr/>
          <p:nvPr/>
        </p:nvSpPr>
        <p:spPr>
          <a:xfrm>
            <a:off x="6224015" y="5061205"/>
            <a:ext cx="1696720" cy="1102360"/>
          </a:xfrm>
          <a:custGeom>
            <a:avLst/>
            <a:gdLst/>
            <a:ahLst/>
            <a:cxnLst/>
            <a:rect l="l" t="t" r="r" b="b"/>
            <a:pathLst>
              <a:path w="1696720" h="1102360">
                <a:moveTo>
                  <a:pt x="1512568" y="1101850"/>
                </a:moveTo>
                <a:lnTo>
                  <a:pt x="183640" y="1101850"/>
                </a:lnTo>
                <a:lnTo>
                  <a:pt x="134820" y="1095290"/>
                </a:lnTo>
                <a:lnTo>
                  <a:pt x="90952" y="1076778"/>
                </a:lnTo>
                <a:lnTo>
                  <a:pt x="53785" y="1048064"/>
                </a:lnTo>
                <a:lnTo>
                  <a:pt x="25070" y="1010896"/>
                </a:lnTo>
                <a:lnTo>
                  <a:pt x="6557" y="967028"/>
                </a:lnTo>
                <a:lnTo>
                  <a:pt x="0" y="918210"/>
                </a:lnTo>
                <a:lnTo>
                  <a:pt x="0" y="183642"/>
                </a:lnTo>
                <a:lnTo>
                  <a:pt x="6557" y="134821"/>
                </a:lnTo>
                <a:lnTo>
                  <a:pt x="25070" y="90953"/>
                </a:lnTo>
                <a:lnTo>
                  <a:pt x="53785" y="53787"/>
                </a:lnTo>
                <a:lnTo>
                  <a:pt x="90952" y="25071"/>
                </a:lnTo>
                <a:lnTo>
                  <a:pt x="134820" y="6558"/>
                </a:lnTo>
                <a:lnTo>
                  <a:pt x="183640" y="0"/>
                </a:lnTo>
                <a:lnTo>
                  <a:pt x="1512568" y="0"/>
                </a:lnTo>
                <a:lnTo>
                  <a:pt x="1561387" y="6558"/>
                </a:lnTo>
                <a:lnTo>
                  <a:pt x="1605255" y="25071"/>
                </a:lnTo>
                <a:lnTo>
                  <a:pt x="1642422" y="53787"/>
                </a:lnTo>
                <a:lnTo>
                  <a:pt x="1671137" y="90953"/>
                </a:lnTo>
                <a:lnTo>
                  <a:pt x="1689652" y="134821"/>
                </a:lnTo>
                <a:lnTo>
                  <a:pt x="1696210" y="183642"/>
                </a:lnTo>
                <a:lnTo>
                  <a:pt x="1696210" y="918210"/>
                </a:lnTo>
                <a:lnTo>
                  <a:pt x="1689652" y="967028"/>
                </a:lnTo>
                <a:lnTo>
                  <a:pt x="1671137" y="1010896"/>
                </a:lnTo>
                <a:lnTo>
                  <a:pt x="1642422" y="1048064"/>
                </a:lnTo>
                <a:lnTo>
                  <a:pt x="1605255" y="1076778"/>
                </a:lnTo>
                <a:lnTo>
                  <a:pt x="1561387" y="1095290"/>
                </a:lnTo>
                <a:lnTo>
                  <a:pt x="1512568" y="1101850"/>
                </a:lnTo>
                <a:close/>
              </a:path>
            </a:pathLst>
          </a:custGeom>
          <a:solidFill>
            <a:srgbClr val="503178"/>
          </a:solidFill>
        </p:spPr>
        <p:txBody>
          <a:bodyPr wrap="square" lIns="0" tIns="0" rIns="0" bIns="0" rtlCol="0"/>
          <a:lstStyle/>
          <a:p>
            <a:endParaRPr dirty="0"/>
          </a:p>
        </p:txBody>
      </p:sp>
      <p:sp>
        <p:nvSpPr>
          <p:cNvPr id="54" name="object 13">
            <a:extLst>
              <a:ext uri="{FF2B5EF4-FFF2-40B4-BE49-F238E27FC236}">
                <a16:creationId xmlns:a16="http://schemas.microsoft.com/office/drawing/2014/main" id="{37B60885-E085-495C-A652-1910BE1299F2}"/>
              </a:ext>
            </a:extLst>
          </p:cNvPr>
          <p:cNvSpPr/>
          <p:nvPr/>
        </p:nvSpPr>
        <p:spPr>
          <a:xfrm>
            <a:off x="5519327" y="6016742"/>
            <a:ext cx="529590" cy="17145"/>
          </a:xfrm>
          <a:custGeom>
            <a:avLst/>
            <a:gdLst/>
            <a:ahLst/>
            <a:cxnLst/>
            <a:rect l="l" t="t" r="r" b="b"/>
            <a:pathLst>
              <a:path w="529589" h="17145">
                <a:moveTo>
                  <a:pt x="529247" y="0"/>
                </a:moveTo>
                <a:lnTo>
                  <a:pt x="476472" y="5894"/>
                </a:lnTo>
                <a:lnTo>
                  <a:pt x="423603" y="10515"/>
                </a:lnTo>
                <a:lnTo>
                  <a:pt x="370662" y="13860"/>
                </a:lnTo>
                <a:lnTo>
                  <a:pt x="317672" y="15930"/>
                </a:lnTo>
                <a:lnTo>
                  <a:pt x="264656" y="16725"/>
                </a:lnTo>
                <a:lnTo>
                  <a:pt x="211638" y="16245"/>
                </a:lnTo>
                <a:lnTo>
                  <a:pt x="158640" y="14489"/>
                </a:lnTo>
                <a:lnTo>
                  <a:pt x="105686" y="11458"/>
                </a:lnTo>
                <a:lnTo>
                  <a:pt x="52797" y="7153"/>
                </a:lnTo>
                <a:lnTo>
                  <a:pt x="0" y="1572"/>
                </a:lnTo>
              </a:path>
            </a:pathLst>
          </a:custGeom>
          <a:ln w="12674">
            <a:solidFill>
              <a:srgbClr val="FFC000"/>
            </a:solidFill>
          </a:ln>
        </p:spPr>
        <p:txBody>
          <a:bodyPr wrap="square" lIns="0" tIns="0" rIns="0" bIns="0" rtlCol="0"/>
          <a:lstStyle/>
          <a:p>
            <a:endParaRPr dirty="0"/>
          </a:p>
        </p:txBody>
      </p:sp>
      <p:sp>
        <p:nvSpPr>
          <p:cNvPr id="55" name="object 14">
            <a:extLst>
              <a:ext uri="{FF2B5EF4-FFF2-40B4-BE49-F238E27FC236}">
                <a16:creationId xmlns:a16="http://schemas.microsoft.com/office/drawing/2014/main" id="{E72144B9-F6A2-401A-97F1-AAEFABEE96D1}"/>
              </a:ext>
            </a:extLst>
          </p:cNvPr>
          <p:cNvSpPr/>
          <p:nvPr/>
        </p:nvSpPr>
        <p:spPr>
          <a:xfrm>
            <a:off x="5478687" y="5981181"/>
            <a:ext cx="81280" cy="88265"/>
          </a:xfrm>
          <a:custGeom>
            <a:avLst/>
            <a:gdLst/>
            <a:ahLst/>
            <a:cxnLst/>
            <a:rect l="l" t="t" r="r" b="b"/>
            <a:pathLst>
              <a:path w="81279" h="88264">
                <a:moveTo>
                  <a:pt x="70307" y="88252"/>
                </a:moveTo>
                <a:lnTo>
                  <a:pt x="0" y="34975"/>
                </a:lnTo>
                <a:lnTo>
                  <a:pt x="80976" y="0"/>
                </a:lnTo>
              </a:path>
            </a:pathLst>
          </a:custGeom>
          <a:ln w="12674">
            <a:solidFill>
              <a:srgbClr val="FFC000"/>
            </a:solidFill>
          </a:ln>
        </p:spPr>
        <p:txBody>
          <a:bodyPr wrap="square" lIns="0" tIns="0" rIns="0" bIns="0" rtlCol="0"/>
          <a:lstStyle/>
          <a:p>
            <a:endParaRPr dirty="0"/>
          </a:p>
        </p:txBody>
      </p:sp>
      <p:sp>
        <p:nvSpPr>
          <p:cNvPr id="56" name="object 15">
            <a:extLst>
              <a:ext uri="{FF2B5EF4-FFF2-40B4-BE49-F238E27FC236}">
                <a16:creationId xmlns:a16="http://schemas.microsoft.com/office/drawing/2014/main" id="{8525C7B7-FD35-4325-BC60-5607DF36FA2E}"/>
              </a:ext>
            </a:extLst>
          </p:cNvPr>
          <p:cNvSpPr/>
          <p:nvPr/>
        </p:nvSpPr>
        <p:spPr>
          <a:xfrm>
            <a:off x="3633215" y="5061205"/>
            <a:ext cx="1696720" cy="1102360"/>
          </a:xfrm>
          <a:custGeom>
            <a:avLst/>
            <a:gdLst/>
            <a:ahLst/>
            <a:cxnLst/>
            <a:rect l="l" t="t" r="r" b="b"/>
            <a:pathLst>
              <a:path w="1696720" h="1102360">
                <a:moveTo>
                  <a:pt x="1512568" y="1101850"/>
                </a:moveTo>
                <a:lnTo>
                  <a:pt x="183640" y="1101850"/>
                </a:lnTo>
                <a:lnTo>
                  <a:pt x="134820" y="1095290"/>
                </a:lnTo>
                <a:lnTo>
                  <a:pt x="90952" y="1076778"/>
                </a:lnTo>
                <a:lnTo>
                  <a:pt x="53785" y="1048064"/>
                </a:lnTo>
                <a:lnTo>
                  <a:pt x="25070" y="1010896"/>
                </a:lnTo>
                <a:lnTo>
                  <a:pt x="6557" y="967028"/>
                </a:lnTo>
                <a:lnTo>
                  <a:pt x="0" y="918210"/>
                </a:lnTo>
                <a:lnTo>
                  <a:pt x="0" y="183642"/>
                </a:lnTo>
                <a:lnTo>
                  <a:pt x="6557" y="134821"/>
                </a:lnTo>
                <a:lnTo>
                  <a:pt x="25070" y="90953"/>
                </a:lnTo>
                <a:lnTo>
                  <a:pt x="53785" y="53787"/>
                </a:lnTo>
                <a:lnTo>
                  <a:pt x="90952" y="25071"/>
                </a:lnTo>
                <a:lnTo>
                  <a:pt x="134820" y="6558"/>
                </a:lnTo>
                <a:lnTo>
                  <a:pt x="183640" y="0"/>
                </a:lnTo>
                <a:lnTo>
                  <a:pt x="1512568" y="0"/>
                </a:lnTo>
                <a:lnTo>
                  <a:pt x="1561387" y="6558"/>
                </a:lnTo>
                <a:lnTo>
                  <a:pt x="1605255" y="25071"/>
                </a:lnTo>
                <a:lnTo>
                  <a:pt x="1642422" y="53787"/>
                </a:lnTo>
                <a:lnTo>
                  <a:pt x="1671137" y="90953"/>
                </a:lnTo>
                <a:lnTo>
                  <a:pt x="1689650" y="134821"/>
                </a:lnTo>
                <a:lnTo>
                  <a:pt x="1696210" y="183642"/>
                </a:lnTo>
                <a:lnTo>
                  <a:pt x="1696210" y="918210"/>
                </a:lnTo>
                <a:lnTo>
                  <a:pt x="1689650" y="967028"/>
                </a:lnTo>
                <a:lnTo>
                  <a:pt x="1671137" y="1010896"/>
                </a:lnTo>
                <a:lnTo>
                  <a:pt x="1642422" y="1048064"/>
                </a:lnTo>
                <a:lnTo>
                  <a:pt x="1605255" y="1076778"/>
                </a:lnTo>
                <a:lnTo>
                  <a:pt x="1561387" y="1095290"/>
                </a:lnTo>
                <a:lnTo>
                  <a:pt x="1512568" y="1101850"/>
                </a:lnTo>
                <a:close/>
              </a:path>
            </a:pathLst>
          </a:custGeom>
          <a:solidFill>
            <a:srgbClr val="503178"/>
          </a:solidFill>
        </p:spPr>
        <p:txBody>
          <a:bodyPr wrap="square" lIns="0" tIns="0" rIns="0" bIns="0" rtlCol="0"/>
          <a:lstStyle/>
          <a:p>
            <a:endParaRPr dirty="0"/>
          </a:p>
        </p:txBody>
      </p:sp>
      <p:sp>
        <p:nvSpPr>
          <p:cNvPr id="57" name="object 17">
            <a:extLst>
              <a:ext uri="{FF2B5EF4-FFF2-40B4-BE49-F238E27FC236}">
                <a16:creationId xmlns:a16="http://schemas.microsoft.com/office/drawing/2014/main" id="{93AAC4A7-4250-4E80-A4FD-909A846243BC}"/>
              </a:ext>
            </a:extLst>
          </p:cNvPr>
          <p:cNvSpPr/>
          <p:nvPr/>
        </p:nvSpPr>
        <p:spPr>
          <a:xfrm>
            <a:off x="3579980" y="3995032"/>
            <a:ext cx="227965" cy="823594"/>
          </a:xfrm>
          <a:custGeom>
            <a:avLst/>
            <a:gdLst/>
            <a:ahLst/>
            <a:cxnLst/>
            <a:rect l="l" t="t" r="r" b="b"/>
            <a:pathLst>
              <a:path w="227964" h="823595">
                <a:moveTo>
                  <a:pt x="227837" y="823058"/>
                </a:moveTo>
                <a:lnTo>
                  <a:pt x="205625" y="777488"/>
                </a:lnTo>
                <a:lnTo>
                  <a:pt x="184488" y="731467"/>
                </a:lnTo>
                <a:lnTo>
                  <a:pt x="164431" y="685013"/>
                </a:lnTo>
                <a:lnTo>
                  <a:pt x="145459" y="638145"/>
                </a:lnTo>
                <a:lnTo>
                  <a:pt x="127579" y="590884"/>
                </a:lnTo>
                <a:lnTo>
                  <a:pt x="110794" y="543247"/>
                </a:lnTo>
                <a:lnTo>
                  <a:pt x="95110" y="495254"/>
                </a:lnTo>
                <a:lnTo>
                  <a:pt x="80533" y="446924"/>
                </a:lnTo>
                <a:lnTo>
                  <a:pt x="67068" y="398277"/>
                </a:lnTo>
                <a:lnTo>
                  <a:pt x="54719" y="349333"/>
                </a:lnTo>
                <a:lnTo>
                  <a:pt x="43493" y="300109"/>
                </a:lnTo>
                <a:lnTo>
                  <a:pt x="33395" y="250627"/>
                </a:lnTo>
                <a:lnTo>
                  <a:pt x="24429" y="200904"/>
                </a:lnTo>
                <a:lnTo>
                  <a:pt x="16601" y="150960"/>
                </a:lnTo>
                <a:lnTo>
                  <a:pt x="9917" y="100815"/>
                </a:lnTo>
                <a:lnTo>
                  <a:pt x="4380" y="50488"/>
                </a:lnTo>
                <a:lnTo>
                  <a:pt x="0" y="0"/>
                </a:lnTo>
              </a:path>
            </a:pathLst>
          </a:custGeom>
          <a:ln w="12674">
            <a:solidFill>
              <a:srgbClr val="FFC000"/>
            </a:solidFill>
          </a:ln>
        </p:spPr>
        <p:txBody>
          <a:bodyPr wrap="square" lIns="0" tIns="0" rIns="0" bIns="0" rtlCol="0"/>
          <a:lstStyle/>
          <a:p>
            <a:endParaRPr dirty="0"/>
          </a:p>
        </p:txBody>
      </p:sp>
      <p:sp>
        <p:nvSpPr>
          <p:cNvPr id="58" name="object 18">
            <a:extLst>
              <a:ext uri="{FF2B5EF4-FFF2-40B4-BE49-F238E27FC236}">
                <a16:creationId xmlns:a16="http://schemas.microsoft.com/office/drawing/2014/main" id="{E2422603-F7F3-42A7-AA2B-28CEE012B3CD}"/>
              </a:ext>
            </a:extLst>
          </p:cNvPr>
          <p:cNvSpPr/>
          <p:nvPr/>
        </p:nvSpPr>
        <p:spPr>
          <a:xfrm>
            <a:off x="3530195" y="3942244"/>
            <a:ext cx="88900" cy="79375"/>
          </a:xfrm>
          <a:custGeom>
            <a:avLst/>
            <a:gdLst/>
            <a:ahLst/>
            <a:cxnLst/>
            <a:rect l="l" t="t" r="r" b="b"/>
            <a:pathLst>
              <a:path w="88900" h="79375">
                <a:moveTo>
                  <a:pt x="0" y="79207"/>
                </a:moveTo>
                <a:lnTo>
                  <a:pt x="38847" y="0"/>
                </a:lnTo>
                <a:lnTo>
                  <a:pt x="88670" y="72807"/>
                </a:lnTo>
              </a:path>
            </a:pathLst>
          </a:custGeom>
          <a:ln w="12674">
            <a:solidFill>
              <a:srgbClr val="FFC000"/>
            </a:solidFill>
          </a:ln>
        </p:spPr>
        <p:txBody>
          <a:bodyPr wrap="square" lIns="0" tIns="0" rIns="0" bIns="0" rtlCol="0"/>
          <a:lstStyle/>
          <a:p>
            <a:endParaRPr dirty="0"/>
          </a:p>
        </p:txBody>
      </p:sp>
      <p:sp>
        <p:nvSpPr>
          <p:cNvPr id="59" name="object 19">
            <a:extLst>
              <a:ext uri="{FF2B5EF4-FFF2-40B4-BE49-F238E27FC236}">
                <a16:creationId xmlns:a16="http://schemas.microsoft.com/office/drawing/2014/main" id="{54AA0249-52F9-403B-BD0C-FB49719E08F3}"/>
              </a:ext>
            </a:extLst>
          </p:cNvPr>
          <p:cNvSpPr/>
          <p:nvPr/>
        </p:nvSpPr>
        <p:spPr>
          <a:xfrm>
            <a:off x="2833116" y="2596898"/>
            <a:ext cx="1694814" cy="1102360"/>
          </a:xfrm>
          <a:custGeom>
            <a:avLst/>
            <a:gdLst/>
            <a:ahLst/>
            <a:cxnLst/>
            <a:rect l="l" t="t" r="r" b="b"/>
            <a:pathLst>
              <a:path w="1694814" h="1102360">
                <a:moveTo>
                  <a:pt x="1511044" y="1101849"/>
                </a:moveTo>
                <a:lnTo>
                  <a:pt x="183640" y="1101849"/>
                </a:lnTo>
                <a:lnTo>
                  <a:pt x="134821" y="1095290"/>
                </a:lnTo>
                <a:lnTo>
                  <a:pt x="90952" y="1076778"/>
                </a:lnTo>
                <a:lnTo>
                  <a:pt x="53785" y="1048062"/>
                </a:lnTo>
                <a:lnTo>
                  <a:pt x="25071" y="1010896"/>
                </a:lnTo>
                <a:lnTo>
                  <a:pt x="6557" y="967028"/>
                </a:lnTo>
                <a:lnTo>
                  <a:pt x="0" y="918207"/>
                </a:lnTo>
                <a:lnTo>
                  <a:pt x="0" y="183639"/>
                </a:lnTo>
                <a:lnTo>
                  <a:pt x="6557" y="134822"/>
                </a:lnTo>
                <a:lnTo>
                  <a:pt x="25071" y="90952"/>
                </a:lnTo>
                <a:lnTo>
                  <a:pt x="53785" y="53785"/>
                </a:lnTo>
                <a:lnTo>
                  <a:pt x="90952" y="25072"/>
                </a:lnTo>
                <a:lnTo>
                  <a:pt x="134821" y="6557"/>
                </a:lnTo>
                <a:lnTo>
                  <a:pt x="183640" y="0"/>
                </a:lnTo>
                <a:lnTo>
                  <a:pt x="1511044" y="0"/>
                </a:lnTo>
                <a:lnTo>
                  <a:pt x="1559863" y="6557"/>
                </a:lnTo>
                <a:lnTo>
                  <a:pt x="1603731" y="25072"/>
                </a:lnTo>
                <a:lnTo>
                  <a:pt x="1640898" y="53785"/>
                </a:lnTo>
                <a:lnTo>
                  <a:pt x="1669613" y="90952"/>
                </a:lnTo>
                <a:lnTo>
                  <a:pt x="1688128" y="134822"/>
                </a:lnTo>
                <a:lnTo>
                  <a:pt x="1694686" y="183639"/>
                </a:lnTo>
                <a:lnTo>
                  <a:pt x="1694686" y="918207"/>
                </a:lnTo>
                <a:lnTo>
                  <a:pt x="1688128" y="967028"/>
                </a:lnTo>
                <a:lnTo>
                  <a:pt x="1669613" y="1010896"/>
                </a:lnTo>
                <a:lnTo>
                  <a:pt x="1640898" y="1048062"/>
                </a:lnTo>
                <a:lnTo>
                  <a:pt x="1603731" y="1076778"/>
                </a:lnTo>
                <a:lnTo>
                  <a:pt x="1559863" y="1095290"/>
                </a:lnTo>
                <a:lnTo>
                  <a:pt x="1511044" y="1101849"/>
                </a:lnTo>
                <a:close/>
              </a:path>
            </a:pathLst>
          </a:custGeom>
          <a:solidFill>
            <a:srgbClr val="503178"/>
          </a:solidFill>
        </p:spPr>
        <p:txBody>
          <a:bodyPr wrap="square" lIns="0" tIns="0" rIns="0" bIns="0" rtlCol="0"/>
          <a:lstStyle/>
          <a:p>
            <a:endParaRPr dirty="0"/>
          </a:p>
        </p:txBody>
      </p:sp>
      <p:sp>
        <p:nvSpPr>
          <p:cNvPr id="71" name="object 21">
            <a:extLst>
              <a:ext uri="{FF2B5EF4-FFF2-40B4-BE49-F238E27FC236}">
                <a16:creationId xmlns:a16="http://schemas.microsoft.com/office/drawing/2014/main" id="{B3A44495-6151-4CFA-8D77-68DA962814D9}"/>
              </a:ext>
            </a:extLst>
          </p:cNvPr>
          <p:cNvSpPr/>
          <p:nvPr/>
        </p:nvSpPr>
        <p:spPr>
          <a:xfrm>
            <a:off x="4103563" y="1912722"/>
            <a:ext cx="587375" cy="483870"/>
          </a:xfrm>
          <a:custGeom>
            <a:avLst/>
            <a:gdLst/>
            <a:ahLst/>
            <a:cxnLst/>
            <a:rect l="l" t="t" r="r" b="b"/>
            <a:pathLst>
              <a:path w="587375" h="483869">
                <a:moveTo>
                  <a:pt x="0" y="483793"/>
                </a:moveTo>
                <a:lnTo>
                  <a:pt x="33669" y="445379"/>
                </a:lnTo>
                <a:lnTo>
                  <a:pt x="68191" y="407789"/>
                </a:lnTo>
                <a:lnTo>
                  <a:pt x="103546" y="371036"/>
                </a:lnTo>
                <a:lnTo>
                  <a:pt x="139721" y="335133"/>
                </a:lnTo>
                <a:lnTo>
                  <a:pt x="176698" y="300092"/>
                </a:lnTo>
                <a:lnTo>
                  <a:pt x="214462" y="265927"/>
                </a:lnTo>
                <a:lnTo>
                  <a:pt x="252997" y="232651"/>
                </a:lnTo>
                <a:lnTo>
                  <a:pt x="292288" y="200277"/>
                </a:lnTo>
                <a:lnTo>
                  <a:pt x="332318" y="168817"/>
                </a:lnTo>
                <a:lnTo>
                  <a:pt x="373072" y="138286"/>
                </a:lnTo>
                <a:lnTo>
                  <a:pt x="414534" y="108695"/>
                </a:lnTo>
                <a:lnTo>
                  <a:pt x="456687" y="80058"/>
                </a:lnTo>
                <a:lnTo>
                  <a:pt x="499518" y="52387"/>
                </a:lnTo>
                <a:lnTo>
                  <a:pt x="543009" y="25697"/>
                </a:lnTo>
                <a:lnTo>
                  <a:pt x="587144" y="0"/>
                </a:lnTo>
              </a:path>
            </a:pathLst>
          </a:custGeom>
          <a:ln w="12674">
            <a:solidFill>
              <a:srgbClr val="FFC000"/>
            </a:solidFill>
          </a:ln>
        </p:spPr>
        <p:txBody>
          <a:bodyPr wrap="square" lIns="0" tIns="0" rIns="0" bIns="0" rtlCol="0"/>
          <a:lstStyle/>
          <a:p>
            <a:endParaRPr dirty="0"/>
          </a:p>
        </p:txBody>
      </p:sp>
      <p:sp>
        <p:nvSpPr>
          <p:cNvPr id="72" name="object 22">
            <a:extLst>
              <a:ext uri="{FF2B5EF4-FFF2-40B4-BE49-F238E27FC236}">
                <a16:creationId xmlns:a16="http://schemas.microsoft.com/office/drawing/2014/main" id="{F53CF7CA-8989-44FC-90A5-88365F2053DF}"/>
              </a:ext>
            </a:extLst>
          </p:cNvPr>
          <p:cNvSpPr/>
          <p:nvPr/>
        </p:nvSpPr>
        <p:spPr>
          <a:xfrm>
            <a:off x="4684647" y="1873669"/>
            <a:ext cx="88265" cy="78105"/>
          </a:xfrm>
          <a:custGeom>
            <a:avLst/>
            <a:gdLst/>
            <a:ahLst/>
            <a:cxnLst/>
            <a:rect l="l" t="t" r="r" b="b"/>
            <a:pathLst>
              <a:path w="88264" h="78105">
                <a:moveTo>
                  <a:pt x="0" y="0"/>
                </a:moveTo>
                <a:lnTo>
                  <a:pt x="88201" y="1357"/>
                </a:lnTo>
                <a:lnTo>
                  <a:pt x="43599" y="77471"/>
                </a:lnTo>
              </a:path>
            </a:pathLst>
          </a:custGeom>
          <a:ln w="12674">
            <a:solidFill>
              <a:srgbClr val="FFC000"/>
            </a:solidFill>
          </a:ln>
        </p:spPr>
        <p:txBody>
          <a:bodyPr wrap="square" lIns="0" tIns="0" rIns="0" bIns="0" rtlCol="0"/>
          <a:lstStyle/>
          <a:p>
            <a:endParaRPr dirty="0"/>
          </a:p>
        </p:txBody>
      </p:sp>
      <p:sp>
        <p:nvSpPr>
          <p:cNvPr id="11" name="TextBox 10">
            <a:extLst>
              <a:ext uri="{FF2B5EF4-FFF2-40B4-BE49-F238E27FC236}">
                <a16:creationId xmlns:a16="http://schemas.microsoft.com/office/drawing/2014/main" id="{6DBF30A6-C293-4094-A075-A6C450D51529}"/>
              </a:ext>
            </a:extLst>
          </p:cNvPr>
          <p:cNvSpPr txBox="1"/>
          <p:nvPr/>
        </p:nvSpPr>
        <p:spPr>
          <a:xfrm>
            <a:off x="5353996" y="1689003"/>
            <a:ext cx="1563521" cy="369332"/>
          </a:xfrm>
          <a:prstGeom prst="rect">
            <a:avLst/>
          </a:prstGeom>
          <a:noFill/>
        </p:spPr>
        <p:txBody>
          <a:bodyPr wrap="square" rtlCol="0">
            <a:spAutoFit/>
          </a:bodyPr>
          <a:lstStyle/>
          <a:p>
            <a:r>
              <a:rPr lang="en-US" b="1" dirty="0">
                <a:solidFill>
                  <a:schemeClr val="bg1"/>
                </a:solidFill>
              </a:rPr>
              <a:t>Negotiation</a:t>
            </a:r>
          </a:p>
        </p:txBody>
      </p:sp>
      <p:sp>
        <p:nvSpPr>
          <p:cNvPr id="73" name="object 23">
            <a:extLst>
              <a:ext uri="{FF2B5EF4-FFF2-40B4-BE49-F238E27FC236}">
                <a16:creationId xmlns:a16="http://schemas.microsoft.com/office/drawing/2014/main" id="{DDB0C817-1E77-4E3D-B279-1B96B0B563E6}"/>
              </a:ext>
            </a:extLst>
          </p:cNvPr>
          <p:cNvSpPr txBox="1"/>
          <p:nvPr/>
        </p:nvSpPr>
        <p:spPr>
          <a:xfrm>
            <a:off x="6916968" y="1515515"/>
            <a:ext cx="14605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90 </a:t>
            </a:r>
            <a:r>
              <a:rPr sz="1800" dirty="0">
                <a:latin typeface="Arial"/>
                <a:cs typeface="Arial"/>
              </a:rPr>
              <a:t>– </a:t>
            </a:r>
            <a:r>
              <a:rPr sz="1800" spc="-5" dirty="0">
                <a:latin typeface="Arial"/>
                <a:cs typeface="Arial"/>
              </a:rPr>
              <a:t>180</a:t>
            </a:r>
            <a:r>
              <a:rPr sz="1800" spc="-95" dirty="0">
                <a:latin typeface="Arial"/>
                <a:cs typeface="Arial"/>
              </a:rPr>
              <a:t> </a:t>
            </a:r>
            <a:r>
              <a:rPr sz="1800" spc="-5" dirty="0">
                <a:latin typeface="Arial"/>
                <a:cs typeface="Arial"/>
              </a:rPr>
              <a:t>days</a:t>
            </a:r>
            <a:endParaRPr sz="1800" dirty="0">
              <a:latin typeface="Arial"/>
              <a:cs typeface="Arial"/>
            </a:endParaRPr>
          </a:p>
        </p:txBody>
      </p:sp>
      <p:sp>
        <p:nvSpPr>
          <p:cNvPr id="74" name="object 8">
            <a:extLst>
              <a:ext uri="{FF2B5EF4-FFF2-40B4-BE49-F238E27FC236}">
                <a16:creationId xmlns:a16="http://schemas.microsoft.com/office/drawing/2014/main" id="{61F33567-765D-46B8-9000-FCF921488169}"/>
              </a:ext>
            </a:extLst>
          </p:cNvPr>
          <p:cNvSpPr txBox="1"/>
          <p:nvPr/>
        </p:nvSpPr>
        <p:spPr>
          <a:xfrm>
            <a:off x="7387272" y="2943762"/>
            <a:ext cx="1403350" cy="1038169"/>
          </a:xfrm>
          <a:prstGeom prst="rect">
            <a:avLst/>
          </a:prstGeom>
        </p:spPr>
        <p:txBody>
          <a:bodyPr vert="horz" wrap="square" lIns="0" tIns="12700" rIns="0" bIns="0" rtlCol="0">
            <a:spAutoFit/>
          </a:bodyPr>
          <a:lstStyle/>
          <a:p>
            <a:pPr marL="12700" marR="5080" indent="-1905" algn="ctr">
              <a:lnSpc>
                <a:spcPct val="105500"/>
              </a:lnSpc>
              <a:spcBef>
                <a:spcPts val="100"/>
              </a:spcBef>
            </a:pPr>
            <a:r>
              <a:rPr sz="1600" b="1" spc="-5" dirty="0">
                <a:solidFill>
                  <a:srgbClr val="FFFFFF"/>
                </a:solidFill>
                <a:latin typeface="Arial"/>
                <a:cs typeface="Arial"/>
              </a:rPr>
              <a:t>MCO </a:t>
            </a:r>
            <a:r>
              <a:rPr sz="1600" b="1" dirty="0">
                <a:solidFill>
                  <a:srgbClr val="FFFFFF"/>
                </a:solidFill>
                <a:latin typeface="Arial"/>
                <a:cs typeface="Arial"/>
              </a:rPr>
              <a:t>submits  signed</a:t>
            </a:r>
            <a:r>
              <a:rPr sz="1600" b="1" spc="-105" dirty="0">
                <a:solidFill>
                  <a:srgbClr val="FFFFFF"/>
                </a:solidFill>
                <a:latin typeface="Arial"/>
                <a:cs typeface="Arial"/>
              </a:rPr>
              <a:t> </a:t>
            </a:r>
            <a:r>
              <a:rPr sz="1600" b="1" dirty="0">
                <a:solidFill>
                  <a:srgbClr val="FFFFFF"/>
                </a:solidFill>
                <a:latin typeface="Arial"/>
                <a:cs typeface="Arial"/>
              </a:rPr>
              <a:t>contract  </a:t>
            </a:r>
            <a:r>
              <a:rPr sz="1600" b="1" spc="-5" dirty="0">
                <a:solidFill>
                  <a:srgbClr val="FFFFFF"/>
                </a:solidFill>
                <a:latin typeface="Arial"/>
                <a:cs typeface="Arial"/>
              </a:rPr>
              <a:t>to</a:t>
            </a:r>
            <a:r>
              <a:rPr sz="1600" b="1" spc="-20" dirty="0">
                <a:solidFill>
                  <a:srgbClr val="FFFFFF"/>
                </a:solidFill>
                <a:latin typeface="Arial"/>
                <a:cs typeface="Arial"/>
              </a:rPr>
              <a:t> </a:t>
            </a:r>
            <a:r>
              <a:rPr sz="1600" b="1" spc="-5" dirty="0">
                <a:solidFill>
                  <a:srgbClr val="FFFFFF"/>
                </a:solidFill>
                <a:latin typeface="Arial"/>
                <a:cs typeface="Arial"/>
              </a:rPr>
              <a:t>DOH</a:t>
            </a:r>
            <a:endParaRPr sz="1600" b="1" dirty="0">
              <a:latin typeface="Arial"/>
              <a:cs typeface="Arial"/>
            </a:endParaRPr>
          </a:p>
        </p:txBody>
      </p:sp>
      <p:sp>
        <p:nvSpPr>
          <p:cNvPr id="75" name="object 24">
            <a:extLst>
              <a:ext uri="{FF2B5EF4-FFF2-40B4-BE49-F238E27FC236}">
                <a16:creationId xmlns:a16="http://schemas.microsoft.com/office/drawing/2014/main" id="{64AFE6F0-7F23-44AB-A2A5-DE3DF4338059}"/>
              </a:ext>
            </a:extLst>
          </p:cNvPr>
          <p:cNvSpPr txBox="1"/>
          <p:nvPr/>
        </p:nvSpPr>
        <p:spPr>
          <a:xfrm>
            <a:off x="9078048" y="3293556"/>
            <a:ext cx="95821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&lt;15</a:t>
            </a:r>
            <a:r>
              <a:rPr sz="1800" spc="-90" dirty="0">
                <a:latin typeface="Arial"/>
                <a:cs typeface="Arial"/>
              </a:rPr>
              <a:t> </a:t>
            </a:r>
            <a:r>
              <a:rPr sz="1800" spc="-5" dirty="0">
                <a:latin typeface="Arial"/>
                <a:cs typeface="Arial"/>
              </a:rPr>
              <a:t>days</a:t>
            </a:r>
            <a:endParaRPr sz="1800" dirty="0">
              <a:latin typeface="Arial"/>
              <a:cs typeface="Arial"/>
            </a:endParaRPr>
          </a:p>
        </p:txBody>
      </p:sp>
      <p:sp>
        <p:nvSpPr>
          <p:cNvPr id="76" name="object 12">
            <a:extLst>
              <a:ext uri="{FF2B5EF4-FFF2-40B4-BE49-F238E27FC236}">
                <a16:creationId xmlns:a16="http://schemas.microsoft.com/office/drawing/2014/main" id="{ED34C322-8EF6-40A3-B42C-CB5BF35A5C4E}"/>
              </a:ext>
            </a:extLst>
          </p:cNvPr>
          <p:cNvSpPr txBox="1"/>
          <p:nvPr/>
        </p:nvSpPr>
        <p:spPr>
          <a:xfrm>
            <a:off x="6471336" y="5333300"/>
            <a:ext cx="1281623" cy="534762"/>
          </a:xfrm>
          <a:prstGeom prst="rect">
            <a:avLst/>
          </a:prstGeom>
        </p:spPr>
        <p:txBody>
          <a:bodyPr vert="horz" wrap="square" lIns="0" tIns="12700" rIns="0" bIns="0" rtlCol="0">
            <a:spAutoFit/>
          </a:bodyPr>
          <a:lstStyle/>
          <a:p>
            <a:pPr marL="12700" marR="5080" indent="40640">
              <a:lnSpc>
                <a:spcPct val="105500"/>
              </a:lnSpc>
              <a:spcBef>
                <a:spcPts val="100"/>
              </a:spcBef>
            </a:pPr>
            <a:r>
              <a:rPr sz="1600" b="1" spc="-5" dirty="0">
                <a:solidFill>
                  <a:srgbClr val="FFFFFF"/>
                </a:solidFill>
                <a:latin typeface="Arial"/>
                <a:cs typeface="Arial"/>
              </a:rPr>
              <a:t>DOH review  and</a:t>
            </a:r>
            <a:r>
              <a:rPr sz="1600" b="1" spc="-90" dirty="0">
                <a:solidFill>
                  <a:srgbClr val="FFFFFF"/>
                </a:solidFill>
                <a:latin typeface="Arial"/>
                <a:cs typeface="Arial"/>
              </a:rPr>
              <a:t> </a:t>
            </a:r>
            <a:r>
              <a:rPr sz="1600" b="1" spc="-5" dirty="0">
                <a:solidFill>
                  <a:srgbClr val="FFFFFF"/>
                </a:solidFill>
                <a:latin typeface="Arial"/>
                <a:cs typeface="Arial"/>
              </a:rPr>
              <a:t>approval</a:t>
            </a:r>
            <a:endParaRPr sz="1600" b="1" dirty="0">
              <a:latin typeface="Arial"/>
              <a:cs typeface="Arial"/>
            </a:endParaRPr>
          </a:p>
        </p:txBody>
      </p:sp>
      <p:sp>
        <p:nvSpPr>
          <p:cNvPr id="77" name="object 25">
            <a:extLst>
              <a:ext uri="{FF2B5EF4-FFF2-40B4-BE49-F238E27FC236}">
                <a16:creationId xmlns:a16="http://schemas.microsoft.com/office/drawing/2014/main" id="{490EB781-0AAC-408B-A887-D6851B64C34D}"/>
              </a:ext>
            </a:extLst>
          </p:cNvPr>
          <p:cNvSpPr txBox="1"/>
          <p:nvPr/>
        </p:nvSpPr>
        <p:spPr>
          <a:xfrm>
            <a:off x="6321506" y="6240891"/>
            <a:ext cx="14344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Up to 90</a:t>
            </a:r>
            <a:r>
              <a:rPr sz="1800" spc="-85" dirty="0">
                <a:latin typeface="Arial"/>
                <a:cs typeface="Arial"/>
              </a:rPr>
              <a:t> </a:t>
            </a:r>
            <a:r>
              <a:rPr sz="1800" spc="-5" dirty="0">
                <a:latin typeface="Arial"/>
                <a:cs typeface="Arial"/>
              </a:rPr>
              <a:t>days</a:t>
            </a:r>
            <a:endParaRPr sz="1800" dirty="0">
              <a:latin typeface="Arial"/>
              <a:cs typeface="Arial"/>
            </a:endParaRPr>
          </a:p>
        </p:txBody>
      </p:sp>
      <p:sp>
        <p:nvSpPr>
          <p:cNvPr id="78" name="object 16">
            <a:extLst>
              <a:ext uri="{FF2B5EF4-FFF2-40B4-BE49-F238E27FC236}">
                <a16:creationId xmlns:a16="http://schemas.microsoft.com/office/drawing/2014/main" id="{0C88DEE1-4FC2-4822-ACC6-3654C8E1DAAE}"/>
              </a:ext>
            </a:extLst>
          </p:cNvPr>
          <p:cNvSpPr txBox="1"/>
          <p:nvPr/>
        </p:nvSpPr>
        <p:spPr>
          <a:xfrm>
            <a:off x="3693962" y="5202815"/>
            <a:ext cx="1518275" cy="795731"/>
          </a:xfrm>
          <a:prstGeom prst="rect">
            <a:avLst/>
          </a:prstGeom>
        </p:spPr>
        <p:txBody>
          <a:bodyPr vert="horz" wrap="square" lIns="0" tIns="12700" rIns="0" bIns="0" rtlCol="0">
            <a:spAutoFit/>
          </a:bodyPr>
          <a:lstStyle/>
          <a:p>
            <a:pPr marL="12700" marR="5080" indent="2540" algn="ctr">
              <a:lnSpc>
                <a:spcPct val="105500"/>
              </a:lnSpc>
              <a:spcBef>
                <a:spcPts val="100"/>
              </a:spcBef>
            </a:pPr>
            <a:r>
              <a:rPr sz="1600" b="1" spc="-5" dirty="0">
                <a:solidFill>
                  <a:srgbClr val="FFFFFF"/>
                </a:solidFill>
                <a:latin typeface="Arial"/>
                <a:cs typeface="Arial"/>
              </a:rPr>
              <a:t>Contract  Execution/  Implementation</a:t>
            </a:r>
            <a:endParaRPr sz="1600" b="1" dirty="0">
              <a:latin typeface="Arial"/>
              <a:cs typeface="Arial"/>
            </a:endParaRPr>
          </a:p>
        </p:txBody>
      </p:sp>
      <p:sp>
        <p:nvSpPr>
          <p:cNvPr id="79" name="object 27">
            <a:extLst>
              <a:ext uri="{FF2B5EF4-FFF2-40B4-BE49-F238E27FC236}">
                <a16:creationId xmlns:a16="http://schemas.microsoft.com/office/drawing/2014/main" id="{82AC06DA-74CE-47A0-8703-F3CCC99419B1}"/>
              </a:ext>
            </a:extLst>
          </p:cNvPr>
          <p:cNvSpPr txBox="1"/>
          <p:nvPr/>
        </p:nvSpPr>
        <p:spPr>
          <a:xfrm>
            <a:off x="3427201" y="6240891"/>
            <a:ext cx="20828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Upon DOH</a:t>
            </a:r>
            <a:r>
              <a:rPr sz="1800" spc="-85" dirty="0">
                <a:latin typeface="Arial"/>
                <a:cs typeface="Arial"/>
              </a:rPr>
              <a:t> </a:t>
            </a:r>
            <a:r>
              <a:rPr sz="1800" spc="-5" dirty="0">
                <a:latin typeface="Arial"/>
                <a:cs typeface="Arial"/>
              </a:rPr>
              <a:t>approval</a:t>
            </a:r>
            <a:endParaRPr sz="1800" dirty="0">
              <a:latin typeface="Arial"/>
              <a:cs typeface="Arial"/>
            </a:endParaRPr>
          </a:p>
        </p:txBody>
      </p:sp>
      <p:sp>
        <p:nvSpPr>
          <p:cNvPr id="80" name="object 20">
            <a:extLst>
              <a:ext uri="{FF2B5EF4-FFF2-40B4-BE49-F238E27FC236}">
                <a16:creationId xmlns:a16="http://schemas.microsoft.com/office/drawing/2014/main" id="{06959A2E-AE1E-4B5B-8D25-33EA40A26352}"/>
              </a:ext>
            </a:extLst>
          </p:cNvPr>
          <p:cNvSpPr txBox="1"/>
          <p:nvPr/>
        </p:nvSpPr>
        <p:spPr>
          <a:xfrm>
            <a:off x="3232004" y="2869501"/>
            <a:ext cx="1085995" cy="534762"/>
          </a:xfrm>
          <a:prstGeom prst="rect">
            <a:avLst/>
          </a:prstGeom>
        </p:spPr>
        <p:txBody>
          <a:bodyPr vert="horz" wrap="square" lIns="0" tIns="12700" rIns="0" bIns="0" rtlCol="0">
            <a:spAutoFit/>
          </a:bodyPr>
          <a:lstStyle/>
          <a:p>
            <a:pPr marL="52705" marR="5080" indent="-40005">
              <a:lnSpc>
                <a:spcPct val="105500"/>
              </a:lnSpc>
              <a:spcBef>
                <a:spcPts val="100"/>
              </a:spcBef>
            </a:pPr>
            <a:r>
              <a:rPr sz="1600" b="1" spc="-5" dirty="0">
                <a:solidFill>
                  <a:srgbClr val="FFFFFF"/>
                </a:solidFill>
                <a:latin typeface="Arial"/>
                <a:cs typeface="Arial"/>
              </a:rPr>
              <a:t>Monitor</a:t>
            </a:r>
            <a:r>
              <a:rPr sz="1600" b="1" spc="-95" dirty="0">
                <a:solidFill>
                  <a:srgbClr val="FFFFFF"/>
                </a:solidFill>
                <a:latin typeface="Arial"/>
                <a:cs typeface="Arial"/>
              </a:rPr>
              <a:t> </a:t>
            </a:r>
            <a:r>
              <a:rPr sz="1600" b="1" dirty="0">
                <a:solidFill>
                  <a:srgbClr val="FFFFFF"/>
                </a:solidFill>
                <a:latin typeface="Arial"/>
                <a:cs typeface="Arial"/>
              </a:rPr>
              <a:t>&amp;  </a:t>
            </a:r>
            <a:r>
              <a:rPr sz="1600" b="1" spc="-5" dirty="0">
                <a:solidFill>
                  <a:srgbClr val="FFFFFF"/>
                </a:solidFill>
                <a:latin typeface="Arial"/>
                <a:cs typeface="Arial"/>
              </a:rPr>
              <a:t>Evaluate</a:t>
            </a:r>
            <a:endParaRPr sz="1600" b="1" dirty="0">
              <a:latin typeface="Arial"/>
              <a:cs typeface="Arial"/>
            </a:endParaRPr>
          </a:p>
        </p:txBody>
      </p:sp>
      <p:sp>
        <p:nvSpPr>
          <p:cNvPr id="81" name="object 26">
            <a:extLst>
              <a:ext uri="{FF2B5EF4-FFF2-40B4-BE49-F238E27FC236}">
                <a16:creationId xmlns:a16="http://schemas.microsoft.com/office/drawing/2014/main" id="{D7C20DD6-D859-4BFB-A223-7664C606B17E}"/>
              </a:ext>
            </a:extLst>
          </p:cNvPr>
          <p:cNvSpPr txBox="1"/>
          <p:nvPr/>
        </p:nvSpPr>
        <p:spPr>
          <a:xfrm>
            <a:off x="1014608" y="2816921"/>
            <a:ext cx="1717039" cy="553100"/>
          </a:xfrm>
          <a:prstGeom prst="rect">
            <a:avLst/>
          </a:prstGeom>
        </p:spPr>
        <p:txBody>
          <a:bodyPr vert="horz" wrap="square" lIns="0" tIns="10795" rIns="0" bIns="0" rtlCol="0">
            <a:spAutoFit/>
          </a:bodyPr>
          <a:lstStyle/>
          <a:p>
            <a:pPr marL="357505" marR="5080" indent="-344805" algn="ctr">
              <a:lnSpc>
                <a:spcPct val="100699"/>
              </a:lnSpc>
              <a:spcBef>
                <a:spcPts val="85"/>
              </a:spcBef>
            </a:pPr>
            <a:r>
              <a:rPr sz="1800" spc="-5" dirty="0">
                <a:latin typeface="Arial"/>
                <a:cs typeface="Arial"/>
              </a:rPr>
              <a:t>Throughout</a:t>
            </a:r>
            <a:r>
              <a:rPr sz="1800" spc="-85" dirty="0">
                <a:latin typeface="Arial"/>
                <a:cs typeface="Arial"/>
              </a:rPr>
              <a:t> </a:t>
            </a:r>
            <a:r>
              <a:rPr sz="1800" spc="-5" dirty="0">
                <a:latin typeface="Arial"/>
                <a:cs typeface="Arial"/>
              </a:rPr>
              <a:t>term  of</a:t>
            </a:r>
            <a:r>
              <a:rPr sz="1800" spc="-90" dirty="0">
                <a:latin typeface="Arial"/>
                <a:cs typeface="Arial"/>
              </a:rPr>
              <a:t> </a:t>
            </a:r>
            <a:r>
              <a:rPr sz="1800" spc="-5" dirty="0">
                <a:latin typeface="Arial"/>
                <a:cs typeface="Arial"/>
              </a:rPr>
              <a:t>agreement</a:t>
            </a:r>
            <a:endParaRPr sz="1800" dirty="0">
              <a:latin typeface="Arial"/>
              <a:cs typeface="Arial"/>
            </a:endParaRPr>
          </a:p>
        </p:txBody>
      </p:sp>
      <p:sp>
        <p:nvSpPr>
          <p:cNvPr id="35" name="object 3">
            <a:extLst>
              <a:ext uri="{FF2B5EF4-FFF2-40B4-BE49-F238E27FC236}">
                <a16:creationId xmlns:a16="http://schemas.microsoft.com/office/drawing/2014/main" id="{BD6DA3C5-9990-483D-8AF7-840446D0D692}"/>
              </a:ext>
            </a:extLst>
          </p:cNvPr>
          <p:cNvSpPr/>
          <p:nvPr/>
        </p:nvSpPr>
        <p:spPr>
          <a:xfrm>
            <a:off x="4928615" y="1316738"/>
            <a:ext cx="1696720" cy="1102360"/>
          </a:xfrm>
          <a:custGeom>
            <a:avLst/>
            <a:gdLst/>
            <a:ahLst/>
            <a:cxnLst/>
            <a:rect l="l" t="t" r="r" b="b"/>
            <a:pathLst>
              <a:path w="1696720" h="1102360">
                <a:moveTo>
                  <a:pt x="1512568" y="1101849"/>
                </a:moveTo>
                <a:lnTo>
                  <a:pt x="183640" y="1101849"/>
                </a:lnTo>
                <a:lnTo>
                  <a:pt x="134820" y="1095290"/>
                </a:lnTo>
                <a:lnTo>
                  <a:pt x="90952" y="1076777"/>
                </a:lnTo>
                <a:lnTo>
                  <a:pt x="53785" y="1048062"/>
                </a:lnTo>
                <a:lnTo>
                  <a:pt x="25070" y="1010895"/>
                </a:lnTo>
                <a:lnTo>
                  <a:pt x="6557" y="967027"/>
                </a:lnTo>
                <a:lnTo>
                  <a:pt x="0" y="918207"/>
                </a:lnTo>
                <a:lnTo>
                  <a:pt x="0" y="183639"/>
                </a:lnTo>
                <a:lnTo>
                  <a:pt x="6557" y="134820"/>
                </a:lnTo>
                <a:lnTo>
                  <a:pt x="25070" y="90952"/>
                </a:lnTo>
                <a:lnTo>
                  <a:pt x="53785" y="53785"/>
                </a:lnTo>
                <a:lnTo>
                  <a:pt x="90952" y="25070"/>
                </a:lnTo>
                <a:lnTo>
                  <a:pt x="134820" y="6557"/>
                </a:lnTo>
                <a:lnTo>
                  <a:pt x="183640" y="0"/>
                </a:lnTo>
                <a:lnTo>
                  <a:pt x="1512568" y="0"/>
                </a:lnTo>
                <a:lnTo>
                  <a:pt x="1561387" y="6557"/>
                </a:lnTo>
                <a:lnTo>
                  <a:pt x="1605255" y="25070"/>
                </a:lnTo>
                <a:lnTo>
                  <a:pt x="1642422" y="53785"/>
                </a:lnTo>
                <a:lnTo>
                  <a:pt x="1671137" y="90952"/>
                </a:lnTo>
                <a:lnTo>
                  <a:pt x="1689652" y="134820"/>
                </a:lnTo>
                <a:lnTo>
                  <a:pt x="1696210" y="183639"/>
                </a:lnTo>
                <a:lnTo>
                  <a:pt x="1696210" y="918207"/>
                </a:lnTo>
                <a:lnTo>
                  <a:pt x="1689652" y="967027"/>
                </a:lnTo>
                <a:lnTo>
                  <a:pt x="1671137" y="1010895"/>
                </a:lnTo>
                <a:lnTo>
                  <a:pt x="1642422" y="1048062"/>
                </a:lnTo>
                <a:lnTo>
                  <a:pt x="1605255" y="1076777"/>
                </a:lnTo>
                <a:lnTo>
                  <a:pt x="1561387" y="1095290"/>
                </a:lnTo>
                <a:lnTo>
                  <a:pt x="1512568" y="1101849"/>
                </a:lnTo>
                <a:close/>
              </a:path>
            </a:pathLst>
          </a:custGeom>
          <a:solidFill>
            <a:srgbClr val="F1B800"/>
          </a:solidFill>
        </p:spPr>
        <p:txBody>
          <a:bodyPr wrap="square" lIns="0" tIns="0" rIns="0" bIns="0" rtlCol="0"/>
          <a:lstStyle/>
          <a:p>
            <a:endParaRPr dirty="0"/>
          </a:p>
        </p:txBody>
      </p:sp>
      <p:sp>
        <p:nvSpPr>
          <p:cNvPr id="36" name="object 4">
            <a:extLst>
              <a:ext uri="{FF2B5EF4-FFF2-40B4-BE49-F238E27FC236}">
                <a16:creationId xmlns:a16="http://schemas.microsoft.com/office/drawing/2014/main" id="{AFC0EC2B-6D77-4F89-B1F8-A0FFE6072F6E}"/>
              </a:ext>
            </a:extLst>
          </p:cNvPr>
          <p:cNvSpPr txBox="1"/>
          <p:nvPr/>
        </p:nvSpPr>
        <p:spPr>
          <a:xfrm>
            <a:off x="5250746" y="1691578"/>
            <a:ext cx="1220590" cy="259045"/>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FFFFFF"/>
                </a:solidFill>
                <a:latin typeface="Arial"/>
                <a:cs typeface="Arial"/>
              </a:rPr>
              <a:t>Negotiation</a:t>
            </a:r>
            <a:endParaRPr sz="1600" b="1" dirty="0">
              <a:latin typeface="Arial"/>
              <a:cs typeface="Arial"/>
            </a:endParaRPr>
          </a:p>
        </p:txBody>
      </p:sp>
    </p:spTree>
    <p:extLst>
      <p:ext uri="{BB962C8B-B14F-4D97-AF65-F5344CB8AC3E}">
        <p14:creationId xmlns:p14="http://schemas.microsoft.com/office/powerpoint/2010/main" val="3235384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0" y="717627"/>
            <a:ext cx="10979727" cy="1000120"/>
          </a:xfrm>
        </p:spPr>
        <p:txBody>
          <a:bodyPr>
            <a:normAutofit/>
          </a:bodyPr>
          <a:lstStyle/>
          <a:p>
            <a:r>
              <a:rPr lang="en-US" b="1" dirty="0">
                <a:solidFill>
                  <a:srgbClr val="503278"/>
                </a:solidFill>
                <a:latin typeface="Arial" panose="020B0604020202020204" pitchFamily="34" charset="0"/>
                <a:cs typeface="Arial" panose="020B0604020202020204" pitchFamily="34" charset="0"/>
              </a:rPr>
              <a:t>Contracting Best Practices</a:t>
            </a:r>
            <a:br>
              <a:rPr lang="en-US" b="1" dirty="0">
                <a:solidFill>
                  <a:srgbClr val="503278"/>
                </a:solidFill>
                <a:latin typeface="Arial" panose="020B0604020202020204" pitchFamily="34" charset="0"/>
                <a:cs typeface="Arial" panose="020B0604020202020204" pitchFamily="34" charset="0"/>
              </a:rPr>
            </a:br>
            <a:endParaRPr lang="en-US" sz="2000" dirty="0">
              <a:solidFill>
                <a:srgbClr val="503278"/>
              </a:solidFill>
              <a:latin typeface="Arial" panose="020B0604020202020204" pitchFamily="34" charset="0"/>
              <a:cs typeface="Arial" panose="020B0604020202020204" pitchFamily="34" charset="0"/>
            </a:endParaRPr>
          </a:p>
        </p:txBody>
      </p:sp>
      <p:sp>
        <p:nvSpPr>
          <p:cNvPr id="16" name="Rectangle 15"/>
          <p:cNvSpPr/>
          <p:nvPr/>
        </p:nvSpPr>
        <p:spPr>
          <a:xfrm>
            <a:off x="0" y="144555"/>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7" name="Rectangle 16"/>
          <p:cNvSpPr/>
          <p:nvPr/>
        </p:nvSpPr>
        <p:spPr>
          <a:xfrm>
            <a:off x="0" y="53472"/>
            <a:ext cx="12192000" cy="15072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299700" y="6352627"/>
            <a:ext cx="1815074"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12</a:t>
            </a:r>
          </a:p>
        </p:txBody>
      </p:sp>
      <p:sp>
        <p:nvSpPr>
          <p:cNvPr id="5" name="TextBox 4">
            <a:extLst>
              <a:ext uri="{FF2B5EF4-FFF2-40B4-BE49-F238E27FC236}">
                <a16:creationId xmlns:a16="http://schemas.microsoft.com/office/drawing/2014/main" id="{23078DFD-983A-49DA-AAD9-2CBC27BB64A9}"/>
              </a:ext>
            </a:extLst>
          </p:cNvPr>
          <p:cNvSpPr txBox="1"/>
          <p:nvPr/>
        </p:nvSpPr>
        <p:spPr>
          <a:xfrm>
            <a:off x="7152232" y="3744879"/>
            <a:ext cx="1085125" cy="584775"/>
          </a:xfrm>
          <a:prstGeom prst="rect">
            <a:avLst/>
          </a:prstGeom>
          <a:noFill/>
        </p:spPr>
        <p:txBody>
          <a:bodyPr wrap="square" rtlCol="0">
            <a:spAutoFit/>
          </a:bodyPr>
          <a:lstStyle/>
          <a:p>
            <a:r>
              <a:rPr lang="en-US" sz="3200" dirty="0">
                <a:solidFill>
                  <a:schemeClr val="bg1"/>
                </a:solidFill>
              </a:rPr>
              <a:t>MCO</a:t>
            </a:r>
          </a:p>
        </p:txBody>
      </p:sp>
      <p:sp>
        <p:nvSpPr>
          <p:cNvPr id="6" name="TextBox 5">
            <a:extLst>
              <a:ext uri="{FF2B5EF4-FFF2-40B4-BE49-F238E27FC236}">
                <a16:creationId xmlns:a16="http://schemas.microsoft.com/office/drawing/2014/main" id="{EDA973F1-4CBF-4356-894D-5E03AE1547D0}"/>
              </a:ext>
            </a:extLst>
          </p:cNvPr>
          <p:cNvSpPr txBox="1"/>
          <p:nvPr/>
        </p:nvSpPr>
        <p:spPr>
          <a:xfrm>
            <a:off x="5588711" y="1558393"/>
            <a:ext cx="749918" cy="369332"/>
          </a:xfrm>
          <a:prstGeom prst="rect">
            <a:avLst/>
          </a:prstGeom>
          <a:noFill/>
        </p:spPr>
        <p:txBody>
          <a:bodyPr wrap="square" rtlCol="0">
            <a:spAutoFit/>
          </a:bodyPr>
          <a:lstStyle/>
          <a:p>
            <a:r>
              <a:rPr lang="en-US" dirty="0"/>
              <a:t> </a:t>
            </a:r>
            <a:r>
              <a:rPr lang="en-US" b="1" dirty="0">
                <a:solidFill>
                  <a:schemeClr val="bg1"/>
                </a:solidFill>
              </a:rPr>
              <a:t>DOH</a:t>
            </a:r>
          </a:p>
        </p:txBody>
      </p:sp>
      <p:sp>
        <p:nvSpPr>
          <p:cNvPr id="11" name="TextBox 10">
            <a:extLst>
              <a:ext uri="{FF2B5EF4-FFF2-40B4-BE49-F238E27FC236}">
                <a16:creationId xmlns:a16="http://schemas.microsoft.com/office/drawing/2014/main" id="{6DBF30A6-C293-4094-A075-A6C450D51529}"/>
              </a:ext>
            </a:extLst>
          </p:cNvPr>
          <p:cNvSpPr txBox="1"/>
          <p:nvPr/>
        </p:nvSpPr>
        <p:spPr>
          <a:xfrm>
            <a:off x="5353996" y="1689003"/>
            <a:ext cx="1563521" cy="369332"/>
          </a:xfrm>
          <a:prstGeom prst="rect">
            <a:avLst/>
          </a:prstGeom>
          <a:noFill/>
        </p:spPr>
        <p:txBody>
          <a:bodyPr wrap="square" rtlCol="0">
            <a:spAutoFit/>
          </a:bodyPr>
          <a:lstStyle/>
          <a:p>
            <a:r>
              <a:rPr lang="en-US" b="1" dirty="0">
                <a:solidFill>
                  <a:schemeClr val="bg1"/>
                </a:solidFill>
              </a:rPr>
              <a:t>Negotiation</a:t>
            </a:r>
          </a:p>
        </p:txBody>
      </p:sp>
      <p:sp>
        <p:nvSpPr>
          <p:cNvPr id="36" name="object 4">
            <a:extLst>
              <a:ext uri="{FF2B5EF4-FFF2-40B4-BE49-F238E27FC236}">
                <a16:creationId xmlns:a16="http://schemas.microsoft.com/office/drawing/2014/main" id="{AFC0EC2B-6D77-4F89-B1F8-A0FFE6072F6E}"/>
              </a:ext>
            </a:extLst>
          </p:cNvPr>
          <p:cNvSpPr txBox="1"/>
          <p:nvPr/>
        </p:nvSpPr>
        <p:spPr>
          <a:xfrm>
            <a:off x="5250746" y="1691578"/>
            <a:ext cx="1220590" cy="259045"/>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FFFFFF"/>
                </a:solidFill>
                <a:latin typeface="Arial"/>
                <a:cs typeface="Arial"/>
              </a:rPr>
              <a:t>Negotiation</a:t>
            </a:r>
            <a:endParaRPr sz="1600" b="1" dirty="0">
              <a:latin typeface="Arial"/>
              <a:cs typeface="Arial"/>
            </a:endParaRPr>
          </a:p>
        </p:txBody>
      </p:sp>
      <p:sp>
        <p:nvSpPr>
          <p:cNvPr id="38" name="object 2">
            <a:extLst>
              <a:ext uri="{FF2B5EF4-FFF2-40B4-BE49-F238E27FC236}">
                <a16:creationId xmlns:a16="http://schemas.microsoft.com/office/drawing/2014/main" id="{98FD59FA-8221-4686-8A7F-259A32F09FBE}"/>
              </a:ext>
            </a:extLst>
          </p:cNvPr>
          <p:cNvSpPr/>
          <p:nvPr/>
        </p:nvSpPr>
        <p:spPr>
          <a:xfrm>
            <a:off x="598686" y="1680373"/>
            <a:ext cx="10732135" cy="376423"/>
          </a:xfrm>
          <a:custGeom>
            <a:avLst/>
            <a:gdLst/>
            <a:ahLst/>
            <a:cxnLst/>
            <a:rect l="l" t="t" r="r" b="b"/>
            <a:pathLst>
              <a:path w="10732135" h="490855">
                <a:moveTo>
                  <a:pt x="10650219" y="490727"/>
                </a:moveTo>
                <a:lnTo>
                  <a:pt x="81787" y="490727"/>
                </a:lnTo>
                <a:lnTo>
                  <a:pt x="49949" y="484298"/>
                </a:lnTo>
                <a:lnTo>
                  <a:pt x="23952" y="466766"/>
                </a:lnTo>
                <a:lnTo>
                  <a:pt x="6425" y="440765"/>
                </a:lnTo>
                <a:lnTo>
                  <a:pt x="0" y="408926"/>
                </a:lnTo>
                <a:lnTo>
                  <a:pt x="0" y="81786"/>
                </a:lnTo>
                <a:lnTo>
                  <a:pt x="6425" y="49949"/>
                </a:lnTo>
                <a:lnTo>
                  <a:pt x="23952" y="23952"/>
                </a:lnTo>
                <a:lnTo>
                  <a:pt x="49949" y="6425"/>
                </a:lnTo>
                <a:lnTo>
                  <a:pt x="81787" y="0"/>
                </a:lnTo>
                <a:lnTo>
                  <a:pt x="10650219" y="0"/>
                </a:lnTo>
                <a:lnTo>
                  <a:pt x="10682056" y="6425"/>
                </a:lnTo>
                <a:lnTo>
                  <a:pt x="10708053" y="23952"/>
                </a:lnTo>
                <a:lnTo>
                  <a:pt x="10725580" y="49949"/>
                </a:lnTo>
                <a:lnTo>
                  <a:pt x="10732007" y="81786"/>
                </a:lnTo>
                <a:lnTo>
                  <a:pt x="10732007" y="408926"/>
                </a:lnTo>
                <a:lnTo>
                  <a:pt x="10725580" y="440765"/>
                </a:lnTo>
                <a:lnTo>
                  <a:pt x="10708053" y="466766"/>
                </a:lnTo>
                <a:lnTo>
                  <a:pt x="10682056" y="484298"/>
                </a:lnTo>
                <a:lnTo>
                  <a:pt x="10650219" y="490727"/>
                </a:lnTo>
                <a:close/>
              </a:path>
            </a:pathLst>
          </a:custGeom>
          <a:solidFill>
            <a:srgbClr val="FFC000"/>
          </a:solidFill>
        </p:spPr>
        <p:txBody>
          <a:bodyPr wrap="square" lIns="0" tIns="0" rIns="0" bIns="0" rtlCol="0"/>
          <a:lstStyle/>
          <a:p>
            <a:endParaRPr dirty="0"/>
          </a:p>
        </p:txBody>
      </p:sp>
      <p:sp>
        <p:nvSpPr>
          <p:cNvPr id="39" name="object 6">
            <a:extLst>
              <a:ext uri="{FF2B5EF4-FFF2-40B4-BE49-F238E27FC236}">
                <a16:creationId xmlns:a16="http://schemas.microsoft.com/office/drawing/2014/main" id="{0F5D0C02-4DE5-4CAE-AA4F-3B8795DB808D}"/>
              </a:ext>
            </a:extLst>
          </p:cNvPr>
          <p:cNvSpPr txBox="1"/>
          <p:nvPr/>
        </p:nvSpPr>
        <p:spPr>
          <a:xfrm>
            <a:off x="729991" y="1475241"/>
            <a:ext cx="10462895" cy="3883660"/>
          </a:xfrm>
          <a:prstGeom prst="rect">
            <a:avLst/>
          </a:prstGeom>
        </p:spPr>
        <p:txBody>
          <a:bodyPr vert="horz" wrap="square" lIns="0" tIns="196850" rIns="0" bIns="0" rtlCol="0">
            <a:spAutoFit/>
          </a:bodyPr>
          <a:lstStyle/>
          <a:p>
            <a:pPr marL="12700">
              <a:lnSpc>
                <a:spcPct val="100000"/>
              </a:lnSpc>
              <a:spcBef>
                <a:spcPts val="1550"/>
              </a:spcBef>
            </a:pPr>
            <a:r>
              <a:rPr sz="2100" b="1" spc="-5" dirty="0">
                <a:solidFill>
                  <a:srgbClr val="FFFFFF"/>
                </a:solidFill>
                <a:latin typeface="Arial"/>
                <a:cs typeface="Arial"/>
              </a:rPr>
              <a:t>Identify who you are contracting</a:t>
            </a:r>
            <a:r>
              <a:rPr sz="2100" b="1" spc="-20" dirty="0">
                <a:solidFill>
                  <a:srgbClr val="FFFFFF"/>
                </a:solidFill>
                <a:latin typeface="Arial"/>
                <a:cs typeface="Arial"/>
              </a:rPr>
              <a:t> </a:t>
            </a:r>
            <a:r>
              <a:rPr sz="2100" b="1" spc="-5" dirty="0">
                <a:solidFill>
                  <a:srgbClr val="FFFFFF"/>
                </a:solidFill>
                <a:latin typeface="Arial"/>
                <a:cs typeface="Arial"/>
              </a:rPr>
              <a:t>with</a:t>
            </a:r>
            <a:endParaRPr sz="2100" dirty="0">
              <a:latin typeface="Arial"/>
              <a:cs typeface="Arial"/>
            </a:endParaRPr>
          </a:p>
          <a:p>
            <a:pPr marL="421640" marR="888365" indent="-142875">
              <a:lnSpc>
                <a:spcPct val="104200"/>
              </a:lnSpc>
              <a:spcBef>
                <a:spcPts val="1025"/>
              </a:spcBef>
              <a:buChar char="•"/>
              <a:tabLst>
                <a:tab pos="421640" algn="l"/>
              </a:tabLst>
            </a:pPr>
            <a:r>
              <a:rPr sz="1600" spc="-5" dirty="0">
                <a:latin typeface="Arial"/>
                <a:cs typeface="Arial"/>
              </a:rPr>
              <a:t>MCOs, IPAs, ACOs and individual providers are the ONLY parties that may </a:t>
            </a:r>
            <a:r>
              <a:rPr sz="1600" dirty="0">
                <a:latin typeface="Arial"/>
                <a:cs typeface="Arial"/>
              </a:rPr>
              <a:t>contract </a:t>
            </a:r>
            <a:r>
              <a:rPr sz="1600" spc="-5" dirty="0">
                <a:latin typeface="Arial"/>
                <a:cs typeface="Arial"/>
              </a:rPr>
              <a:t>for the delivery of  healthcare </a:t>
            </a:r>
            <a:r>
              <a:rPr sz="1600" dirty="0">
                <a:latin typeface="Arial"/>
                <a:cs typeface="Arial"/>
              </a:rPr>
              <a:t>services </a:t>
            </a:r>
            <a:r>
              <a:rPr sz="1600" spc="-5" dirty="0">
                <a:latin typeface="Arial"/>
                <a:cs typeface="Arial"/>
              </a:rPr>
              <a:t>under the law. Use the full legal names of the parties in </a:t>
            </a:r>
            <a:r>
              <a:rPr sz="1600" dirty="0">
                <a:latin typeface="Arial"/>
                <a:cs typeface="Arial"/>
              </a:rPr>
              <a:t>your</a:t>
            </a:r>
            <a:r>
              <a:rPr sz="1600" spc="-25" dirty="0">
                <a:latin typeface="Arial"/>
                <a:cs typeface="Arial"/>
              </a:rPr>
              <a:t> </a:t>
            </a:r>
            <a:r>
              <a:rPr sz="1600" dirty="0">
                <a:latin typeface="Arial"/>
                <a:cs typeface="Arial"/>
              </a:rPr>
              <a:t>contract.</a:t>
            </a:r>
          </a:p>
          <a:p>
            <a:pPr marL="421640" marR="5080" indent="-142875">
              <a:lnSpc>
                <a:spcPct val="102899"/>
              </a:lnSpc>
              <a:spcBef>
                <a:spcPts val="395"/>
              </a:spcBef>
              <a:buChar char="•"/>
              <a:tabLst>
                <a:tab pos="421640" algn="l"/>
              </a:tabLst>
            </a:pPr>
            <a:r>
              <a:rPr sz="1600" spc="-5" dirty="0">
                <a:latin typeface="Arial"/>
                <a:cs typeface="Arial"/>
              </a:rPr>
              <a:t>Engage downstream providers. VBP Contractors will want </a:t>
            </a:r>
            <a:r>
              <a:rPr sz="1600" dirty="0">
                <a:latin typeface="Arial"/>
                <a:cs typeface="Arial"/>
              </a:rPr>
              <a:t>a </a:t>
            </a:r>
            <a:r>
              <a:rPr sz="1600" spc="-5" dirty="0">
                <a:latin typeface="Arial"/>
                <a:cs typeface="Arial"/>
              </a:rPr>
              <a:t>robust network to </a:t>
            </a:r>
            <a:r>
              <a:rPr sz="1600" dirty="0">
                <a:latin typeface="Arial"/>
                <a:cs typeface="Arial"/>
              </a:rPr>
              <a:t>cover </a:t>
            </a:r>
            <a:r>
              <a:rPr sz="1600" spc="-5" dirty="0">
                <a:latin typeface="Arial"/>
                <a:cs typeface="Arial"/>
              </a:rPr>
              <a:t>the full </a:t>
            </a:r>
            <a:r>
              <a:rPr sz="1600" dirty="0">
                <a:latin typeface="Arial"/>
                <a:cs typeface="Arial"/>
              </a:rPr>
              <a:t>care continuum </a:t>
            </a:r>
            <a:r>
              <a:rPr sz="1600" spc="-5" dirty="0">
                <a:latin typeface="Arial"/>
                <a:cs typeface="Arial"/>
              </a:rPr>
              <a:t>and  to ensure that providers that drive attribution are</a:t>
            </a:r>
            <a:r>
              <a:rPr sz="1600" spc="-10" dirty="0">
                <a:latin typeface="Arial"/>
                <a:cs typeface="Arial"/>
              </a:rPr>
              <a:t> </a:t>
            </a:r>
            <a:r>
              <a:rPr sz="1600" spc="-5" dirty="0">
                <a:latin typeface="Arial"/>
                <a:cs typeface="Arial"/>
              </a:rPr>
              <a:t>included.</a:t>
            </a:r>
            <a:endParaRPr sz="1600" dirty="0">
              <a:latin typeface="Arial"/>
              <a:cs typeface="Arial"/>
            </a:endParaRPr>
          </a:p>
          <a:p>
            <a:pPr marL="421640" marR="367030" indent="-142875">
              <a:lnSpc>
                <a:spcPct val="103800"/>
              </a:lnSpc>
              <a:spcBef>
                <a:spcPts val="400"/>
              </a:spcBef>
              <a:buChar char="•"/>
              <a:tabLst>
                <a:tab pos="421640" algn="l"/>
              </a:tabLst>
            </a:pPr>
            <a:r>
              <a:rPr sz="1600" spc="-5" dirty="0">
                <a:latin typeface="Arial"/>
                <a:cs typeface="Arial"/>
              </a:rPr>
              <a:t>Consider partnerships with Community Based Organizations (CBOs), which are </a:t>
            </a:r>
            <a:r>
              <a:rPr sz="1600" dirty="0">
                <a:latin typeface="Arial"/>
                <a:cs typeface="Arial"/>
              </a:rPr>
              <a:t>critical </a:t>
            </a:r>
            <a:r>
              <a:rPr sz="1600" spc="-5" dirty="0">
                <a:latin typeface="Arial"/>
                <a:cs typeface="Arial"/>
              </a:rPr>
              <a:t>for population health  and the </a:t>
            </a:r>
            <a:r>
              <a:rPr sz="1600" dirty="0">
                <a:latin typeface="Arial"/>
                <a:cs typeface="Arial"/>
              </a:rPr>
              <a:t>social </a:t>
            </a:r>
            <a:r>
              <a:rPr sz="1600" spc="-5" dirty="0">
                <a:latin typeface="Arial"/>
                <a:cs typeface="Arial"/>
              </a:rPr>
              <a:t>determinants of health, but have historically been </a:t>
            </a:r>
            <a:r>
              <a:rPr sz="1600" dirty="0">
                <a:latin typeface="Arial"/>
                <a:cs typeface="Arial"/>
              </a:rPr>
              <a:t>somewhat siloed </a:t>
            </a:r>
            <a:r>
              <a:rPr sz="1600" spc="-5" dirty="0">
                <a:latin typeface="Arial"/>
                <a:cs typeface="Arial"/>
              </a:rPr>
              <a:t>from more traditional  healthcare</a:t>
            </a:r>
            <a:r>
              <a:rPr sz="1600" spc="-10" dirty="0">
                <a:latin typeface="Arial"/>
                <a:cs typeface="Arial"/>
              </a:rPr>
              <a:t> </a:t>
            </a:r>
            <a:r>
              <a:rPr sz="1600" dirty="0">
                <a:latin typeface="Arial"/>
                <a:cs typeface="Arial"/>
              </a:rPr>
              <a:t>systems.*</a:t>
            </a:r>
          </a:p>
          <a:p>
            <a:pPr marL="12700">
              <a:lnSpc>
                <a:spcPct val="100000"/>
              </a:lnSpc>
              <a:spcBef>
                <a:spcPts val="1030"/>
              </a:spcBef>
            </a:pPr>
            <a:r>
              <a:rPr sz="2100" b="1" spc="-5" dirty="0">
                <a:solidFill>
                  <a:srgbClr val="FFFFFF"/>
                </a:solidFill>
                <a:latin typeface="Arial"/>
                <a:cs typeface="Arial"/>
              </a:rPr>
              <a:t>Negotiate with the right</a:t>
            </a:r>
            <a:r>
              <a:rPr sz="2100" b="1" spc="-15" dirty="0">
                <a:solidFill>
                  <a:srgbClr val="FFFFFF"/>
                </a:solidFill>
                <a:latin typeface="Arial"/>
                <a:cs typeface="Arial"/>
              </a:rPr>
              <a:t> </a:t>
            </a:r>
            <a:r>
              <a:rPr sz="2100" b="1" spc="-5" dirty="0">
                <a:solidFill>
                  <a:srgbClr val="FFFFFF"/>
                </a:solidFill>
                <a:latin typeface="Arial"/>
                <a:cs typeface="Arial"/>
              </a:rPr>
              <a:t>people</a:t>
            </a:r>
            <a:endParaRPr sz="2100" dirty="0">
              <a:latin typeface="Arial"/>
              <a:cs typeface="Arial"/>
            </a:endParaRPr>
          </a:p>
          <a:p>
            <a:pPr marL="421640" marR="146685" indent="-142875">
              <a:lnSpc>
                <a:spcPct val="104200"/>
              </a:lnSpc>
              <a:spcBef>
                <a:spcPts val="1000"/>
              </a:spcBef>
              <a:buChar char="•"/>
              <a:tabLst>
                <a:tab pos="421640" algn="l"/>
              </a:tabLst>
            </a:pPr>
            <a:r>
              <a:rPr sz="1600" spc="-5" dirty="0">
                <a:latin typeface="Arial"/>
                <a:cs typeface="Arial"/>
              </a:rPr>
              <a:t>The people negotiating </a:t>
            </a:r>
            <a:r>
              <a:rPr sz="1600" dirty="0">
                <a:latin typeface="Arial"/>
                <a:cs typeface="Arial"/>
              </a:rPr>
              <a:t>should </a:t>
            </a:r>
            <a:r>
              <a:rPr sz="1600" spc="-5" dirty="0">
                <a:latin typeface="Arial"/>
                <a:cs typeface="Arial"/>
              </a:rPr>
              <a:t>have the authority to make decisions and have </a:t>
            </a:r>
            <a:r>
              <a:rPr sz="1600" dirty="0">
                <a:latin typeface="Arial"/>
                <a:cs typeface="Arial"/>
              </a:rPr>
              <a:t>a vested </a:t>
            </a:r>
            <a:r>
              <a:rPr sz="1600" spc="-5" dirty="0">
                <a:latin typeface="Arial"/>
                <a:cs typeface="Arial"/>
              </a:rPr>
              <a:t>interest in making </a:t>
            </a:r>
            <a:r>
              <a:rPr sz="1600" dirty="0">
                <a:latin typeface="Arial"/>
                <a:cs typeface="Arial"/>
              </a:rPr>
              <a:t>sure  </a:t>
            </a:r>
            <a:r>
              <a:rPr sz="1600" spc="-5" dirty="0">
                <a:latin typeface="Arial"/>
                <a:cs typeface="Arial"/>
              </a:rPr>
              <a:t>the obligations of the </a:t>
            </a:r>
            <a:r>
              <a:rPr sz="1600" dirty="0">
                <a:latin typeface="Arial"/>
                <a:cs typeface="Arial"/>
              </a:rPr>
              <a:t>contract </a:t>
            </a:r>
            <a:r>
              <a:rPr sz="1600" spc="-5" dirty="0">
                <a:latin typeface="Arial"/>
                <a:cs typeface="Arial"/>
              </a:rPr>
              <a:t>will be</a:t>
            </a:r>
            <a:r>
              <a:rPr sz="1600" spc="-15" dirty="0">
                <a:latin typeface="Arial"/>
                <a:cs typeface="Arial"/>
              </a:rPr>
              <a:t> </a:t>
            </a:r>
            <a:r>
              <a:rPr sz="1600" spc="-5" dirty="0">
                <a:latin typeface="Arial"/>
                <a:cs typeface="Arial"/>
              </a:rPr>
              <a:t>met.</a:t>
            </a:r>
            <a:endParaRPr sz="1600" dirty="0">
              <a:latin typeface="Arial"/>
              <a:cs typeface="Arial"/>
            </a:endParaRPr>
          </a:p>
          <a:p>
            <a:pPr marL="421640" indent="-142875">
              <a:lnSpc>
                <a:spcPct val="100000"/>
              </a:lnSpc>
              <a:spcBef>
                <a:spcPts val="185"/>
              </a:spcBef>
              <a:buChar char="•"/>
              <a:tabLst>
                <a:tab pos="421640" algn="l"/>
              </a:tabLst>
            </a:pPr>
            <a:r>
              <a:rPr sz="1600" spc="-5" dirty="0">
                <a:latin typeface="Arial"/>
                <a:cs typeface="Arial"/>
              </a:rPr>
              <a:t>Engage early and often. Coming to an agreement may take</a:t>
            </a:r>
            <a:r>
              <a:rPr sz="1600" spc="-15" dirty="0">
                <a:latin typeface="Arial"/>
                <a:cs typeface="Arial"/>
              </a:rPr>
              <a:t> </a:t>
            </a:r>
            <a:r>
              <a:rPr sz="1600" spc="-5" dirty="0">
                <a:latin typeface="Arial"/>
                <a:cs typeface="Arial"/>
              </a:rPr>
              <a:t>time.</a:t>
            </a:r>
            <a:endParaRPr sz="1600" dirty="0">
              <a:latin typeface="Arial"/>
              <a:cs typeface="Arial"/>
            </a:endParaRPr>
          </a:p>
        </p:txBody>
      </p:sp>
      <p:sp>
        <p:nvSpPr>
          <p:cNvPr id="40" name="object 3">
            <a:extLst>
              <a:ext uri="{FF2B5EF4-FFF2-40B4-BE49-F238E27FC236}">
                <a16:creationId xmlns:a16="http://schemas.microsoft.com/office/drawing/2014/main" id="{09297816-560B-46A5-A3AB-E86EDDD216C7}"/>
              </a:ext>
            </a:extLst>
          </p:cNvPr>
          <p:cNvSpPr/>
          <p:nvPr/>
        </p:nvSpPr>
        <p:spPr>
          <a:xfrm>
            <a:off x="595372" y="4111995"/>
            <a:ext cx="10732135" cy="435318"/>
          </a:xfrm>
          <a:custGeom>
            <a:avLst/>
            <a:gdLst/>
            <a:ahLst/>
            <a:cxnLst/>
            <a:rect l="l" t="t" r="r" b="b"/>
            <a:pathLst>
              <a:path w="10732135" h="492760">
                <a:moveTo>
                  <a:pt x="10649965" y="492250"/>
                </a:moveTo>
                <a:lnTo>
                  <a:pt x="82041" y="492250"/>
                </a:lnTo>
                <a:lnTo>
                  <a:pt x="50106" y="485803"/>
                </a:lnTo>
                <a:lnTo>
                  <a:pt x="24027" y="468221"/>
                </a:lnTo>
                <a:lnTo>
                  <a:pt x="6445" y="442143"/>
                </a:lnTo>
                <a:lnTo>
                  <a:pt x="0" y="410208"/>
                </a:lnTo>
                <a:lnTo>
                  <a:pt x="0" y="82041"/>
                </a:lnTo>
                <a:lnTo>
                  <a:pt x="6445" y="50105"/>
                </a:lnTo>
                <a:lnTo>
                  <a:pt x="24027" y="24027"/>
                </a:lnTo>
                <a:lnTo>
                  <a:pt x="50106" y="6445"/>
                </a:lnTo>
                <a:lnTo>
                  <a:pt x="82041" y="0"/>
                </a:lnTo>
                <a:lnTo>
                  <a:pt x="10649965" y="0"/>
                </a:lnTo>
                <a:lnTo>
                  <a:pt x="10681900" y="6445"/>
                </a:lnTo>
                <a:lnTo>
                  <a:pt x="10707978" y="24027"/>
                </a:lnTo>
                <a:lnTo>
                  <a:pt x="10725560" y="50105"/>
                </a:lnTo>
                <a:lnTo>
                  <a:pt x="10732007" y="82041"/>
                </a:lnTo>
                <a:lnTo>
                  <a:pt x="10732007" y="410208"/>
                </a:lnTo>
                <a:lnTo>
                  <a:pt x="10725560" y="442143"/>
                </a:lnTo>
                <a:lnTo>
                  <a:pt x="10707978" y="468221"/>
                </a:lnTo>
                <a:lnTo>
                  <a:pt x="10681900" y="485803"/>
                </a:lnTo>
                <a:lnTo>
                  <a:pt x="10649965" y="492250"/>
                </a:lnTo>
                <a:close/>
              </a:path>
            </a:pathLst>
          </a:custGeom>
          <a:solidFill>
            <a:srgbClr val="FFC000"/>
          </a:solidFill>
        </p:spPr>
        <p:txBody>
          <a:bodyPr wrap="square" lIns="0" tIns="0" rIns="0" bIns="0" rtlCol="0"/>
          <a:lstStyle/>
          <a:p>
            <a:endParaRPr dirty="0"/>
          </a:p>
        </p:txBody>
      </p:sp>
      <p:sp>
        <p:nvSpPr>
          <p:cNvPr id="41" name="object 4">
            <a:extLst>
              <a:ext uri="{FF2B5EF4-FFF2-40B4-BE49-F238E27FC236}">
                <a16:creationId xmlns:a16="http://schemas.microsoft.com/office/drawing/2014/main" id="{A9EF02AD-7687-4D7A-A3BE-1B52FD0E9CBE}"/>
              </a:ext>
            </a:extLst>
          </p:cNvPr>
          <p:cNvSpPr/>
          <p:nvPr/>
        </p:nvSpPr>
        <p:spPr>
          <a:xfrm>
            <a:off x="595372" y="5454984"/>
            <a:ext cx="10732135" cy="457741"/>
          </a:xfrm>
          <a:custGeom>
            <a:avLst/>
            <a:gdLst/>
            <a:ahLst/>
            <a:cxnLst/>
            <a:rect l="l" t="t" r="r" b="b"/>
            <a:pathLst>
              <a:path w="10732135" h="490854">
                <a:moveTo>
                  <a:pt x="10650219" y="490728"/>
                </a:moveTo>
                <a:lnTo>
                  <a:pt x="81787" y="490728"/>
                </a:lnTo>
                <a:lnTo>
                  <a:pt x="49949" y="484299"/>
                </a:lnTo>
                <a:lnTo>
                  <a:pt x="23952" y="466767"/>
                </a:lnTo>
                <a:lnTo>
                  <a:pt x="6425" y="440766"/>
                </a:lnTo>
                <a:lnTo>
                  <a:pt x="0" y="408927"/>
                </a:lnTo>
                <a:lnTo>
                  <a:pt x="0" y="81787"/>
                </a:lnTo>
                <a:lnTo>
                  <a:pt x="6425" y="49949"/>
                </a:lnTo>
                <a:lnTo>
                  <a:pt x="23952" y="23953"/>
                </a:lnTo>
                <a:lnTo>
                  <a:pt x="49949" y="6426"/>
                </a:lnTo>
                <a:lnTo>
                  <a:pt x="81787" y="0"/>
                </a:lnTo>
                <a:lnTo>
                  <a:pt x="10650219" y="0"/>
                </a:lnTo>
                <a:lnTo>
                  <a:pt x="10682056" y="6426"/>
                </a:lnTo>
                <a:lnTo>
                  <a:pt x="10708053" y="23953"/>
                </a:lnTo>
                <a:lnTo>
                  <a:pt x="10725580" y="49949"/>
                </a:lnTo>
                <a:lnTo>
                  <a:pt x="10732007" y="81787"/>
                </a:lnTo>
                <a:lnTo>
                  <a:pt x="10732007" y="408927"/>
                </a:lnTo>
                <a:lnTo>
                  <a:pt x="10725580" y="440766"/>
                </a:lnTo>
                <a:lnTo>
                  <a:pt x="10708053" y="466767"/>
                </a:lnTo>
                <a:lnTo>
                  <a:pt x="10682056" y="484299"/>
                </a:lnTo>
                <a:lnTo>
                  <a:pt x="10650219" y="490728"/>
                </a:lnTo>
                <a:close/>
              </a:path>
            </a:pathLst>
          </a:custGeom>
          <a:solidFill>
            <a:srgbClr val="FFC000"/>
          </a:solidFill>
        </p:spPr>
        <p:txBody>
          <a:bodyPr wrap="square" lIns="0" tIns="0" rIns="0" bIns="0" rtlCol="0"/>
          <a:lstStyle/>
          <a:p>
            <a:endParaRPr dirty="0"/>
          </a:p>
        </p:txBody>
      </p:sp>
      <p:sp>
        <p:nvSpPr>
          <p:cNvPr id="42" name="object 10">
            <a:extLst>
              <a:ext uri="{FF2B5EF4-FFF2-40B4-BE49-F238E27FC236}">
                <a16:creationId xmlns:a16="http://schemas.microsoft.com/office/drawing/2014/main" id="{C201E92F-C3CD-473A-AF7D-797AAD1E2F88}"/>
              </a:ext>
            </a:extLst>
          </p:cNvPr>
          <p:cNvSpPr txBox="1"/>
          <p:nvPr/>
        </p:nvSpPr>
        <p:spPr>
          <a:xfrm>
            <a:off x="0" y="6008808"/>
            <a:ext cx="10698480" cy="681990"/>
          </a:xfrm>
          <a:prstGeom prst="rect">
            <a:avLst/>
          </a:prstGeom>
        </p:spPr>
        <p:txBody>
          <a:bodyPr vert="horz" wrap="square" lIns="0" tIns="2540" rIns="0" bIns="0" rtlCol="0">
            <a:spAutoFit/>
          </a:bodyPr>
          <a:lstStyle/>
          <a:p>
            <a:pPr marL="1163320" marR="5080" indent="-142240">
              <a:lnSpc>
                <a:spcPct val="104200"/>
              </a:lnSpc>
              <a:spcBef>
                <a:spcPts val="20"/>
              </a:spcBef>
              <a:buChar char="•"/>
              <a:tabLst>
                <a:tab pos="1163955" algn="l"/>
              </a:tabLst>
            </a:pPr>
            <a:r>
              <a:rPr sz="1600" spc="-5" dirty="0">
                <a:latin typeface="Arial"/>
                <a:cs typeface="Arial"/>
              </a:rPr>
              <a:t>Know </a:t>
            </a:r>
            <a:r>
              <a:rPr sz="1600" dirty="0">
                <a:latin typeface="Arial"/>
                <a:cs typeface="Arial"/>
              </a:rPr>
              <a:t>your </a:t>
            </a:r>
            <a:r>
              <a:rPr sz="1600" spc="-5" dirty="0">
                <a:latin typeface="Arial"/>
                <a:cs typeface="Arial"/>
              </a:rPr>
              <a:t>business by understanding </a:t>
            </a:r>
            <a:r>
              <a:rPr sz="1600" dirty="0">
                <a:latin typeface="Arial"/>
                <a:cs typeface="Arial"/>
              </a:rPr>
              <a:t>your </a:t>
            </a:r>
            <a:r>
              <a:rPr sz="1600" spc="-5" dirty="0">
                <a:latin typeface="Arial"/>
                <a:cs typeface="Arial"/>
              </a:rPr>
              <a:t>mission, finances, ability to take on risk, data </a:t>
            </a:r>
            <a:r>
              <a:rPr sz="1600" dirty="0">
                <a:latin typeface="Arial"/>
                <a:cs typeface="Arial"/>
              </a:rPr>
              <a:t>capabilities, your  </a:t>
            </a:r>
            <a:r>
              <a:rPr sz="1600" spc="-5" dirty="0">
                <a:latin typeface="Arial"/>
                <a:cs typeface="Arial"/>
              </a:rPr>
              <a:t>partnerships, and timeline for </a:t>
            </a:r>
            <a:r>
              <a:rPr sz="1600" dirty="0">
                <a:latin typeface="Arial"/>
                <a:cs typeface="Arial"/>
              </a:rPr>
              <a:t>state </a:t>
            </a:r>
            <a:r>
              <a:rPr sz="1600" spc="-5" dirty="0">
                <a:latin typeface="Arial"/>
                <a:cs typeface="Arial"/>
              </a:rPr>
              <a:t>approval. Assess </a:t>
            </a:r>
            <a:r>
              <a:rPr sz="1600" dirty="0">
                <a:latin typeface="Arial"/>
                <a:cs typeface="Arial"/>
              </a:rPr>
              <a:t>your </a:t>
            </a:r>
            <a:r>
              <a:rPr sz="1600" spc="-5" dirty="0">
                <a:latin typeface="Arial"/>
                <a:cs typeface="Arial"/>
              </a:rPr>
              <a:t>readiness and </a:t>
            </a:r>
            <a:r>
              <a:rPr sz="1600" dirty="0">
                <a:latin typeface="Arial"/>
                <a:cs typeface="Arial"/>
              </a:rPr>
              <a:t>your capabilities </a:t>
            </a:r>
            <a:r>
              <a:rPr sz="1600" spc="-5" dirty="0">
                <a:latin typeface="Arial"/>
                <a:cs typeface="Arial"/>
              </a:rPr>
              <a:t>to take on</a:t>
            </a:r>
            <a:r>
              <a:rPr sz="1600" spc="-65" dirty="0">
                <a:latin typeface="Arial"/>
                <a:cs typeface="Arial"/>
              </a:rPr>
              <a:t> </a:t>
            </a:r>
            <a:r>
              <a:rPr sz="1600" spc="-5" dirty="0">
                <a:latin typeface="Arial"/>
                <a:cs typeface="Arial"/>
              </a:rPr>
              <a:t>risk.</a:t>
            </a:r>
            <a:endParaRPr sz="1600" dirty="0">
              <a:latin typeface="Arial"/>
              <a:cs typeface="Arial"/>
            </a:endParaRPr>
          </a:p>
          <a:p>
            <a:pPr marL="12700">
              <a:lnSpc>
                <a:spcPct val="100000"/>
              </a:lnSpc>
              <a:spcBef>
                <a:spcPts val="165"/>
              </a:spcBef>
            </a:pPr>
            <a:r>
              <a:rPr sz="900" spc="-5" dirty="0">
                <a:latin typeface="Arial"/>
                <a:cs typeface="Arial"/>
              </a:rPr>
              <a:t>*For more guidance related to CBO </a:t>
            </a:r>
            <a:r>
              <a:rPr sz="900" dirty="0">
                <a:latin typeface="Arial"/>
                <a:cs typeface="Arial"/>
              </a:rPr>
              <a:t>contracting, </a:t>
            </a:r>
            <a:r>
              <a:rPr sz="900" spc="-5" dirty="0">
                <a:latin typeface="Arial"/>
                <a:cs typeface="Arial"/>
              </a:rPr>
              <a:t>please </a:t>
            </a:r>
            <a:r>
              <a:rPr sz="900" dirty="0">
                <a:latin typeface="Arial"/>
                <a:cs typeface="Arial"/>
              </a:rPr>
              <a:t>see </a:t>
            </a:r>
            <a:r>
              <a:rPr sz="900" u="sng" spc="-5" dirty="0">
                <a:solidFill>
                  <a:srgbClr val="0563C1"/>
                </a:solidFill>
                <a:uFill>
                  <a:solidFill>
                    <a:srgbClr val="0563C1"/>
                  </a:solidFill>
                </a:uFill>
                <a:latin typeface="Arial"/>
                <a:cs typeface="Arial"/>
              </a:rPr>
              <a:t>VBP University Semester </a:t>
            </a:r>
            <a:r>
              <a:rPr sz="900" u="sng" spc="0" dirty="0">
                <a:solidFill>
                  <a:srgbClr val="0563C1"/>
                </a:solidFill>
                <a:uFill>
                  <a:solidFill>
                    <a:srgbClr val="0563C1"/>
                  </a:solidFill>
                </a:uFill>
                <a:latin typeface="Arial"/>
                <a:cs typeface="Arial"/>
              </a:rPr>
              <a:t>3</a:t>
            </a:r>
            <a:r>
              <a:rPr sz="900" spc="0" dirty="0">
                <a:latin typeface="Arial"/>
                <a:cs typeface="Arial"/>
              </a:rPr>
              <a:t>: </a:t>
            </a:r>
            <a:r>
              <a:rPr sz="900" spc="-5" dirty="0">
                <a:latin typeface="Arial"/>
                <a:cs typeface="Arial"/>
              </a:rPr>
              <a:t>CBO Contracting Strategy Guidance</a:t>
            </a:r>
            <a:r>
              <a:rPr sz="900" spc="-10" dirty="0">
                <a:latin typeface="Arial"/>
                <a:cs typeface="Arial"/>
              </a:rPr>
              <a:t> </a:t>
            </a:r>
            <a:r>
              <a:rPr sz="900" spc="-5" dirty="0">
                <a:latin typeface="Arial"/>
                <a:cs typeface="Arial"/>
              </a:rPr>
              <a:t>document</a:t>
            </a:r>
            <a:endParaRPr sz="900" dirty="0">
              <a:latin typeface="Arial"/>
              <a:cs typeface="Arial"/>
            </a:endParaRPr>
          </a:p>
        </p:txBody>
      </p:sp>
      <p:sp>
        <p:nvSpPr>
          <p:cNvPr id="43" name="TextBox 42">
            <a:extLst>
              <a:ext uri="{FF2B5EF4-FFF2-40B4-BE49-F238E27FC236}">
                <a16:creationId xmlns:a16="http://schemas.microsoft.com/office/drawing/2014/main" id="{AA49515A-DE26-4AD3-8D5C-BC206E07EDB1}"/>
              </a:ext>
            </a:extLst>
          </p:cNvPr>
          <p:cNvSpPr txBox="1"/>
          <p:nvPr/>
        </p:nvSpPr>
        <p:spPr>
          <a:xfrm>
            <a:off x="598685" y="5454992"/>
            <a:ext cx="7877293" cy="415498"/>
          </a:xfrm>
          <a:prstGeom prst="rect">
            <a:avLst/>
          </a:prstGeom>
          <a:noFill/>
        </p:spPr>
        <p:txBody>
          <a:bodyPr wrap="square" rtlCol="0">
            <a:spAutoFit/>
          </a:bodyPr>
          <a:lstStyle/>
          <a:p>
            <a:r>
              <a:rPr lang="en-US" sz="2100" b="1" dirty="0">
                <a:solidFill>
                  <a:schemeClr val="bg1"/>
                </a:solidFill>
                <a:latin typeface="Arial" panose="020B0604020202020204" pitchFamily="34" charset="0"/>
                <a:cs typeface="Arial" panose="020B0604020202020204" pitchFamily="34" charset="0"/>
              </a:rPr>
              <a:t>Understand your organization’s capabilities</a:t>
            </a:r>
          </a:p>
        </p:txBody>
      </p:sp>
      <p:sp>
        <p:nvSpPr>
          <p:cNvPr id="8" name="TextBox 7">
            <a:extLst>
              <a:ext uri="{FF2B5EF4-FFF2-40B4-BE49-F238E27FC236}">
                <a16:creationId xmlns:a16="http://schemas.microsoft.com/office/drawing/2014/main" id="{7FEAA8E0-52BF-4A77-B15B-EA4E2BEA2C3A}"/>
              </a:ext>
            </a:extLst>
          </p:cNvPr>
          <p:cNvSpPr txBox="1"/>
          <p:nvPr/>
        </p:nvSpPr>
        <p:spPr>
          <a:xfrm>
            <a:off x="729991" y="4128541"/>
            <a:ext cx="4584700" cy="415498"/>
          </a:xfrm>
          <a:prstGeom prst="rect">
            <a:avLst/>
          </a:prstGeom>
          <a:noFill/>
        </p:spPr>
        <p:txBody>
          <a:bodyPr wrap="square" rtlCol="0">
            <a:spAutoFit/>
          </a:bodyPr>
          <a:lstStyle/>
          <a:p>
            <a:r>
              <a:rPr lang="en-US" sz="2100" b="1" dirty="0">
                <a:solidFill>
                  <a:schemeClr val="bg1"/>
                </a:solidFill>
                <a:latin typeface="Arial" panose="020B0604020202020204" pitchFamily="34" charset="0"/>
                <a:cs typeface="Arial" panose="020B0604020202020204" pitchFamily="34" charset="0"/>
              </a:rPr>
              <a:t>Negotiate with the right people</a:t>
            </a:r>
          </a:p>
        </p:txBody>
      </p:sp>
    </p:spTree>
    <p:extLst>
      <p:ext uri="{BB962C8B-B14F-4D97-AF65-F5344CB8AC3E}">
        <p14:creationId xmlns:p14="http://schemas.microsoft.com/office/powerpoint/2010/main" val="331827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0" y="717627"/>
            <a:ext cx="10979727" cy="1000120"/>
          </a:xfrm>
        </p:spPr>
        <p:txBody>
          <a:bodyPr>
            <a:normAutofit/>
          </a:bodyPr>
          <a:lstStyle/>
          <a:p>
            <a:r>
              <a:rPr lang="en-US" b="1" dirty="0">
                <a:solidFill>
                  <a:srgbClr val="503278"/>
                </a:solidFill>
                <a:latin typeface="Arial" panose="020B0604020202020204" pitchFamily="34" charset="0"/>
                <a:cs typeface="Arial" panose="020B0604020202020204" pitchFamily="34" charset="0"/>
              </a:rPr>
              <a:t>Contracting Best Practices (cont’d)</a:t>
            </a:r>
            <a:br>
              <a:rPr lang="en-US" b="1" dirty="0">
                <a:solidFill>
                  <a:srgbClr val="503278"/>
                </a:solidFill>
                <a:latin typeface="Arial" panose="020B0604020202020204" pitchFamily="34" charset="0"/>
                <a:cs typeface="Arial" panose="020B0604020202020204" pitchFamily="34" charset="0"/>
              </a:rPr>
            </a:br>
            <a:endParaRPr lang="en-US" sz="2000" dirty="0">
              <a:solidFill>
                <a:srgbClr val="503278"/>
              </a:solidFill>
              <a:latin typeface="Arial" panose="020B0604020202020204" pitchFamily="34" charset="0"/>
              <a:cs typeface="Arial" panose="020B0604020202020204" pitchFamily="34" charset="0"/>
            </a:endParaRPr>
          </a:p>
        </p:txBody>
      </p:sp>
      <p:sp>
        <p:nvSpPr>
          <p:cNvPr id="16" name="Rectangle 15"/>
          <p:cNvSpPr/>
          <p:nvPr/>
        </p:nvSpPr>
        <p:spPr>
          <a:xfrm>
            <a:off x="0" y="144555"/>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7" name="Rectangle 16"/>
          <p:cNvSpPr/>
          <p:nvPr/>
        </p:nvSpPr>
        <p:spPr>
          <a:xfrm>
            <a:off x="0" y="53472"/>
            <a:ext cx="12192000" cy="15072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299700" y="6352627"/>
            <a:ext cx="1815074"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13</a:t>
            </a:r>
          </a:p>
        </p:txBody>
      </p:sp>
      <p:sp>
        <p:nvSpPr>
          <p:cNvPr id="5" name="TextBox 4">
            <a:extLst>
              <a:ext uri="{FF2B5EF4-FFF2-40B4-BE49-F238E27FC236}">
                <a16:creationId xmlns:a16="http://schemas.microsoft.com/office/drawing/2014/main" id="{23078DFD-983A-49DA-AAD9-2CBC27BB64A9}"/>
              </a:ext>
            </a:extLst>
          </p:cNvPr>
          <p:cNvSpPr txBox="1"/>
          <p:nvPr/>
        </p:nvSpPr>
        <p:spPr>
          <a:xfrm>
            <a:off x="7152232" y="3744879"/>
            <a:ext cx="1085125" cy="584775"/>
          </a:xfrm>
          <a:prstGeom prst="rect">
            <a:avLst/>
          </a:prstGeom>
          <a:noFill/>
        </p:spPr>
        <p:txBody>
          <a:bodyPr wrap="square" rtlCol="0">
            <a:spAutoFit/>
          </a:bodyPr>
          <a:lstStyle/>
          <a:p>
            <a:r>
              <a:rPr lang="en-US" sz="3200" dirty="0">
                <a:solidFill>
                  <a:schemeClr val="bg1"/>
                </a:solidFill>
              </a:rPr>
              <a:t>MCO</a:t>
            </a:r>
          </a:p>
        </p:txBody>
      </p:sp>
      <p:sp>
        <p:nvSpPr>
          <p:cNvPr id="6" name="TextBox 5">
            <a:extLst>
              <a:ext uri="{FF2B5EF4-FFF2-40B4-BE49-F238E27FC236}">
                <a16:creationId xmlns:a16="http://schemas.microsoft.com/office/drawing/2014/main" id="{EDA973F1-4CBF-4356-894D-5E03AE1547D0}"/>
              </a:ext>
            </a:extLst>
          </p:cNvPr>
          <p:cNvSpPr txBox="1"/>
          <p:nvPr/>
        </p:nvSpPr>
        <p:spPr>
          <a:xfrm>
            <a:off x="5588711" y="1558393"/>
            <a:ext cx="749918" cy="369332"/>
          </a:xfrm>
          <a:prstGeom prst="rect">
            <a:avLst/>
          </a:prstGeom>
          <a:noFill/>
        </p:spPr>
        <p:txBody>
          <a:bodyPr wrap="square" rtlCol="0">
            <a:spAutoFit/>
          </a:bodyPr>
          <a:lstStyle/>
          <a:p>
            <a:r>
              <a:rPr lang="en-US" dirty="0"/>
              <a:t> </a:t>
            </a:r>
            <a:r>
              <a:rPr lang="en-US" b="1" dirty="0">
                <a:solidFill>
                  <a:schemeClr val="bg1"/>
                </a:solidFill>
              </a:rPr>
              <a:t>DOH</a:t>
            </a:r>
          </a:p>
        </p:txBody>
      </p:sp>
      <p:sp>
        <p:nvSpPr>
          <p:cNvPr id="11" name="TextBox 10">
            <a:extLst>
              <a:ext uri="{FF2B5EF4-FFF2-40B4-BE49-F238E27FC236}">
                <a16:creationId xmlns:a16="http://schemas.microsoft.com/office/drawing/2014/main" id="{6DBF30A6-C293-4094-A075-A6C450D51529}"/>
              </a:ext>
            </a:extLst>
          </p:cNvPr>
          <p:cNvSpPr txBox="1"/>
          <p:nvPr/>
        </p:nvSpPr>
        <p:spPr>
          <a:xfrm>
            <a:off x="5353996" y="1689003"/>
            <a:ext cx="1563521" cy="369332"/>
          </a:xfrm>
          <a:prstGeom prst="rect">
            <a:avLst/>
          </a:prstGeom>
          <a:noFill/>
        </p:spPr>
        <p:txBody>
          <a:bodyPr wrap="square" rtlCol="0">
            <a:spAutoFit/>
          </a:bodyPr>
          <a:lstStyle/>
          <a:p>
            <a:r>
              <a:rPr lang="en-US" b="1" dirty="0">
                <a:solidFill>
                  <a:schemeClr val="bg1"/>
                </a:solidFill>
              </a:rPr>
              <a:t>Negotiation</a:t>
            </a:r>
          </a:p>
        </p:txBody>
      </p:sp>
      <p:sp>
        <p:nvSpPr>
          <p:cNvPr id="36" name="object 4">
            <a:extLst>
              <a:ext uri="{FF2B5EF4-FFF2-40B4-BE49-F238E27FC236}">
                <a16:creationId xmlns:a16="http://schemas.microsoft.com/office/drawing/2014/main" id="{AFC0EC2B-6D77-4F89-B1F8-A0FFE6072F6E}"/>
              </a:ext>
            </a:extLst>
          </p:cNvPr>
          <p:cNvSpPr txBox="1"/>
          <p:nvPr/>
        </p:nvSpPr>
        <p:spPr>
          <a:xfrm>
            <a:off x="5250746" y="1691578"/>
            <a:ext cx="1220590" cy="259045"/>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FFFFFF"/>
                </a:solidFill>
                <a:latin typeface="Arial"/>
                <a:cs typeface="Arial"/>
              </a:rPr>
              <a:t>Negotiation</a:t>
            </a:r>
            <a:endParaRPr sz="1600" b="1" dirty="0">
              <a:latin typeface="Arial"/>
              <a:cs typeface="Arial"/>
            </a:endParaRPr>
          </a:p>
        </p:txBody>
      </p:sp>
      <p:sp>
        <p:nvSpPr>
          <p:cNvPr id="38" name="object 2">
            <a:extLst>
              <a:ext uri="{FF2B5EF4-FFF2-40B4-BE49-F238E27FC236}">
                <a16:creationId xmlns:a16="http://schemas.microsoft.com/office/drawing/2014/main" id="{98FD59FA-8221-4686-8A7F-259A32F09FBE}"/>
              </a:ext>
            </a:extLst>
          </p:cNvPr>
          <p:cNvSpPr/>
          <p:nvPr/>
        </p:nvSpPr>
        <p:spPr>
          <a:xfrm>
            <a:off x="598686" y="1680373"/>
            <a:ext cx="10732135" cy="376423"/>
          </a:xfrm>
          <a:custGeom>
            <a:avLst/>
            <a:gdLst/>
            <a:ahLst/>
            <a:cxnLst/>
            <a:rect l="l" t="t" r="r" b="b"/>
            <a:pathLst>
              <a:path w="10732135" h="490855">
                <a:moveTo>
                  <a:pt x="10650219" y="490727"/>
                </a:moveTo>
                <a:lnTo>
                  <a:pt x="81787" y="490727"/>
                </a:lnTo>
                <a:lnTo>
                  <a:pt x="49949" y="484298"/>
                </a:lnTo>
                <a:lnTo>
                  <a:pt x="23952" y="466766"/>
                </a:lnTo>
                <a:lnTo>
                  <a:pt x="6425" y="440765"/>
                </a:lnTo>
                <a:lnTo>
                  <a:pt x="0" y="408926"/>
                </a:lnTo>
                <a:lnTo>
                  <a:pt x="0" y="81786"/>
                </a:lnTo>
                <a:lnTo>
                  <a:pt x="6425" y="49949"/>
                </a:lnTo>
                <a:lnTo>
                  <a:pt x="23952" y="23952"/>
                </a:lnTo>
                <a:lnTo>
                  <a:pt x="49949" y="6425"/>
                </a:lnTo>
                <a:lnTo>
                  <a:pt x="81787" y="0"/>
                </a:lnTo>
                <a:lnTo>
                  <a:pt x="10650219" y="0"/>
                </a:lnTo>
                <a:lnTo>
                  <a:pt x="10682056" y="6425"/>
                </a:lnTo>
                <a:lnTo>
                  <a:pt x="10708053" y="23952"/>
                </a:lnTo>
                <a:lnTo>
                  <a:pt x="10725580" y="49949"/>
                </a:lnTo>
                <a:lnTo>
                  <a:pt x="10732007" y="81786"/>
                </a:lnTo>
                <a:lnTo>
                  <a:pt x="10732007" y="408926"/>
                </a:lnTo>
                <a:lnTo>
                  <a:pt x="10725580" y="440765"/>
                </a:lnTo>
                <a:lnTo>
                  <a:pt x="10708053" y="466766"/>
                </a:lnTo>
                <a:lnTo>
                  <a:pt x="10682056" y="484298"/>
                </a:lnTo>
                <a:lnTo>
                  <a:pt x="10650219" y="490727"/>
                </a:lnTo>
                <a:close/>
              </a:path>
            </a:pathLst>
          </a:custGeom>
          <a:solidFill>
            <a:srgbClr val="FFC000"/>
          </a:solidFill>
        </p:spPr>
        <p:txBody>
          <a:bodyPr wrap="square" lIns="0" tIns="0" rIns="0" bIns="0" rtlCol="0"/>
          <a:lstStyle/>
          <a:p>
            <a:endParaRPr dirty="0"/>
          </a:p>
        </p:txBody>
      </p:sp>
      <p:sp>
        <p:nvSpPr>
          <p:cNvPr id="40" name="object 3">
            <a:extLst>
              <a:ext uri="{FF2B5EF4-FFF2-40B4-BE49-F238E27FC236}">
                <a16:creationId xmlns:a16="http://schemas.microsoft.com/office/drawing/2014/main" id="{09297816-560B-46A5-A3AB-E86EDDD216C7}"/>
              </a:ext>
            </a:extLst>
          </p:cNvPr>
          <p:cNvSpPr/>
          <p:nvPr/>
        </p:nvSpPr>
        <p:spPr>
          <a:xfrm>
            <a:off x="623576" y="2737901"/>
            <a:ext cx="10732135" cy="435318"/>
          </a:xfrm>
          <a:custGeom>
            <a:avLst/>
            <a:gdLst/>
            <a:ahLst/>
            <a:cxnLst/>
            <a:rect l="l" t="t" r="r" b="b"/>
            <a:pathLst>
              <a:path w="10732135" h="492760">
                <a:moveTo>
                  <a:pt x="10649965" y="492250"/>
                </a:moveTo>
                <a:lnTo>
                  <a:pt x="82041" y="492250"/>
                </a:lnTo>
                <a:lnTo>
                  <a:pt x="50106" y="485803"/>
                </a:lnTo>
                <a:lnTo>
                  <a:pt x="24027" y="468221"/>
                </a:lnTo>
                <a:lnTo>
                  <a:pt x="6445" y="442143"/>
                </a:lnTo>
                <a:lnTo>
                  <a:pt x="0" y="410208"/>
                </a:lnTo>
                <a:lnTo>
                  <a:pt x="0" y="82041"/>
                </a:lnTo>
                <a:lnTo>
                  <a:pt x="6445" y="50105"/>
                </a:lnTo>
                <a:lnTo>
                  <a:pt x="24027" y="24027"/>
                </a:lnTo>
                <a:lnTo>
                  <a:pt x="50106" y="6445"/>
                </a:lnTo>
                <a:lnTo>
                  <a:pt x="82041" y="0"/>
                </a:lnTo>
                <a:lnTo>
                  <a:pt x="10649965" y="0"/>
                </a:lnTo>
                <a:lnTo>
                  <a:pt x="10681900" y="6445"/>
                </a:lnTo>
                <a:lnTo>
                  <a:pt x="10707978" y="24027"/>
                </a:lnTo>
                <a:lnTo>
                  <a:pt x="10725560" y="50105"/>
                </a:lnTo>
                <a:lnTo>
                  <a:pt x="10732007" y="82041"/>
                </a:lnTo>
                <a:lnTo>
                  <a:pt x="10732007" y="410208"/>
                </a:lnTo>
                <a:lnTo>
                  <a:pt x="10725560" y="442143"/>
                </a:lnTo>
                <a:lnTo>
                  <a:pt x="10707978" y="468221"/>
                </a:lnTo>
                <a:lnTo>
                  <a:pt x="10681900" y="485803"/>
                </a:lnTo>
                <a:lnTo>
                  <a:pt x="10649965" y="492250"/>
                </a:lnTo>
                <a:close/>
              </a:path>
            </a:pathLst>
          </a:custGeom>
          <a:solidFill>
            <a:srgbClr val="FFC000"/>
          </a:solidFill>
        </p:spPr>
        <p:txBody>
          <a:bodyPr wrap="square" lIns="0" tIns="0" rIns="0" bIns="0" rtlCol="0"/>
          <a:lstStyle/>
          <a:p>
            <a:endParaRPr dirty="0"/>
          </a:p>
        </p:txBody>
      </p:sp>
      <p:sp>
        <p:nvSpPr>
          <p:cNvPr id="41" name="object 4">
            <a:extLst>
              <a:ext uri="{FF2B5EF4-FFF2-40B4-BE49-F238E27FC236}">
                <a16:creationId xmlns:a16="http://schemas.microsoft.com/office/drawing/2014/main" id="{A9EF02AD-7687-4D7A-A3BE-1B52FD0E9CBE}"/>
              </a:ext>
            </a:extLst>
          </p:cNvPr>
          <p:cNvSpPr/>
          <p:nvPr/>
        </p:nvSpPr>
        <p:spPr>
          <a:xfrm>
            <a:off x="654688" y="3751861"/>
            <a:ext cx="10732135" cy="457741"/>
          </a:xfrm>
          <a:custGeom>
            <a:avLst/>
            <a:gdLst/>
            <a:ahLst/>
            <a:cxnLst/>
            <a:rect l="l" t="t" r="r" b="b"/>
            <a:pathLst>
              <a:path w="10732135" h="490854">
                <a:moveTo>
                  <a:pt x="10650219" y="490728"/>
                </a:moveTo>
                <a:lnTo>
                  <a:pt x="81787" y="490728"/>
                </a:lnTo>
                <a:lnTo>
                  <a:pt x="49949" y="484299"/>
                </a:lnTo>
                <a:lnTo>
                  <a:pt x="23952" y="466767"/>
                </a:lnTo>
                <a:lnTo>
                  <a:pt x="6425" y="440766"/>
                </a:lnTo>
                <a:lnTo>
                  <a:pt x="0" y="408927"/>
                </a:lnTo>
                <a:lnTo>
                  <a:pt x="0" y="81787"/>
                </a:lnTo>
                <a:lnTo>
                  <a:pt x="6425" y="49949"/>
                </a:lnTo>
                <a:lnTo>
                  <a:pt x="23952" y="23953"/>
                </a:lnTo>
                <a:lnTo>
                  <a:pt x="49949" y="6426"/>
                </a:lnTo>
                <a:lnTo>
                  <a:pt x="81787" y="0"/>
                </a:lnTo>
                <a:lnTo>
                  <a:pt x="10650219" y="0"/>
                </a:lnTo>
                <a:lnTo>
                  <a:pt x="10682056" y="6426"/>
                </a:lnTo>
                <a:lnTo>
                  <a:pt x="10708053" y="23953"/>
                </a:lnTo>
                <a:lnTo>
                  <a:pt x="10725580" y="49949"/>
                </a:lnTo>
                <a:lnTo>
                  <a:pt x="10732007" y="81787"/>
                </a:lnTo>
                <a:lnTo>
                  <a:pt x="10732007" y="408927"/>
                </a:lnTo>
                <a:lnTo>
                  <a:pt x="10725580" y="440766"/>
                </a:lnTo>
                <a:lnTo>
                  <a:pt x="10708053" y="466767"/>
                </a:lnTo>
                <a:lnTo>
                  <a:pt x="10682056" y="484299"/>
                </a:lnTo>
                <a:lnTo>
                  <a:pt x="10650219" y="490728"/>
                </a:lnTo>
                <a:close/>
              </a:path>
            </a:pathLst>
          </a:custGeom>
          <a:solidFill>
            <a:srgbClr val="FFC000"/>
          </a:solidFill>
        </p:spPr>
        <p:txBody>
          <a:bodyPr wrap="square" lIns="0" tIns="0" rIns="0" bIns="0" rtlCol="0"/>
          <a:lstStyle/>
          <a:p>
            <a:endParaRPr dirty="0"/>
          </a:p>
        </p:txBody>
      </p:sp>
      <p:sp>
        <p:nvSpPr>
          <p:cNvPr id="18" name="object 7">
            <a:extLst>
              <a:ext uri="{FF2B5EF4-FFF2-40B4-BE49-F238E27FC236}">
                <a16:creationId xmlns:a16="http://schemas.microsoft.com/office/drawing/2014/main" id="{531252BA-7199-4036-A763-E2ADD0A9EE5B}"/>
              </a:ext>
            </a:extLst>
          </p:cNvPr>
          <p:cNvSpPr txBox="1"/>
          <p:nvPr/>
        </p:nvSpPr>
        <p:spPr>
          <a:xfrm>
            <a:off x="654688" y="1485010"/>
            <a:ext cx="10490835" cy="4677410"/>
          </a:xfrm>
          <a:prstGeom prst="rect">
            <a:avLst/>
          </a:prstGeom>
        </p:spPr>
        <p:txBody>
          <a:bodyPr vert="horz" wrap="square" lIns="0" tIns="199390" rIns="0" bIns="0" rtlCol="0">
            <a:spAutoFit/>
          </a:bodyPr>
          <a:lstStyle/>
          <a:p>
            <a:pPr marL="12700">
              <a:lnSpc>
                <a:spcPct val="100000"/>
              </a:lnSpc>
              <a:spcBef>
                <a:spcPts val="1570"/>
              </a:spcBef>
            </a:pPr>
            <a:r>
              <a:rPr sz="2100" b="1" spc="-5" dirty="0">
                <a:solidFill>
                  <a:srgbClr val="FFFFFF"/>
                </a:solidFill>
                <a:latin typeface="Arial"/>
                <a:cs typeface="Arial"/>
              </a:rPr>
              <a:t>Spell Out All the</a:t>
            </a:r>
            <a:r>
              <a:rPr sz="2100" b="1" spc="-20" dirty="0">
                <a:solidFill>
                  <a:srgbClr val="FFFFFF"/>
                </a:solidFill>
                <a:latin typeface="Arial"/>
                <a:cs typeface="Arial"/>
              </a:rPr>
              <a:t> </a:t>
            </a:r>
            <a:r>
              <a:rPr sz="2100" b="1" spc="-5" dirty="0">
                <a:solidFill>
                  <a:srgbClr val="FFFFFF"/>
                </a:solidFill>
                <a:latin typeface="Arial"/>
                <a:cs typeface="Arial"/>
              </a:rPr>
              <a:t>Details</a:t>
            </a:r>
            <a:endParaRPr sz="2100" dirty="0">
              <a:latin typeface="Arial"/>
              <a:cs typeface="Arial"/>
            </a:endParaRPr>
          </a:p>
          <a:p>
            <a:pPr marL="421640" marR="984250" indent="-142875">
              <a:lnSpc>
                <a:spcPct val="104200"/>
              </a:lnSpc>
              <a:spcBef>
                <a:spcPts val="1040"/>
              </a:spcBef>
              <a:buChar char="•"/>
              <a:tabLst>
                <a:tab pos="421640" algn="l"/>
              </a:tabLst>
            </a:pPr>
            <a:r>
              <a:rPr sz="1600" spc="-5" dirty="0">
                <a:latin typeface="Arial"/>
                <a:cs typeface="Arial"/>
              </a:rPr>
              <a:t>Get it in writing! Be </a:t>
            </a:r>
            <a:r>
              <a:rPr sz="1600" dirty="0">
                <a:latin typeface="Arial"/>
                <a:cs typeface="Arial"/>
              </a:rPr>
              <a:t>specific </a:t>
            </a:r>
            <a:r>
              <a:rPr sz="1600" spc="-5" dirty="0">
                <a:latin typeface="Arial"/>
                <a:cs typeface="Arial"/>
              </a:rPr>
              <a:t>of what each party's rights and obligations are. Define the milestones and  timeframes.</a:t>
            </a:r>
            <a:endParaRPr sz="1600" dirty="0">
              <a:latin typeface="Arial"/>
              <a:cs typeface="Arial"/>
            </a:endParaRPr>
          </a:p>
          <a:p>
            <a:pPr marL="12700">
              <a:lnSpc>
                <a:spcPct val="100000"/>
              </a:lnSpc>
              <a:spcBef>
                <a:spcPts val="805"/>
              </a:spcBef>
            </a:pPr>
            <a:r>
              <a:rPr sz="2100" b="1" spc="-5" dirty="0">
                <a:solidFill>
                  <a:srgbClr val="FFFFFF"/>
                </a:solidFill>
                <a:latin typeface="Arial"/>
                <a:cs typeface="Arial"/>
              </a:rPr>
              <a:t>Keep the Approach, Format, and Language</a:t>
            </a:r>
            <a:r>
              <a:rPr sz="2100" b="1" spc="-25" dirty="0">
                <a:solidFill>
                  <a:srgbClr val="FFFFFF"/>
                </a:solidFill>
                <a:latin typeface="Arial"/>
                <a:cs typeface="Arial"/>
              </a:rPr>
              <a:t> </a:t>
            </a:r>
            <a:r>
              <a:rPr sz="2100" b="1" spc="-5" dirty="0">
                <a:solidFill>
                  <a:srgbClr val="FFFFFF"/>
                </a:solidFill>
                <a:latin typeface="Arial"/>
                <a:cs typeface="Arial"/>
              </a:rPr>
              <a:t>Straightforward</a:t>
            </a:r>
            <a:endParaRPr sz="2100" dirty="0">
              <a:latin typeface="Arial"/>
              <a:cs typeface="Arial"/>
            </a:endParaRPr>
          </a:p>
          <a:p>
            <a:pPr marL="421640" marR="297180" indent="-142875">
              <a:lnSpc>
                <a:spcPct val="104200"/>
              </a:lnSpc>
              <a:spcBef>
                <a:spcPts val="994"/>
              </a:spcBef>
              <a:buChar char="•"/>
              <a:tabLst>
                <a:tab pos="421640" algn="l"/>
              </a:tabLst>
            </a:pPr>
            <a:r>
              <a:rPr sz="1600" spc="-5" dirty="0">
                <a:latin typeface="Arial"/>
                <a:cs typeface="Arial"/>
              </a:rPr>
              <a:t>Use </a:t>
            </a:r>
            <a:r>
              <a:rPr sz="1600" dirty="0">
                <a:latin typeface="Arial"/>
                <a:cs typeface="Arial"/>
              </a:rPr>
              <a:t>short, clear sentences </a:t>
            </a:r>
            <a:r>
              <a:rPr sz="1600" spc="-5" dirty="0">
                <a:latin typeface="Arial"/>
                <a:cs typeface="Arial"/>
              </a:rPr>
              <a:t>with </a:t>
            </a:r>
            <a:r>
              <a:rPr sz="1600" dirty="0">
                <a:latin typeface="Arial"/>
                <a:cs typeface="Arial"/>
              </a:rPr>
              <a:t>simple, </a:t>
            </a:r>
            <a:r>
              <a:rPr sz="1600" spc="-5" dirty="0">
                <a:latin typeface="Arial"/>
                <a:cs typeface="Arial"/>
              </a:rPr>
              <a:t>numbered paragraph headings without </a:t>
            </a:r>
            <a:r>
              <a:rPr sz="1600" dirty="0">
                <a:latin typeface="Arial"/>
                <a:cs typeface="Arial"/>
              </a:rPr>
              <a:t>a </a:t>
            </a:r>
            <a:r>
              <a:rPr sz="1600" spc="-5" dirty="0">
                <a:latin typeface="Arial"/>
                <a:cs typeface="Arial"/>
              </a:rPr>
              <a:t>lot of legalese and leverage  existing VBP Roadmap on-menu arrangements as well as quality metrics developed by the</a:t>
            </a:r>
            <a:r>
              <a:rPr sz="1600" spc="-20" dirty="0">
                <a:latin typeface="Arial"/>
                <a:cs typeface="Arial"/>
              </a:rPr>
              <a:t> </a:t>
            </a:r>
            <a:r>
              <a:rPr sz="1600" spc="-5" dirty="0">
                <a:latin typeface="Arial"/>
                <a:cs typeface="Arial"/>
              </a:rPr>
              <a:t>CAGs.</a:t>
            </a:r>
            <a:endParaRPr sz="1600" dirty="0">
              <a:latin typeface="Arial"/>
              <a:cs typeface="Arial"/>
            </a:endParaRPr>
          </a:p>
          <a:p>
            <a:pPr marL="12700">
              <a:lnSpc>
                <a:spcPct val="100000"/>
              </a:lnSpc>
              <a:spcBef>
                <a:spcPts val="805"/>
              </a:spcBef>
            </a:pPr>
            <a:r>
              <a:rPr lang="en-US" sz="2100" b="1" spc="-5" dirty="0">
                <a:solidFill>
                  <a:srgbClr val="FFFFFF"/>
                </a:solidFill>
                <a:latin typeface="Arial"/>
                <a:cs typeface="Arial"/>
              </a:rPr>
              <a:t> Specify Payment</a:t>
            </a:r>
            <a:r>
              <a:rPr lang="en-US" sz="2100" b="1" spc="-20" dirty="0">
                <a:solidFill>
                  <a:srgbClr val="FFFFFF"/>
                </a:solidFill>
                <a:latin typeface="Arial"/>
                <a:cs typeface="Arial"/>
              </a:rPr>
              <a:t> </a:t>
            </a:r>
            <a:r>
              <a:rPr lang="en-US" sz="2100" b="1" spc="-5" dirty="0">
                <a:solidFill>
                  <a:srgbClr val="FFFFFF"/>
                </a:solidFill>
                <a:latin typeface="Arial"/>
                <a:cs typeface="Arial"/>
              </a:rPr>
              <a:t>Terms</a:t>
            </a:r>
            <a:endParaRPr lang="en-US" sz="2100" dirty="0">
              <a:latin typeface="Arial"/>
              <a:cs typeface="Arial"/>
            </a:endParaRPr>
          </a:p>
          <a:p>
            <a:pPr marL="421640" indent="-142875">
              <a:lnSpc>
                <a:spcPct val="100000"/>
              </a:lnSpc>
              <a:spcBef>
                <a:spcPts val="805"/>
              </a:spcBef>
              <a:buChar char="•"/>
              <a:tabLst>
                <a:tab pos="421640" algn="l"/>
              </a:tabLst>
            </a:pPr>
            <a:r>
              <a:rPr sz="1600" spc="-5" dirty="0">
                <a:latin typeface="Arial"/>
                <a:cs typeface="Arial"/>
              </a:rPr>
              <a:t>The payment methodology </a:t>
            </a:r>
            <a:r>
              <a:rPr sz="1600" dirty="0">
                <a:latin typeface="Arial"/>
                <a:cs typeface="Arial"/>
              </a:rPr>
              <a:t>should </a:t>
            </a:r>
            <a:r>
              <a:rPr sz="1600" spc="-5" dirty="0">
                <a:latin typeface="Arial"/>
                <a:cs typeface="Arial"/>
              </a:rPr>
              <a:t>be </a:t>
            </a:r>
            <a:r>
              <a:rPr sz="1600" dirty="0">
                <a:latin typeface="Arial"/>
                <a:cs typeface="Arial"/>
              </a:rPr>
              <a:t>clear, </a:t>
            </a:r>
            <a:r>
              <a:rPr sz="1600" spc="-5" dirty="0">
                <a:latin typeface="Arial"/>
                <a:cs typeface="Arial"/>
              </a:rPr>
              <a:t>especially in relation to the </a:t>
            </a:r>
            <a:r>
              <a:rPr sz="1600" dirty="0">
                <a:latin typeface="Arial"/>
                <a:cs typeface="Arial"/>
              </a:rPr>
              <a:t>value </a:t>
            </a:r>
            <a:r>
              <a:rPr sz="1600" spc="-5" dirty="0">
                <a:latin typeface="Arial"/>
                <a:cs typeface="Arial"/>
              </a:rPr>
              <a:t>based </a:t>
            </a:r>
            <a:r>
              <a:rPr sz="1600" dirty="0">
                <a:latin typeface="Arial"/>
                <a:cs typeface="Arial"/>
              </a:rPr>
              <a:t>components </a:t>
            </a:r>
            <a:r>
              <a:rPr sz="1600" spc="-5" dirty="0">
                <a:latin typeface="Arial"/>
                <a:cs typeface="Arial"/>
              </a:rPr>
              <a:t>of the</a:t>
            </a:r>
            <a:r>
              <a:rPr sz="1600" spc="-65" dirty="0">
                <a:latin typeface="Arial"/>
                <a:cs typeface="Arial"/>
              </a:rPr>
              <a:t> </a:t>
            </a:r>
            <a:r>
              <a:rPr sz="1600" dirty="0">
                <a:latin typeface="Arial"/>
                <a:cs typeface="Arial"/>
              </a:rPr>
              <a:t>contract.</a:t>
            </a:r>
          </a:p>
          <a:p>
            <a:pPr marL="12700">
              <a:lnSpc>
                <a:spcPct val="100000"/>
              </a:lnSpc>
              <a:spcBef>
                <a:spcPts val="1325"/>
              </a:spcBef>
            </a:pPr>
            <a:r>
              <a:rPr sz="2100" b="1" spc="-5" dirty="0">
                <a:solidFill>
                  <a:srgbClr val="FFFFFF"/>
                </a:solidFill>
                <a:latin typeface="Arial"/>
                <a:cs typeface="Arial"/>
              </a:rPr>
              <a:t>Monitor</a:t>
            </a:r>
            <a:r>
              <a:rPr sz="2100" b="1" spc="-10" dirty="0">
                <a:solidFill>
                  <a:srgbClr val="FFFFFF"/>
                </a:solidFill>
                <a:latin typeface="Arial"/>
                <a:cs typeface="Arial"/>
              </a:rPr>
              <a:t> </a:t>
            </a:r>
            <a:r>
              <a:rPr sz="2100" b="1" spc="-5" dirty="0">
                <a:solidFill>
                  <a:srgbClr val="FFFFFF"/>
                </a:solidFill>
                <a:latin typeface="Arial"/>
                <a:cs typeface="Arial"/>
              </a:rPr>
              <a:t>Progress</a:t>
            </a:r>
            <a:endParaRPr sz="2100" dirty="0">
              <a:latin typeface="Arial"/>
              <a:cs typeface="Arial"/>
            </a:endParaRPr>
          </a:p>
          <a:p>
            <a:pPr marL="421640" marR="230504" indent="-142875">
              <a:lnSpc>
                <a:spcPct val="104200"/>
              </a:lnSpc>
              <a:spcBef>
                <a:spcPts val="1030"/>
              </a:spcBef>
              <a:buChar char="•"/>
              <a:tabLst>
                <a:tab pos="421640" algn="l"/>
              </a:tabLst>
            </a:pPr>
            <a:r>
              <a:rPr sz="1600" spc="-5" dirty="0">
                <a:latin typeface="Arial"/>
                <a:cs typeface="Arial"/>
              </a:rPr>
              <a:t>Decide how deliverables and data, </a:t>
            </a:r>
            <a:r>
              <a:rPr sz="1600" dirty="0">
                <a:latin typeface="Arial"/>
                <a:cs typeface="Arial"/>
              </a:rPr>
              <a:t>such </a:t>
            </a:r>
            <a:r>
              <a:rPr sz="1600" spc="-5" dirty="0">
                <a:latin typeface="Arial"/>
                <a:cs typeface="Arial"/>
              </a:rPr>
              <a:t>as target budget and utilization, will be </a:t>
            </a:r>
            <a:r>
              <a:rPr sz="1600" dirty="0">
                <a:latin typeface="Arial"/>
                <a:cs typeface="Arial"/>
              </a:rPr>
              <a:t>collected, </a:t>
            </a:r>
            <a:r>
              <a:rPr sz="1600" spc="-5" dirty="0">
                <a:latin typeface="Arial"/>
                <a:cs typeface="Arial"/>
              </a:rPr>
              <a:t>monitored, reported  and</a:t>
            </a:r>
            <a:r>
              <a:rPr sz="1600" spc="-10" dirty="0">
                <a:latin typeface="Arial"/>
                <a:cs typeface="Arial"/>
              </a:rPr>
              <a:t> </a:t>
            </a:r>
            <a:r>
              <a:rPr sz="1600" spc="-5" dirty="0">
                <a:latin typeface="Arial"/>
                <a:cs typeface="Arial"/>
              </a:rPr>
              <a:t>exchanged.</a:t>
            </a:r>
            <a:endParaRPr sz="1600" dirty="0">
              <a:latin typeface="Arial"/>
              <a:cs typeface="Arial"/>
            </a:endParaRPr>
          </a:p>
          <a:p>
            <a:pPr marL="421640" marR="299085" indent="-142875">
              <a:lnSpc>
                <a:spcPct val="102600"/>
              </a:lnSpc>
              <a:spcBef>
                <a:spcPts val="409"/>
              </a:spcBef>
              <a:buChar char="•"/>
              <a:tabLst>
                <a:tab pos="421640" algn="l"/>
              </a:tabLst>
            </a:pPr>
            <a:r>
              <a:rPr sz="1600" spc="-5" dirty="0">
                <a:latin typeface="Arial"/>
                <a:cs typeface="Arial"/>
              </a:rPr>
              <a:t>Share data when and where feasible. Successfully implementing </a:t>
            </a:r>
            <a:r>
              <a:rPr sz="1600" dirty="0">
                <a:latin typeface="Arial"/>
                <a:cs typeface="Arial"/>
              </a:rPr>
              <a:t>a </a:t>
            </a:r>
            <a:r>
              <a:rPr sz="1600" spc="-5" dirty="0">
                <a:latin typeface="Arial"/>
                <a:cs typeface="Arial"/>
              </a:rPr>
              <a:t>VBP arrangement requires </a:t>
            </a:r>
            <a:r>
              <a:rPr sz="1600" dirty="0">
                <a:latin typeface="Arial"/>
                <a:cs typeface="Arial"/>
              </a:rPr>
              <a:t>a </a:t>
            </a:r>
            <a:r>
              <a:rPr sz="1600" spc="-5" dirty="0">
                <a:latin typeface="Arial"/>
                <a:cs typeface="Arial"/>
              </a:rPr>
              <a:t>fundamental  understanding of the population </a:t>
            </a:r>
            <a:r>
              <a:rPr sz="1600" dirty="0">
                <a:latin typeface="Arial"/>
                <a:cs typeface="Arial"/>
              </a:rPr>
              <a:t>you serve. A strong </a:t>
            </a:r>
            <a:r>
              <a:rPr sz="1600" spc="-5" dirty="0">
                <a:latin typeface="Arial"/>
                <a:cs typeface="Arial"/>
              </a:rPr>
              <a:t>partnership will enable </a:t>
            </a:r>
            <a:r>
              <a:rPr sz="1600" dirty="0">
                <a:latin typeface="Arial"/>
                <a:cs typeface="Arial"/>
              </a:rPr>
              <a:t>a successful</a:t>
            </a:r>
            <a:r>
              <a:rPr sz="1600" spc="-75" dirty="0">
                <a:latin typeface="Arial"/>
                <a:cs typeface="Arial"/>
              </a:rPr>
              <a:t> </a:t>
            </a:r>
            <a:r>
              <a:rPr sz="1600" spc="-5" dirty="0">
                <a:latin typeface="Arial"/>
                <a:cs typeface="Arial"/>
              </a:rPr>
              <a:t>implementation.</a:t>
            </a:r>
            <a:endParaRPr sz="1600" dirty="0">
              <a:latin typeface="Arial"/>
              <a:cs typeface="Arial"/>
            </a:endParaRPr>
          </a:p>
        </p:txBody>
      </p:sp>
      <p:sp>
        <p:nvSpPr>
          <p:cNvPr id="19" name="object 5">
            <a:extLst>
              <a:ext uri="{FF2B5EF4-FFF2-40B4-BE49-F238E27FC236}">
                <a16:creationId xmlns:a16="http://schemas.microsoft.com/office/drawing/2014/main" id="{4163D466-4A42-4EE5-8CB2-F0A108CB09CE}"/>
              </a:ext>
            </a:extLst>
          </p:cNvPr>
          <p:cNvSpPr/>
          <p:nvPr/>
        </p:nvSpPr>
        <p:spPr>
          <a:xfrm>
            <a:off x="654687" y="4591869"/>
            <a:ext cx="10732135" cy="459497"/>
          </a:xfrm>
          <a:custGeom>
            <a:avLst/>
            <a:gdLst/>
            <a:ahLst/>
            <a:cxnLst/>
            <a:rect l="l" t="t" r="r" b="b"/>
            <a:pathLst>
              <a:path w="10732135" h="490854">
                <a:moveTo>
                  <a:pt x="10650219" y="490728"/>
                </a:moveTo>
                <a:lnTo>
                  <a:pt x="81787" y="490728"/>
                </a:lnTo>
                <a:lnTo>
                  <a:pt x="49949" y="484299"/>
                </a:lnTo>
                <a:lnTo>
                  <a:pt x="23952" y="466767"/>
                </a:lnTo>
                <a:lnTo>
                  <a:pt x="6425" y="440766"/>
                </a:lnTo>
                <a:lnTo>
                  <a:pt x="0" y="408927"/>
                </a:lnTo>
                <a:lnTo>
                  <a:pt x="0" y="81787"/>
                </a:lnTo>
                <a:lnTo>
                  <a:pt x="6425" y="49949"/>
                </a:lnTo>
                <a:lnTo>
                  <a:pt x="23952" y="23953"/>
                </a:lnTo>
                <a:lnTo>
                  <a:pt x="49949" y="6426"/>
                </a:lnTo>
                <a:lnTo>
                  <a:pt x="81787" y="0"/>
                </a:lnTo>
                <a:lnTo>
                  <a:pt x="10650219" y="0"/>
                </a:lnTo>
                <a:lnTo>
                  <a:pt x="10682056" y="6426"/>
                </a:lnTo>
                <a:lnTo>
                  <a:pt x="10708053" y="23953"/>
                </a:lnTo>
                <a:lnTo>
                  <a:pt x="10725580" y="49949"/>
                </a:lnTo>
                <a:lnTo>
                  <a:pt x="10732007" y="81787"/>
                </a:lnTo>
                <a:lnTo>
                  <a:pt x="10732007" y="408927"/>
                </a:lnTo>
                <a:lnTo>
                  <a:pt x="10725580" y="440766"/>
                </a:lnTo>
                <a:lnTo>
                  <a:pt x="10708053" y="466767"/>
                </a:lnTo>
                <a:lnTo>
                  <a:pt x="10682056" y="484299"/>
                </a:lnTo>
                <a:lnTo>
                  <a:pt x="10650219" y="490728"/>
                </a:lnTo>
                <a:close/>
              </a:path>
            </a:pathLst>
          </a:custGeom>
          <a:solidFill>
            <a:srgbClr val="FFC000"/>
          </a:solidFill>
        </p:spPr>
        <p:txBody>
          <a:bodyPr wrap="square" lIns="0" tIns="0" rIns="0" bIns="0" rtlCol="0"/>
          <a:lstStyle/>
          <a:p>
            <a:endParaRPr dirty="0"/>
          </a:p>
        </p:txBody>
      </p:sp>
      <p:sp>
        <p:nvSpPr>
          <p:cNvPr id="2" name="TextBox 1">
            <a:extLst>
              <a:ext uri="{FF2B5EF4-FFF2-40B4-BE49-F238E27FC236}">
                <a16:creationId xmlns:a16="http://schemas.microsoft.com/office/drawing/2014/main" id="{83A4B64E-3E4E-42C2-95DD-D32DC8348E3B}"/>
              </a:ext>
            </a:extLst>
          </p:cNvPr>
          <p:cNvSpPr txBox="1"/>
          <p:nvPr/>
        </p:nvSpPr>
        <p:spPr>
          <a:xfrm>
            <a:off x="654686" y="4626936"/>
            <a:ext cx="3568700" cy="415498"/>
          </a:xfrm>
          <a:prstGeom prst="rect">
            <a:avLst/>
          </a:prstGeom>
          <a:noFill/>
        </p:spPr>
        <p:txBody>
          <a:bodyPr wrap="square" rtlCol="0">
            <a:spAutoFit/>
          </a:bodyPr>
          <a:lstStyle/>
          <a:p>
            <a:r>
              <a:rPr lang="en-US" sz="2100" b="1" dirty="0">
                <a:solidFill>
                  <a:schemeClr val="bg1"/>
                </a:solidFill>
                <a:latin typeface="Arial" panose="020B0604020202020204" pitchFamily="34" charset="0"/>
                <a:cs typeface="Arial" panose="020B0604020202020204" pitchFamily="34" charset="0"/>
              </a:rPr>
              <a:t>Monitor Progress</a:t>
            </a:r>
          </a:p>
        </p:txBody>
      </p:sp>
    </p:spTree>
    <p:extLst>
      <p:ext uri="{BB962C8B-B14F-4D97-AF65-F5344CB8AC3E}">
        <p14:creationId xmlns:p14="http://schemas.microsoft.com/office/powerpoint/2010/main" val="3435736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0" y="717627"/>
            <a:ext cx="10979727" cy="1000120"/>
          </a:xfrm>
        </p:spPr>
        <p:txBody>
          <a:bodyPr>
            <a:normAutofit/>
          </a:bodyPr>
          <a:lstStyle/>
          <a:p>
            <a:r>
              <a:rPr lang="en-US" b="1" dirty="0">
                <a:solidFill>
                  <a:srgbClr val="503278"/>
                </a:solidFill>
                <a:latin typeface="Arial" panose="020B0604020202020204" pitchFamily="34" charset="0"/>
                <a:cs typeface="Arial" panose="020B0604020202020204" pitchFamily="34" charset="0"/>
              </a:rPr>
              <a:t>Contracting Best Practices (cont’d)</a:t>
            </a:r>
            <a:br>
              <a:rPr lang="en-US" b="1" dirty="0">
                <a:solidFill>
                  <a:srgbClr val="503278"/>
                </a:solidFill>
                <a:latin typeface="Arial" panose="020B0604020202020204" pitchFamily="34" charset="0"/>
                <a:cs typeface="Arial" panose="020B0604020202020204" pitchFamily="34" charset="0"/>
              </a:rPr>
            </a:br>
            <a:endParaRPr lang="en-US" sz="2000" dirty="0">
              <a:solidFill>
                <a:srgbClr val="503278"/>
              </a:solidFill>
              <a:latin typeface="Arial" panose="020B0604020202020204" pitchFamily="34" charset="0"/>
              <a:cs typeface="Arial" panose="020B0604020202020204" pitchFamily="34" charset="0"/>
            </a:endParaRPr>
          </a:p>
        </p:txBody>
      </p:sp>
      <p:sp>
        <p:nvSpPr>
          <p:cNvPr id="16" name="Rectangle 15"/>
          <p:cNvSpPr/>
          <p:nvPr/>
        </p:nvSpPr>
        <p:spPr>
          <a:xfrm>
            <a:off x="0" y="144555"/>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7" name="Rectangle 16"/>
          <p:cNvSpPr/>
          <p:nvPr/>
        </p:nvSpPr>
        <p:spPr>
          <a:xfrm>
            <a:off x="0" y="53472"/>
            <a:ext cx="12192000" cy="15072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299700" y="6352627"/>
            <a:ext cx="1815074"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14</a:t>
            </a:r>
          </a:p>
        </p:txBody>
      </p:sp>
      <p:sp>
        <p:nvSpPr>
          <p:cNvPr id="5" name="TextBox 4">
            <a:extLst>
              <a:ext uri="{FF2B5EF4-FFF2-40B4-BE49-F238E27FC236}">
                <a16:creationId xmlns:a16="http://schemas.microsoft.com/office/drawing/2014/main" id="{23078DFD-983A-49DA-AAD9-2CBC27BB64A9}"/>
              </a:ext>
            </a:extLst>
          </p:cNvPr>
          <p:cNvSpPr txBox="1"/>
          <p:nvPr/>
        </p:nvSpPr>
        <p:spPr>
          <a:xfrm>
            <a:off x="7152232" y="3744879"/>
            <a:ext cx="1085125" cy="584775"/>
          </a:xfrm>
          <a:prstGeom prst="rect">
            <a:avLst/>
          </a:prstGeom>
          <a:noFill/>
        </p:spPr>
        <p:txBody>
          <a:bodyPr wrap="square" rtlCol="0">
            <a:spAutoFit/>
          </a:bodyPr>
          <a:lstStyle/>
          <a:p>
            <a:r>
              <a:rPr lang="en-US" sz="3200" dirty="0">
                <a:solidFill>
                  <a:schemeClr val="bg1"/>
                </a:solidFill>
              </a:rPr>
              <a:t>MCO</a:t>
            </a:r>
          </a:p>
        </p:txBody>
      </p:sp>
      <p:sp>
        <p:nvSpPr>
          <p:cNvPr id="6" name="TextBox 5">
            <a:extLst>
              <a:ext uri="{FF2B5EF4-FFF2-40B4-BE49-F238E27FC236}">
                <a16:creationId xmlns:a16="http://schemas.microsoft.com/office/drawing/2014/main" id="{EDA973F1-4CBF-4356-894D-5E03AE1547D0}"/>
              </a:ext>
            </a:extLst>
          </p:cNvPr>
          <p:cNvSpPr txBox="1"/>
          <p:nvPr/>
        </p:nvSpPr>
        <p:spPr>
          <a:xfrm>
            <a:off x="5588711" y="1558393"/>
            <a:ext cx="749918" cy="369332"/>
          </a:xfrm>
          <a:prstGeom prst="rect">
            <a:avLst/>
          </a:prstGeom>
          <a:noFill/>
        </p:spPr>
        <p:txBody>
          <a:bodyPr wrap="square" rtlCol="0">
            <a:spAutoFit/>
          </a:bodyPr>
          <a:lstStyle/>
          <a:p>
            <a:r>
              <a:rPr lang="en-US" dirty="0"/>
              <a:t> </a:t>
            </a:r>
            <a:r>
              <a:rPr lang="en-US" b="1" dirty="0">
                <a:solidFill>
                  <a:schemeClr val="bg1"/>
                </a:solidFill>
              </a:rPr>
              <a:t>DOH</a:t>
            </a:r>
          </a:p>
        </p:txBody>
      </p:sp>
      <p:sp>
        <p:nvSpPr>
          <p:cNvPr id="11" name="TextBox 10">
            <a:extLst>
              <a:ext uri="{FF2B5EF4-FFF2-40B4-BE49-F238E27FC236}">
                <a16:creationId xmlns:a16="http://schemas.microsoft.com/office/drawing/2014/main" id="{6DBF30A6-C293-4094-A075-A6C450D51529}"/>
              </a:ext>
            </a:extLst>
          </p:cNvPr>
          <p:cNvSpPr txBox="1"/>
          <p:nvPr/>
        </p:nvSpPr>
        <p:spPr>
          <a:xfrm>
            <a:off x="5353996" y="1689003"/>
            <a:ext cx="1563521" cy="369332"/>
          </a:xfrm>
          <a:prstGeom prst="rect">
            <a:avLst/>
          </a:prstGeom>
          <a:noFill/>
        </p:spPr>
        <p:txBody>
          <a:bodyPr wrap="square" rtlCol="0">
            <a:spAutoFit/>
          </a:bodyPr>
          <a:lstStyle/>
          <a:p>
            <a:r>
              <a:rPr lang="en-US" b="1" dirty="0">
                <a:solidFill>
                  <a:schemeClr val="bg1"/>
                </a:solidFill>
              </a:rPr>
              <a:t>Negotiation</a:t>
            </a:r>
          </a:p>
        </p:txBody>
      </p:sp>
      <p:sp>
        <p:nvSpPr>
          <p:cNvPr id="36" name="object 4">
            <a:extLst>
              <a:ext uri="{FF2B5EF4-FFF2-40B4-BE49-F238E27FC236}">
                <a16:creationId xmlns:a16="http://schemas.microsoft.com/office/drawing/2014/main" id="{AFC0EC2B-6D77-4F89-B1F8-A0FFE6072F6E}"/>
              </a:ext>
            </a:extLst>
          </p:cNvPr>
          <p:cNvSpPr txBox="1"/>
          <p:nvPr/>
        </p:nvSpPr>
        <p:spPr>
          <a:xfrm>
            <a:off x="5250746" y="1691578"/>
            <a:ext cx="1220590" cy="259045"/>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FFFFFF"/>
                </a:solidFill>
                <a:latin typeface="Arial"/>
                <a:cs typeface="Arial"/>
              </a:rPr>
              <a:t>Negotiation</a:t>
            </a:r>
            <a:endParaRPr sz="1600" b="1" dirty="0">
              <a:latin typeface="Arial"/>
              <a:cs typeface="Arial"/>
            </a:endParaRPr>
          </a:p>
        </p:txBody>
      </p:sp>
      <p:sp>
        <p:nvSpPr>
          <p:cNvPr id="38" name="object 2">
            <a:extLst>
              <a:ext uri="{FF2B5EF4-FFF2-40B4-BE49-F238E27FC236}">
                <a16:creationId xmlns:a16="http://schemas.microsoft.com/office/drawing/2014/main" id="{98FD59FA-8221-4686-8A7F-259A32F09FBE}"/>
              </a:ext>
            </a:extLst>
          </p:cNvPr>
          <p:cNvSpPr/>
          <p:nvPr/>
        </p:nvSpPr>
        <p:spPr>
          <a:xfrm>
            <a:off x="598686" y="1680373"/>
            <a:ext cx="10732135" cy="376423"/>
          </a:xfrm>
          <a:custGeom>
            <a:avLst/>
            <a:gdLst/>
            <a:ahLst/>
            <a:cxnLst/>
            <a:rect l="l" t="t" r="r" b="b"/>
            <a:pathLst>
              <a:path w="10732135" h="490855">
                <a:moveTo>
                  <a:pt x="10650219" y="490727"/>
                </a:moveTo>
                <a:lnTo>
                  <a:pt x="81787" y="490727"/>
                </a:lnTo>
                <a:lnTo>
                  <a:pt x="49949" y="484298"/>
                </a:lnTo>
                <a:lnTo>
                  <a:pt x="23952" y="466766"/>
                </a:lnTo>
                <a:lnTo>
                  <a:pt x="6425" y="440765"/>
                </a:lnTo>
                <a:lnTo>
                  <a:pt x="0" y="408926"/>
                </a:lnTo>
                <a:lnTo>
                  <a:pt x="0" y="81786"/>
                </a:lnTo>
                <a:lnTo>
                  <a:pt x="6425" y="49949"/>
                </a:lnTo>
                <a:lnTo>
                  <a:pt x="23952" y="23952"/>
                </a:lnTo>
                <a:lnTo>
                  <a:pt x="49949" y="6425"/>
                </a:lnTo>
                <a:lnTo>
                  <a:pt x="81787" y="0"/>
                </a:lnTo>
                <a:lnTo>
                  <a:pt x="10650219" y="0"/>
                </a:lnTo>
                <a:lnTo>
                  <a:pt x="10682056" y="6425"/>
                </a:lnTo>
                <a:lnTo>
                  <a:pt x="10708053" y="23952"/>
                </a:lnTo>
                <a:lnTo>
                  <a:pt x="10725580" y="49949"/>
                </a:lnTo>
                <a:lnTo>
                  <a:pt x="10732007" y="81786"/>
                </a:lnTo>
                <a:lnTo>
                  <a:pt x="10732007" y="408926"/>
                </a:lnTo>
                <a:lnTo>
                  <a:pt x="10725580" y="440765"/>
                </a:lnTo>
                <a:lnTo>
                  <a:pt x="10708053" y="466766"/>
                </a:lnTo>
                <a:lnTo>
                  <a:pt x="10682056" y="484298"/>
                </a:lnTo>
                <a:lnTo>
                  <a:pt x="10650219" y="490727"/>
                </a:lnTo>
                <a:close/>
              </a:path>
            </a:pathLst>
          </a:custGeom>
          <a:solidFill>
            <a:srgbClr val="FFC000"/>
          </a:solidFill>
        </p:spPr>
        <p:txBody>
          <a:bodyPr wrap="square" lIns="0" tIns="0" rIns="0" bIns="0" rtlCol="0"/>
          <a:lstStyle/>
          <a:p>
            <a:endParaRPr dirty="0"/>
          </a:p>
        </p:txBody>
      </p:sp>
      <p:sp>
        <p:nvSpPr>
          <p:cNvPr id="40" name="object 3">
            <a:extLst>
              <a:ext uri="{FF2B5EF4-FFF2-40B4-BE49-F238E27FC236}">
                <a16:creationId xmlns:a16="http://schemas.microsoft.com/office/drawing/2014/main" id="{09297816-560B-46A5-A3AB-E86EDDD216C7}"/>
              </a:ext>
            </a:extLst>
          </p:cNvPr>
          <p:cNvSpPr/>
          <p:nvPr/>
        </p:nvSpPr>
        <p:spPr>
          <a:xfrm>
            <a:off x="593282" y="3601948"/>
            <a:ext cx="10732135" cy="435318"/>
          </a:xfrm>
          <a:custGeom>
            <a:avLst/>
            <a:gdLst/>
            <a:ahLst/>
            <a:cxnLst/>
            <a:rect l="l" t="t" r="r" b="b"/>
            <a:pathLst>
              <a:path w="10732135" h="492760">
                <a:moveTo>
                  <a:pt x="10649965" y="492250"/>
                </a:moveTo>
                <a:lnTo>
                  <a:pt x="82041" y="492250"/>
                </a:lnTo>
                <a:lnTo>
                  <a:pt x="50106" y="485803"/>
                </a:lnTo>
                <a:lnTo>
                  <a:pt x="24027" y="468221"/>
                </a:lnTo>
                <a:lnTo>
                  <a:pt x="6445" y="442143"/>
                </a:lnTo>
                <a:lnTo>
                  <a:pt x="0" y="410208"/>
                </a:lnTo>
                <a:lnTo>
                  <a:pt x="0" y="82041"/>
                </a:lnTo>
                <a:lnTo>
                  <a:pt x="6445" y="50105"/>
                </a:lnTo>
                <a:lnTo>
                  <a:pt x="24027" y="24027"/>
                </a:lnTo>
                <a:lnTo>
                  <a:pt x="50106" y="6445"/>
                </a:lnTo>
                <a:lnTo>
                  <a:pt x="82041" y="0"/>
                </a:lnTo>
                <a:lnTo>
                  <a:pt x="10649965" y="0"/>
                </a:lnTo>
                <a:lnTo>
                  <a:pt x="10681900" y="6445"/>
                </a:lnTo>
                <a:lnTo>
                  <a:pt x="10707978" y="24027"/>
                </a:lnTo>
                <a:lnTo>
                  <a:pt x="10725560" y="50105"/>
                </a:lnTo>
                <a:lnTo>
                  <a:pt x="10732007" y="82041"/>
                </a:lnTo>
                <a:lnTo>
                  <a:pt x="10732007" y="410208"/>
                </a:lnTo>
                <a:lnTo>
                  <a:pt x="10725560" y="442143"/>
                </a:lnTo>
                <a:lnTo>
                  <a:pt x="10707978" y="468221"/>
                </a:lnTo>
                <a:lnTo>
                  <a:pt x="10681900" y="485803"/>
                </a:lnTo>
                <a:lnTo>
                  <a:pt x="10649965" y="492250"/>
                </a:lnTo>
                <a:close/>
              </a:path>
            </a:pathLst>
          </a:custGeom>
          <a:solidFill>
            <a:srgbClr val="FFC000"/>
          </a:solidFill>
        </p:spPr>
        <p:txBody>
          <a:bodyPr wrap="square" lIns="0" tIns="0" rIns="0" bIns="0" rtlCol="0"/>
          <a:lstStyle/>
          <a:p>
            <a:endParaRPr dirty="0"/>
          </a:p>
        </p:txBody>
      </p:sp>
      <p:sp>
        <p:nvSpPr>
          <p:cNvPr id="41" name="object 4">
            <a:extLst>
              <a:ext uri="{FF2B5EF4-FFF2-40B4-BE49-F238E27FC236}">
                <a16:creationId xmlns:a16="http://schemas.microsoft.com/office/drawing/2014/main" id="{A9EF02AD-7687-4D7A-A3BE-1B52FD0E9CBE}"/>
              </a:ext>
            </a:extLst>
          </p:cNvPr>
          <p:cNvSpPr/>
          <p:nvPr/>
        </p:nvSpPr>
        <p:spPr>
          <a:xfrm>
            <a:off x="604013" y="4642323"/>
            <a:ext cx="10732135" cy="457741"/>
          </a:xfrm>
          <a:custGeom>
            <a:avLst/>
            <a:gdLst/>
            <a:ahLst/>
            <a:cxnLst/>
            <a:rect l="l" t="t" r="r" b="b"/>
            <a:pathLst>
              <a:path w="10732135" h="490854">
                <a:moveTo>
                  <a:pt x="10650219" y="490728"/>
                </a:moveTo>
                <a:lnTo>
                  <a:pt x="81787" y="490728"/>
                </a:lnTo>
                <a:lnTo>
                  <a:pt x="49949" y="484299"/>
                </a:lnTo>
                <a:lnTo>
                  <a:pt x="23952" y="466767"/>
                </a:lnTo>
                <a:lnTo>
                  <a:pt x="6425" y="440766"/>
                </a:lnTo>
                <a:lnTo>
                  <a:pt x="0" y="408927"/>
                </a:lnTo>
                <a:lnTo>
                  <a:pt x="0" y="81787"/>
                </a:lnTo>
                <a:lnTo>
                  <a:pt x="6425" y="49949"/>
                </a:lnTo>
                <a:lnTo>
                  <a:pt x="23952" y="23953"/>
                </a:lnTo>
                <a:lnTo>
                  <a:pt x="49949" y="6426"/>
                </a:lnTo>
                <a:lnTo>
                  <a:pt x="81787" y="0"/>
                </a:lnTo>
                <a:lnTo>
                  <a:pt x="10650219" y="0"/>
                </a:lnTo>
                <a:lnTo>
                  <a:pt x="10682056" y="6426"/>
                </a:lnTo>
                <a:lnTo>
                  <a:pt x="10708053" y="23953"/>
                </a:lnTo>
                <a:lnTo>
                  <a:pt x="10725580" y="49949"/>
                </a:lnTo>
                <a:lnTo>
                  <a:pt x="10732007" y="81787"/>
                </a:lnTo>
                <a:lnTo>
                  <a:pt x="10732007" y="408927"/>
                </a:lnTo>
                <a:lnTo>
                  <a:pt x="10725580" y="440766"/>
                </a:lnTo>
                <a:lnTo>
                  <a:pt x="10708053" y="466767"/>
                </a:lnTo>
                <a:lnTo>
                  <a:pt x="10682056" y="484299"/>
                </a:lnTo>
                <a:lnTo>
                  <a:pt x="10650219" y="490728"/>
                </a:lnTo>
                <a:close/>
              </a:path>
            </a:pathLst>
          </a:custGeom>
          <a:solidFill>
            <a:srgbClr val="FFC000"/>
          </a:solidFill>
        </p:spPr>
        <p:txBody>
          <a:bodyPr wrap="square" lIns="0" tIns="0" rIns="0" bIns="0" rtlCol="0"/>
          <a:lstStyle/>
          <a:p>
            <a:endParaRPr dirty="0"/>
          </a:p>
        </p:txBody>
      </p:sp>
      <p:sp>
        <p:nvSpPr>
          <p:cNvPr id="20" name="object 6">
            <a:extLst>
              <a:ext uri="{FF2B5EF4-FFF2-40B4-BE49-F238E27FC236}">
                <a16:creationId xmlns:a16="http://schemas.microsoft.com/office/drawing/2014/main" id="{6B7C4FB3-59F4-4281-A72B-EF19989C584B}"/>
              </a:ext>
            </a:extLst>
          </p:cNvPr>
          <p:cNvSpPr txBox="1"/>
          <p:nvPr/>
        </p:nvSpPr>
        <p:spPr>
          <a:xfrm>
            <a:off x="638166" y="1410933"/>
            <a:ext cx="10445750" cy="4681855"/>
          </a:xfrm>
          <a:prstGeom prst="rect">
            <a:avLst/>
          </a:prstGeom>
        </p:spPr>
        <p:txBody>
          <a:bodyPr vert="horz" wrap="square" lIns="0" tIns="233045" rIns="0" bIns="0" rtlCol="0">
            <a:spAutoFit/>
          </a:bodyPr>
          <a:lstStyle/>
          <a:p>
            <a:pPr marL="12700">
              <a:lnSpc>
                <a:spcPct val="100000"/>
              </a:lnSpc>
              <a:spcBef>
                <a:spcPts val="1835"/>
              </a:spcBef>
            </a:pPr>
            <a:r>
              <a:rPr sz="2600" b="1" spc="-5" dirty="0">
                <a:solidFill>
                  <a:srgbClr val="FFFFFF"/>
                </a:solidFill>
                <a:latin typeface="Arial"/>
                <a:cs typeface="Arial"/>
              </a:rPr>
              <a:t>Keep It</a:t>
            </a:r>
            <a:r>
              <a:rPr sz="2600" b="1" spc="-15" dirty="0">
                <a:solidFill>
                  <a:srgbClr val="FFFFFF"/>
                </a:solidFill>
                <a:latin typeface="Arial"/>
                <a:cs typeface="Arial"/>
              </a:rPr>
              <a:t> </a:t>
            </a:r>
            <a:r>
              <a:rPr sz="2600" b="1" spc="-5" dirty="0">
                <a:solidFill>
                  <a:srgbClr val="FFFFFF"/>
                </a:solidFill>
                <a:latin typeface="Arial"/>
                <a:cs typeface="Arial"/>
              </a:rPr>
              <a:t>Confidential</a:t>
            </a:r>
            <a:endParaRPr sz="2600" dirty="0">
              <a:latin typeface="Arial"/>
              <a:cs typeface="Arial"/>
            </a:endParaRPr>
          </a:p>
          <a:p>
            <a:pPr marL="452755" marR="161925" indent="-190500">
              <a:lnSpc>
                <a:spcPct val="104200"/>
              </a:lnSpc>
              <a:spcBef>
                <a:spcPts val="1230"/>
              </a:spcBef>
              <a:buChar char="•"/>
              <a:tabLst>
                <a:tab pos="452755" algn="l"/>
              </a:tabLst>
            </a:pPr>
            <a:r>
              <a:rPr sz="2000" spc="-5" dirty="0">
                <a:latin typeface="Arial"/>
                <a:cs typeface="Arial"/>
              </a:rPr>
              <a:t>As </a:t>
            </a:r>
            <a:r>
              <a:rPr sz="2000" dirty="0">
                <a:latin typeface="Arial"/>
                <a:cs typeface="Arial"/>
              </a:rPr>
              <a:t>covered </a:t>
            </a:r>
            <a:r>
              <a:rPr sz="2000" spc="-5" dirty="0">
                <a:latin typeface="Arial"/>
                <a:cs typeface="Arial"/>
              </a:rPr>
              <a:t>entities, the parties must agree to exchange Protected Health Information in  accordance with</a:t>
            </a:r>
            <a:r>
              <a:rPr sz="2000" spc="-10" dirty="0">
                <a:latin typeface="Arial"/>
                <a:cs typeface="Arial"/>
              </a:rPr>
              <a:t> </a:t>
            </a:r>
            <a:r>
              <a:rPr sz="2000" spc="-5" dirty="0">
                <a:latin typeface="Arial"/>
                <a:cs typeface="Arial"/>
              </a:rPr>
              <a:t>HIPAA.</a:t>
            </a:r>
            <a:endParaRPr sz="2000" dirty="0">
              <a:latin typeface="Arial"/>
              <a:cs typeface="Arial"/>
            </a:endParaRPr>
          </a:p>
          <a:p>
            <a:pPr marL="452755" marR="27940" indent="-190500">
              <a:lnSpc>
                <a:spcPct val="102699"/>
              </a:lnSpc>
              <a:spcBef>
                <a:spcPts val="470"/>
              </a:spcBef>
              <a:buChar char="•"/>
              <a:tabLst>
                <a:tab pos="452755" algn="l"/>
              </a:tabLst>
            </a:pPr>
            <a:r>
              <a:rPr sz="2000" spc="-5" dirty="0">
                <a:latin typeface="Arial"/>
                <a:cs typeface="Arial"/>
              </a:rPr>
              <a:t>Since the parties may gain </a:t>
            </a:r>
            <a:r>
              <a:rPr sz="2000" dirty="0">
                <a:latin typeface="Arial"/>
                <a:cs typeface="Arial"/>
              </a:rPr>
              <a:t>knowledge </a:t>
            </a:r>
            <a:r>
              <a:rPr sz="2000" spc="-5" dirty="0">
                <a:latin typeface="Arial"/>
                <a:cs typeface="Arial"/>
              </a:rPr>
              <a:t>of each other’s </a:t>
            </a:r>
            <a:r>
              <a:rPr sz="2000" dirty="0">
                <a:latin typeface="Arial"/>
                <a:cs typeface="Arial"/>
              </a:rPr>
              <a:t>sensitive </a:t>
            </a:r>
            <a:r>
              <a:rPr sz="2000" spc="-5" dirty="0">
                <a:latin typeface="Arial"/>
                <a:cs typeface="Arial"/>
              </a:rPr>
              <a:t>business information, the  agreement </a:t>
            </a:r>
            <a:r>
              <a:rPr sz="2000" dirty="0">
                <a:latin typeface="Arial"/>
                <a:cs typeface="Arial"/>
              </a:rPr>
              <a:t>should contain </a:t>
            </a:r>
            <a:r>
              <a:rPr sz="2000" spc="-5" dirty="0">
                <a:latin typeface="Arial"/>
                <a:cs typeface="Arial"/>
              </a:rPr>
              <a:t>mutual promises to </a:t>
            </a:r>
            <a:r>
              <a:rPr sz="2000" dirty="0">
                <a:latin typeface="Arial"/>
                <a:cs typeface="Arial"/>
              </a:rPr>
              <a:t>keep </a:t>
            </a:r>
            <a:r>
              <a:rPr sz="2000" spc="-5" dirty="0">
                <a:latin typeface="Arial"/>
                <a:cs typeface="Arial"/>
              </a:rPr>
              <a:t>this information</a:t>
            </a:r>
            <a:r>
              <a:rPr sz="2000" spc="-50" dirty="0">
                <a:latin typeface="Arial"/>
                <a:cs typeface="Arial"/>
              </a:rPr>
              <a:t> </a:t>
            </a:r>
            <a:r>
              <a:rPr sz="2000" dirty="0">
                <a:latin typeface="Arial"/>
                <a:cs typeface="Arial"/>
              </a:rPr>
              <a:t>confidential.</a:t>
            </a:r>
          </a:p>
          <a:p>
            <a:pPr marL="12700">
              <a:lnSpc>
                <a:spcPct val="100000"/>
              </a:lnSpc>
              <a:spcBef>
                <a:spcPts val="980"/>
              </a:spcBef>
            </a:pPr>
            <a:r>
              <a:rPr sz="2600" b="1" spc="-5" dirty="0">
                <a:solidFill>
                  <a:srgbClr val="FFFFFF"/>
                </a:solidFill>
                <a:latin typeface="Arial"/>
                <a:cs typeface="Arial"/>
              </a:rPr>
              <a:t>Agree on Circumstances That Terminate the</a:t>
            </a:r>
            <a:r>
              <a:rPr sz="2600" b="1" spc="-35" dirty="0">
                <a:solidFill>
                  <a:srgbClr val="FFFFFF"/>
                </a:solidFill>
                <a:latin typeface="Arial"/>
                <a:cs typeface="Arial"/>
              </a:rPr>
              <a:t> </a:t>
            </a:r>
            <a:r>
              <a:rPr sz="2600" b="1" spc="-5" dirty="0">
                <a:solidFill>
                  <a:srgbClr val="FFFFFF"/>
                </a:solidFill>
                <a:latin typeface="Arial"/>
                <a:cs typeface="Arial"/>
              </a:rPr>
              <a:t>Contract</a:t>
            </a:r>
            <a:endParaRPr sz="2600" dirty="0">
              <a:latin typeface="Arial"/>
              <a:cs typeface="Arial"/>
            </a:endParaRPr>
          </a:p>
          <a:p>
            <a:pPr marL="452755" indent="-190500">
              <a:lnSpc>
                <a:spcPct val="100000"/>
              </a:lnSpc>
              <a:spcBef>
                <a:spcPts val="1010"/>
              </a:spcBef>
              <a:buChar char="•"/>
              <a:tabLst>
                <a:tab pos="452755" algn="l"/>
              </a:tabLst>
            </a:pPr>
            <a:r>
              <a:rPr sz="2000" spc="-5" dirty="0">
                <a:latin typeface="Arial"/>
                <a:cs typeface="Arial"/>
              </a:rPr>
              <a:t>The </a:t>
            </a:r>
            <a:r>
              <a:rPr sz="2000" dirty="0">
                <a:latin typeface="Arial"/>
                <a:cs typeface="Arial"/>
              </a:rPr>
              <a:t>circumstances </a:t>
            </a:r>
            <a:r>
              <a:rPr sz="2000" spc="-5" dirty="0">
                <a:latin typeface="Arial"/>
                <a:cs typeface="Arial"/>
              </a:rPr>
              <a:t>under which the parties </a:t>
            </a:r>
            <a:r>
              <a:rPr sz="2000" dirty="0">
                <a:latin typeface="Arial"/>
                <a:cs typeface="Arial"/>
              </a:rPr>
              <a:t>can </a:t>
            </a:r>
            <a:r>
              <a:rPr sz="2000" spc="-5" dirty="0">
                <a:latin typeface="Arial"/>
                <a:cs typeface="Arial"/>
              </a:rPr>
              <a:t>terminate the </a:t>
            </a:r>
            <a:r>
              <a:rPr sz="2000" dirty="0">
                <a:latin typeface="Arial"/>
                <a:cs typeface="Arial"/>
              </a:rPr>
              <a:t>contract </a:t>
            </a:r>
            <a:r>
              <a:rPr sz="2000" spc="-5" dirty="0">
                <a:latin typeface="Arial"/>
                <a:cs typeface="Arial"/>
              </a:rPr>
              <a:t>must be</a:t>
            </a:r>
            <a:r>
              <a:rPr sz="2000" spc="-60" dirty="0">
                <a:latin typeface="Arial"/>
                <a:cs typeface="Arial"/>
              </a:rPr>
              <a:t> </a:t>
            </a:r>
            <a:r>
              <a:rPr sz="2000" dirty="0">
                <a:latin typeface="Arial"/>
                <a:cs typeface="Arial"/>
              </a:rPr>
              <a:t>clear.</a:t>
            </a:r>
          </a:p>
          <a:p>
            <a:pPr marL="12700">
              <a:lnSpc>
                <a:spcPct val="100000"/>
              </a:lnSpc>
              <a:spcBef>
                <a:spcPts val="1639"/>
              </a:spcBef>
            </a:pPr>
            <a:r>
              <a:rPr sz="2600" b="1" spc="-5" dirty="0">
                <a:solidFill>
                  <a:srgbClr val="FFFFFF"/>
                </a:solidFill>
                <a:latin typeface="Arial"/>
                <a:cs typeface="Arial"/>
              </a:rPr>
              <a:t>Agree on </a:t>
            </a:r>
            <a:r>
              <a:rPr sz="2600" b="1" dirty="0">
                <a:solidFill>
                  <a:srgbClr val="FFFFFF"/>
                </a:solidFill>
                <a:latin typeface="Arial"/>
                <a:cs typeface="Arial"/>
              </a:rPr>
              <a:t>a </a:t>
            </a:r>
            <a:r>
              <a:rPr sz="2600" b="1" spc="-5" dirty="0">
                <a:solidFill>
                  <a:srgbClr val="FFFFFF"/>
                </a:solidFill>
                <a:latin typeface="Arial"/>
                <a:cs typeface="Arial"/>
              </a:rPr>
              <a:t>Way to Resolve</a:t>
            </a:r>
            <a:r>
              <a:rPr sz="2600" b="1" spc="-30" dirty="0">
                <a:solidFill>
                  <a:srgbClr val="FFFFFF"/>
                </a:solidFill>
                <a:latin typeface="Arial"/>
                <a:cs typeface="Arial"/>
              </a:rPr>
              <a:t> </a:t>
            </a:r>
            <a:r>
              <a:rPr sz="2600" b="1" spc="-5" dirty="0">
                <a:solidFill>
                  <a:srgbClr val="FFFFFF"/>
                </a:solidFill>
                <a:latin typeface="Arial"/>
                <a:cs typeface="Arial"/>
              </a:rPr>
              <a:t>Disputes</a:t>
            </a:r>
            <a:endParaRPr sz="2600" dirty="0">
              <a:latin typeface="Arial"/>
              <a:cs typeface="Arial"/>
            </a:endParaRPr>
          </a:p>
          <a:p>
            <a:pPr marL="452755" marR="5080" indent="-190500" algn="just">
              <a:lnSpc>
                <a:spcPct val="86700"/>
              </a:lnSpc>
              <a:spcBef>
                <a:spcPts val="1664"/>
              </a:spcBef>
              <a:buChar char="•"/>
              <a:tabLst>
                <a:tab pos="452755" algn="l"/>
              </a:tabLst>
            </a:pPr>
            <a:r>
              <a:rPr sz="2000" spc="-5" dirty="0">
                <a:latin typeface="Arial"/>
                <a:cs typeface="Arial"/>
              </a:rPr>
              <a:t>Write into </a:t>
            </a:r>
            <a:r>
              <a:rPr sz="2000" dirty="0">
                <a:latin typeface="Arial"/>
                <a:cs typeface="Arial"/>
              </a:rPr>
              <a:t>your </a:t>
            </a:r>
            <a:r>
              <a:rPr sz="2000" spc="-5" dirty="0">
                <a:latin typeface="Arial"/>
                <a:cs typeface="Arial"/>
              </a:rPr>
              <a:t>agreement what </a:t>
            </a:r>
            <a:r>
              <a:rPr sz="2000" dirty="0">
                <a:latin typeface="Arial"/>
                <a:cs typeface="Arial"/>
              </a:rPr>
              <a:t>you </a:t>
            </a:r>
            <a:r>
              <a:rPr sz="2000" spc="-5" dirty="0">
                <a:latin typeface="Arial"/>
                <a:cs typeface="Arial"/>
              </a:rPr>
              <a:t>and the other party will do if </a:t>
            </a:r>
            <a:r>
              <a:rPr sz="2000" dirty="0">
                <a:latin typeface="Arial"/>
                <a:cs typeface="Arial"/>
              </a:rPr>
              <a:t>something </a:t>
            </a:r>
            <a:r>
              <a:rPr sz="2000" spc="-5" dirty="0">
                <a:latin typeface="Arial"/>
                <a:cs typeface="Arial"/>
              </a:rPr>
              <a:t>goes wrong.  You </a:t>
            </a:r>
            <a:r>
              <a:rPr sz="2000" dirty="0">
                <a:latin typeface="Arial"/>
                <a:cs typeface="Arial"/>
              </a:rPr>
              <a:t>can </a:t>
            </a:r>
            <a:r>
              <a:rPr sz="2000" spc="-5" dirty="0">
                <a:latin typeface="Arial"/>
                <a:cs typeface="Arial"/>
              </a:rPr>
              <a:t>decide that </a:t>
            </a:r>
            <a:r>
              <a:rPr sz="2000" dirty="0">
                <a:latin typeface="Arial"/>
                <a:cs typeface="Arial"/>
              </a:rPr>
              <a:t>you </a:t>
            </a:r>
            <a:r>
              <a:rPr sz="2000" spc="-5" dirty="0">
                <a:latin typeface="Arial"/>
                <a:cs typeface="Arial"/>
              </a:rPr>
              <a:t>will handle </a:t>
            </a:r>
            <a:r>
              <a:rPr sz="2000" dirty="0">
                <a:latin typeface="Arial"/>
                <a:cs typeface="Arial"/>
              </a:rPr>
              <a:t>your </a:t>
            </a:r>
            <a:r>
              <a:rPr sz="2000" spc="-5" dirty="0">
                <a:latin typeface="Arial"/>
                <a:cs typeface="Arial"/>
              </a:rPr>
              <a:t>dispute through arbitration or mediation instead  of going to </a:t>
            </a:r>
            <a:r>
              <a:rPr sz="2000" dirty="0">
                <a:latin typeface="Arial"/>
                <a:cs typeface="Arial"/>
              </a:rPr>
              <a:t>court, </a:t>
            </a:r>
            <a:r>
              <a:rPr sz="2000" spc="-5" dirty="0">
                <a:latin typeface="Arial"/>
                <a:cs typeface="Arial"/>
              </a:rPr>
              <a:t>which </a:t>
            </a:r>
            <a:r>
              <a:rPr sz="2000" dirty="0">
                <a:latin typeface="Arial"/>
                <a:cs typeface="Arial"/>
              </a:rPr>
              <a:t>can </a:t>
            </a:r>
            <a:r>
              <a:rPr sz="2000" spc="-5" dirty="0">
                <a:latin typeface="Arial"/>
                <a:cs typeface="Arial"/>
              </a:rPr>
              <a:t>take up time and</a:t>
            </a:r>
            <a:r>
              <a:rPr sz="2000" spc="-25" dirty="0">
                <a:latin typeface="Arial"/>
                <a:cs typeface="Arial"/>
              </a:rPr>
              <a:t> </a:t>
            </a:r>
            <a:r>
              <a:rPr sz="2000" spc="-5" dirty="0">
                <a:latin typeface="Arial"/>
                <a:cs typeface="Arial"/>
              </a:rPr>
              <a:t>money.</a:t>
            </a:r>
            <a:endParaRPr sz="2000" dirty="0">
              <a:latin typeface="Arial"/>
              <a:cs typeface="Arial"/>
            </a:endParaRPr>
          </a:p>
        </p:txBody>
      </p:sp>
    </p:spTree>
    <p:extLst>
      <p:ext uri="{BB962C8B-B14F-4D97-AF65-F5344CB8AC3E}">
        <p14:creationId xmlns:p14="http://schemas.microsoft.com/office/powerpoint/2010/main" val="102703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0" y="717627"/>
            <a:ext cx="10979727" cy="1000120"/>
          </a:xfrm>
        </p:spPr>
        <p:txBody>
          <a:bodyPr>
            <a:normAutofit/>
          </a:bodyPr>
          <a:lstStyle/>
          <a:p>
            <a:r>
              <a:rPr lang="en-US" b="1" dirty="0">
                <a:solidFill>
                  <a:srgbClr val="503278"/>
                </a:solidFill>
                <a:latin typeface="Arial" panose="020B0604020202020204" pitchFamily="34" charset="0"/>
                <a:cs typeface="Arial" panose="020B0604020202020204" pitchFamily="34" charset="0"/>
              </a:rPr>
              <a:t>Top 5 Steps for Beginners</a:t>
            </a:r>
            <a:br>
              <a:rPr lang="en-US" b="1" dirty="0">
                <a:solidFill>
                  <a:srgbClr val="503278"/>
                </a:solidFill>
                <a:latin typeface="Arial" panose="020B0604020202020204" pitchFamily="34" charset="0"/>
                <a:cs typeface="Arial" panose="020B0604020202020204" pitchFamily="34" charset="0"/>
              </a:rPr>
            </a:br>
            <a:endParaRPr lang="en-US" sz="2000" dirty="0">
              <a:solidFill>
                <a:srgbClr val="503278"/>
              </a:solidFill>
              <a:latin typeface="Arial" panose="020B0604020202020204" pitchFamily="34" charset="0"/>
              <a:cs typeface="Arial" panose="020B0604020202020204" pitchFamily="34" charset="0"/>
            </a:endParaRPr>
          </a:p>
        </p:txBody>
      </p:sp>
      <p:sp>
        <p:nvSpPr>
          <p:cNvPr id="16" name="Rectangle 15"/>
          <p:cNvSpPr/>
          <p:nvPr/>
        </p:nvSpPr>
        <p:spPr>
          <a:xfrm>
            <a:off x="0" y="144555"/>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7" name="Rectangle 16"/>
          <p:cNvSpPr/>
          <p:nvPr/>
        </p:nvSpPr>
        <p:spPr>
          <a:xfrm>
            <a:off x="0" y="53472"/>
            <a:ext cx="12192000" cy="15072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299700" y="6352627"/>
            <a:ext cx="1815074"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15</a:t>
            </a:r>
          </a:p>
        </p:txBody>
      </p:sp>
      <p:sp>
        <p:nvSpPr>
          <p:cNvPr id="5" name="TextBox 4">
            <a:extLst>
              <a:ext uri="{FF2B5EF4-FFF2-40B4-BE49-F238E27FC236}">
                <a16:creationId xmlns:a16="http://schemas.microsoft.com/office/drawing/2014/main" id="{23078DFD-983A-49DA-AAD9-2CBC27BB64A9}"/>
              </a:ext>
            </a:extLst>
          </p:cNvPr>
          <p:cNvSpPr txBox="1"/>
          <p:nvPr/>
        </p:nvSpPr>
        <p:spPr>
          <a:xfrm>
            <a:off x="7152232" y="3744879"/>
            <a:ext cx="1085125" cy="584775"/>
          </a:xfrm>
          <a:prstGeom prst="rect">
            <a:avLst/>
          </a:prstGeom>
          <a:noFill/>
        </p:spPr>
        <p:txBody>
          <a:bodyPr wrap="square" rtlCol="0">
            <a:spAutoFit/>
          </a:bodyPr>
          <a:lstStyle/>
          <a:p>
            <a:r>
              <a:rPr lang="en-US" sz="3200" dirty="0">
                <a:solidFill>
                  <a:schemeClr val="bg1"/>
                </a:solidFill>
              </a:rPr>
              <a:t>MCO</a:t>
            </a:r>
          </a:p>
        </p:txBody>
      </p:sp>
      <p:sp>
        <p:nvSpPr>
          <p:cNvPr id="6" name="TextBox 5">
            <a:extLst>
              <a:ext uri="{FF2B5EF4-FFF2-40B4-BE49-F238E27FC236}">
                <a16:creationId xmlns:a16="http://schemas.microsoft.com/office/drawing/2014/main" id="{EDA973F1-4CBF-4356-894D-5E03AE1547D0}"/>
              </a:ext>
            </a:extLst>
          </p:cNvPr>
          <p:cNvSpPr txBox="1"/>
          <p:nvPr/>
        </p:nvSpPr>
        <p:spPr>
          <a:xfrm>
            <a:off x="5588711" y="1558393"/>
            <a:ext cx="749918" cy="369332"/>
          </a:xfrm>
          <a:prstGeom prst="rect">
            <a:avLst/>
          </a:prstGeom>
          <a:noFill/>
        </p:spPr>
        <p:txBody>
          <a:bodyPr wrap="square" rtlCol="0">
            <a:spAutoFit/>
          </a:bodyPr>
          <a:lstStyle/>
          <a:p>
            <a:r>
              <a:rPr lang="en-US" dirty="0"/>
              <a:t> </a:t>
            </a:r>
            <a:r>
              <a:rPr lang="en-US" b="1" dirty="0">
                <a:solidFill>
                  <a:schemeClr val="bg1"/>
                </a:solidFill>
              </a:rPr>
              <a:t>DOH</a:t>
            </a:r>
          </a:p>
        </p:txBody>
      </p:sp>
      <p:sp>
        <p:nvSpPr>
          <p:cNvPr id="36" name="object 4">
            <a:extLst>
              <a:ext uri="{FF2B5EF4-FFF2-40B4-BE49-F238E27FC236}">
                <a16:creationId xmlns:a16="http://schemas.microsoft.com/office/drawing/2014/main" id="{AFC0EC2B-6D77-4F89-B1F8-A0FFE6072F6E}"/>
              </a:ext>
            </a:extLst>
          </p:cNvPr>
          <p:cNvSpPr txBox="1"/>
          <p:nvPr/>
        </p:nvSpPr>
        <p:spPr>
          <a:xfrm>
            <a:off x="5250746" y="1691578"/>
            <a:ext cx="1220590" cy="259045"/>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FFFFFF"/>
                </a:solidFill>
                <a:latin typeface="Arial"/>
                <a:cs typeface="Arial"/>
              </a:rPr>
              <a:t>Negotiation</a:t>
            </a:r>
            <a:endParaRPr sz="1600" b="1" dirty="0">
              <a:latin typeface="Arial"/>
              <a:cs typeface="Arial"/>
            </a:endParaRPr>
          </a:p>
        </p:txBody>
      </p:sp>
      <p:sp>
        <p:nvSpPr>
          <p:cNvPr id="15" name="object 8">
            <a:extLst>
              <a:ext uri="{FF2B5EF4-FFF2-40B4-BE49-F238E27FC236}">
                <a16:creationId xmlns:a16="http://schemas.microsoft.com/office/drawing/2014/main" id="{69E52A6F-C086-4FC6-9C30-DE913EE7B025}"/>
              </a:ext>
            </a:extLst>
          </p:cNvPr>
          <p:cNvSpPr/>
          <p:nvPr/>
        </p:nvSpPr>
        <p:spPr>
          <a:xfrm>
            <a:off x="1826831" y="1776725"/>
            <a:ext cx="9836150" cy="702945"/>
          </a:xfrm>
          <a:custGeom>
            <a:avLst/>
            <a:gdLst/>
            <a:ahLst/>
            <a:cxnLst/>
            <a:rect l="l" t="t" r="r" b="b"/>
            <a:pathLst>
              <a:path w="9836150" h="702944">
                <a:moveTo>
                  <a:pt x="9835894" y="117093"/>
                </a:moveTo>
                <a:lnTo>
                  <a:pt x="9835894" y="585470"/>
                </a:lnTo>
                <a:lnTo>
                  <a:pt x="9825626" y="631047"/>
                </a:lnTo>
                <a:lnTo>
                  <a:pt x="9797627" y="668267"/>
                </a:lnTo>
                <a:lnTo>
                  <a:pt x="9756100" y="693362"/>
                </a:lnTo>
                <a:lnTo>
                  <a:pt x="9705249" y="702564"/>
                </a:lnTo>
                <a:lnTo>
                  <a:pt x="0" y="702564"/>
                </a:lnTo>
                <a:lnTo>
                  <a:pt x="0" y="0"/>
                </a:lnTo>
                <a:lnTo>
                  <a:pt x="9705249" y="0"/>
                </a:lnTo>
                <a:lnTo>
                  <a:pt x="9756100" y="9199"/>
                </a:lnTo>
                <a:lnTo>
                  <a:pt x="9797627" y="34294"/>
                </a:lnTo>
                <a:lnTo>
                  <a:pt x="9825626" y="71514"/>
                </a:lnTo>
                <a:lnTo>
                  <a:pt x="9835894" y="117093"/>
                </a:lnTo>
                <a:close/>
              </a:path>
            </a:pathLst>
          </a:custGeom>
          <a:ln w="12149">
            <a:solidFill>
              <a:srgbClr val="FFC000"/>
            </a:solidFill>
          </a:ln>
        </p:spPr>
        <p:txBody>
          <a:bodyPr wrap="square" lIns="0" tIns="0" rIns="0" bIns="0" rtlCol="0"/>
          <a:lstStyle/>
          <a:p>
            <a:endParaRPr dirty="0"/>
          </a:p>
        </p:txBody>
      </p:sp>
      <p:sp>
        <p:nvSpPr>
          <p:cNvPr id="18" name="object 8">
            <a:extLst>
              <a:ext uri="{FF2B5EF4-FFF2-40B4-BE49-F238E27FC236}">
                <a16:creationId xmlns:a16="http://schemas.microsoft.com/office/drawing/2014/main" id="{A9762BAC-F0B7-4A16-B836-4849048D1556}"/>
              </a:ext>
            </a:extLst>
          </p:cNvPr>
          <p:cNvSpPr/>
          <p:nvPr/>
        </p:nvSpPr>
        <p:spPr>
          <a:xfrm>
            <a:off x="1826831" y="2678238"/>
            <a:ext cx="9836150" cy="702945"/>
          </a:xfrm>
          <a:custGeom>
            <a:avLst/>
            <a:gdLst/>
            <a:ahLst/>
            <a:cxnLst/>
            <a:rect l="l" t="t" r="r" b="b"/>
            <a:pathLst>
              <a:path w="9836150" h="702944">
                <a:moveTo>
                  <a:pt x="9835894" y="117093"/>
                </a:moveTo>
                <a:lnTo>
                  <a:pt x="9835894" y="585470"/>
                </a:lnTo>
                <a:lnTo>
                  <a:pt x="9825626" y="631047"/>
                </a:lnTo>
                <a:lnTo>
                  <a:pt x="9797627" y="668267"/>
                </a:lnTo>
                <a:lnTo>
                  <a:pt x="9756100" y="693362"/>
                </a:lnTo>
                <a:lnTo>
                  <a:pt x="9705249" y="702564"/>
                </a:lnTo>
                <a:lnTo>
                  <a:pt x="0" y="702564"/>
                </a:lnTo>
                <a:lnTo>
                  <a:pt x="0" y="0"/>
                </a:lnTo>
                <a:lnTo>
                  <a:pt x="9705249" y="0"/>
                </a:lnTo>
                <a:lnTo>
                  <a:pt x="9756100" y="9199"/>
                </a:lnTo>
                <a:lnTo>
                  <a:pt x="9797627" y="34294"/>
                </a:lnTo>
                <a:lnTo>
                  <a:pt x="9825626" y="71514"/>
                </a:lnTo>
                <a:lnTo>
                  <a:pt x="9835894" y="117093"/>
                </a:lnTo>
                <a:close/>
              </a:path>
            </a:pathLst>
          </a:custGeom>
          <a:ln w="12149">
            <a:solidFill>
              <a:srgbClr val="FFC000"/>
            </a:solidFill>
          </a:ln>
        </p:spPr>
        <p:txBody>
          <a:bodyPr wrap="square" lIns="0" tIns="0" rIns="0" bIns="0" rtlCol="0"/>
          <a:lstStyle/>
          <a:p>
            <a:endParaRPr dirty="0"/>
          </a:p>
        </p:txBody>
      </p:sp>
      <p:sp>
        <p:nvSpPr>
          <p:cNvPr id="19" name="object 8">
            <a:extLst>
              <a:ext uri="{FF2B5EF4-FFF2-40B4-BE49-F238E27FC236}">
                <a16:creationId xmlns:a16="http://schemas.microsoft.com/office/drawing/2014/main" id="{729E009A-7ABB-47D7-8E92-AD549A79423B}"/>
              </a:ext>
            </a:extLst>
          </p:cNvPr>
          <p:cNvSpPr/>
          <p:nvPr/>
        </p:nvSpPr>
        <p:spPr>
          <a:xfrm>
            <a:off x="1832477" y="3455325"/>
            <a:ext cx="9836150" cy="797707"/>
          </a:xfrm>
          <a:custGeom>
            <a:avLst/>
            <a:gdLst/>
            <a:ahLst/>
            <a:cxnLst/>
            <a:rect l="l" t="t" r="r" b="b"/>
            <a:pathLst>
              <a:path w="9836150" h="702944">
                <a:moveTo>
                  <a:pt x="9835894" y="117093"/>
                </a:moveTo>
                <a:lnTo>
                  <a:pt x="9835894" y="585470"/>
                </a:lnTo>
                <a:lnTo>
                  <a:pt x="9825626" y="631047"/>
                </a:lnTo>
                <a:lnTo>
                  <a:pt x="9797627" y="668267"/>
                </a:lnTo>
                <a:lnTo>
                  <a:pt x="9756100" y="693362"/>
                </a:lnTo>
                <a:lnTo>
                  <a:pt x="9705249" y="702564"/>
                </a:lnTo>
                <a:lnTo>
                  <a:pt x="0" y="702564"/>
                </a:lnTo>
                <a:lnTo>
                  <a:pt x="0" y="0"/>
                </a:lnTo>
                <a:lnTo>
                  <a:pt x="9705249" y="0"/>
                </a:lnTo>
                <a:lnTo>
                  <a:pt x="9756100" y="9199"/>
                </a:lnTo>
                <a:lnTo>
                  <a:pt x="9797627" y="34294"/>
                </a:lnTo>
                <a:lnTo>
                  <a:pt x="9825626" y="71514"/>
                </a:lnTo>
                <a:lnTo>
                  <a:pt x="9835894" y="117093"/>
                </a:lnTo>
                <a:close/>
              </a:path>
            </a:pathLst>
          </a:custGeom>
          <a:ln w="12149">
            <a:solidFill>
              <a:srgbClr val="FFC000"/>
            </a:solidFill>
          </a:ln>
        </p:spPr>
        <p:txBody>
          <a:bodyPr wrap="square" lIns="0" tIns="0" rIns="0" bIns="0" rtlCol="0"/>
          <a:lstStyle/>
          <a:p>
            <a:endParaRPr dirty="0"/>
          </a:p>
        </p:txBody>
      </p:sp>
      <p:sp>
        <p:nvSpPr>
          <p:cNvPr id="21" name="object 8">
            <a:extLst>
              <a:ext uri="{FF2B5EF4-FFF2-40B4-BE49-F238E27FC236}">
                <a16:creationId xmlns:a16="http://schemas.microsoft.com/office/drawing/2014/main" id="{96F3E759-AFFE-428E-B57E-915419667CF6}"/>
              </a:ext>
            </a:extLst>
          </p:cNvPr>
          <p:cNvSpPr/>
          <p:nvPr/>
        </p:nvSpPr>
        <p:spPr>
          <a:xfrm>
            <a:off x="1826831" y="4337718"/>
            <a:ext cx="9836150" cy="702945"/>
          </a:xfrm>
          <a:custGeom>
            <a:avLst/>
            <a:gdLst/>
            <a:ahLst/>
            <a:cxnLst/>
            <a:rect l="l" t="t" r="r" b="b"/>
            <a:pathLst>
              <a:path w="9836150" h="702944">
                <a:moveTo>
                  <a:pt x="9835894" y="117093"/>
                </a:moveTo>
                <a:lnTo>
                  <a:pt x="9835894" y="585470"/>
                </a:lnTo>
                <a:lnTo>
                  <a:pt x="9825626" y="631047"/>
                </a:lnTo>
                <a:lnTo>
                  <a:pt x="9797627" y="668267"/>
                </a:lnTo>
                <a:lnTo>
                  <a:pt x="9756100" y="693362"/>
                </a:lnTo>
                <a:lnTo>
                  <a:pt x="9705249" y="702564"/>
                </a:lnTo>
                <a:lnTo>
                  <a:pt x="0" y="702564"/>
                </a:lnTo>
                <a:lnTo>
                  <a:pt x="0" y="0"/>
                </a:lnTo>
                <a:lnTo>
                  <a:pt x="9705249" y="0"/>
                </a:lnTo>
                <a:lnTo>
                  <a:pt x="9756100" y="9199"/>
                </a:lnTo>
                <a:lnTo>
                  <a:pt x="9797627" y="34294"/>
                </a:lnTo>
                <a:lnTo>
                  <a:pt x="9825626" y="71514"/>
                </a:lnTo>
                <a:lnTo>
                  <a:pt x="9835894" y="117093"/>
                </a:lnTo>
                <a:close/>
              </a:path>
            </a:pathLst>
          </a:custGeom>
          <a:ln w="12149">
            <a:solidFill>
              <a:srgbClr val="FFC000"/>
            </a:solidFill>
          </a:ln>
        </p:spPr>
        <p:txBody>
          <a:bodyPr wrap="square" lIns="0" tIns="0" rIns="0" bIns="0" rtlCol="0"/>
          <a:lstStyle/>
          <a:p>
            <a:endParaRPr dirty="0"/>
          </a:p>
        </p:txBody>
      </p:sp>
      <p:sp>
        <p:nvSpPr>
          <p:cNvPr id="22" name="object 8">
            <a:extLst>
              <a:ext uri="{FF2B5EF4-FFF2-40B4-BE49-F238E27FC236}">
                <a16:creationId xmlns:a16="http://schemas.microsoft.com/office/drawing/2014/main" id="{F344EDCC-107F-48C7-A821-563BD21DD77D}"/>
              </a:ext>
            </a:extLst>
          </p:cNvPr>
          <p:cNvSpPr/>
          <p:nvPr/>
        </p:nvSpPr>
        <p:spPr>
          <a:xfrm>
            <a:off x="1826831" y="5239231"/>
            <a:ext cx="9836150" cy="702945"/>
          </a:xfrm>
          <a:custGeom>
            <a:avLst/>
            <a:gdLst/>
            <a:ahLst/>
            <a:cxnLst/>
            <a:rect l="l" t="t" r="r" b="b"/>
            <a:pathLst>
              <a:path w="9836150" h="702944">
                <a:moveTo>
                  <a:pt x="9835894" y="117093"/>
                </a:moveTo>
                <a:lnTo>
                  <a:pt x="9835894" y="585470"/>
                </a:lnTo>
                <a:lnTo>
                  <a:pt x="9825626" y="631047"/>
                </a:lnTo>
                <a:lnTo>
                  <a:pt x="9797627" y="668267"/>
                </a:lnTo>
                <a:lnTo>
                  <a:pt x="9756100" y="693362"/>
                </a:lnTo>
                <a:lnTo>
                  <a:pt x="9705249" y="702564"/>
                </a:lnTo>
                <a:lnTo>
                  <a:pt x="0" y="702564"/>
                </a:lnTo>
                <a:lnTo>
                  <a:pt x="0" y="0"/>
                </a:lnTo>
                <a:lnTo>
                  <a:pt x="9705249" y="0"/>
                </a:lnTo>
                <a:lnTo>
                  <a:pt x="9756100" y="9199"/>
                </a:lnTo>
                <a:lnTo>
                  <a:pt x="9797627" y="34294"/>
                </a:lnTo>
                <a:lnTo>
                  <a:pt x="9825626" y="71514"/>
                </a:lnTo>
                <a:lnTo>
                  <a:pt x="9835894" y="117093"/>
                </a:lnTo>
                <a:close/>
              </a:path>
            </a:pathLst>
          </a:custGeom>
          <a:ln w="12149">
            <a:solidFill>
              <a:srgbClr val="FFC000"/>
            </a:solidFill>
          </a:ln>
        </p:spPr>
        <p:txBody>
          <a:bodyPr wrap="square" lIns="0" tIns="0" rIns="0" bIns="0" rtlCol="0"/>
          <a:lstStyle/>
          <a:p>
            <a:endParaRPr dirty="0"/>
          </a:p>
        </p:txBody>
      </p:sp>
      <p:sp>
        <p:nvSpPr>
          <p:cNvPr id="23" name="object 6">
            <a:extLst>
              <a:ext uri="{FF2B5EF4-FFF2-40B4-BE49-F238E27FC236}">
                <a16:creationId xmlns:a16="http://schemas.microsoft.com/office/drawing/2014/main" id="{BFAB06D5-8B9E-4A3F-8497-DB97056FE8DE}"/>
              </a:ext>
            </a:extLst>
          </p:cNvPr>
          <p:cNvSpPr/>
          <p:nvPr/>
        </p:nvSpPr>
        <p:spPr>
          <a:xfrm>
            <a:off x="982281" y="1791889"/>
            <a:ext cx="844550" cy="1093221"/>
          </a:xfrm>
          <a:custGeom>
            <a:avLst/>
            <a:gdLst/>
            <a:ahLst/>
            <a:cxnLst/>
            <a:rect l="l" t="t" r="r" b="b"/>
            <a:pathLst>
              <a:path w="844550" h="1080770">
                <a:moveTo>
                  <a:pt x="844294" y="0"/>
                </a:moveTo>
                <a:lnTo>
                  <a:pt x="844294" y="702333"/>
                </a:lnTo>
                <a:lnTo>
                  <a:pt x="422146" y="1080514"/>
                </a:lnTo>
                <a:lnTo>
                  <a:pt x="0" y="702333"/>
                </a:lnTo>
                <a:lnTo>
                  <a:pt x="0" y="0"/>
                </a:lnTo>
                <a:lnTo>
                  <a:pt x="422146" y="378178"/>
                </a:lnTo>
                <a:lnTo>
                  <a:pt x="844294" y="0"/>
                </a:lnTo>
                <a:close/>
              </a:path>
            </a:pathLst>
          </a:custGeom>
          <a:solidFill>
            <a:srgbClr val="F2B800"/>
          </a:solidFill>
          <a:ln w="12149">
            <a:solidFill>
              <a:srgbClr val="FFC000"/>
            </a:solidFill>
          </a:ln>
        </p:spPr>
        <p:txBody>
          <a:bodyPr wrap="square" lIns="0" tIns="0" rIns="0" bIns="0" rtlCol="0"/>
          <a:lstStyle/>
          <a:p>
            <a:endParaRPr dirty="0">
              <a:highlight>
                <a:srgbClr val="FFFF00"/>
              </a:highlight>
            </a:endParaRPr>
          </a:p>
        </p:txBody>
      </p:sp>
      <p:sp>
        <p:nvSpPr>
          <p:cNvPr id="24" name="object 6">
            <a:extLst>
              <a:ext uri="{FF2B5EF4-FFF2-40B4-BE49-F238E27FC236}">
                <a16:creationId xmlns:a16="http://schemas.microsoft.com/office/drawing/2014/main" id="{1A7ED556-4447-4A6A-85EB-7145799E37C4}"/>
              </a:ext>
            </a:extLst>
          </p:cNvPr>
          <p:cNvSpPr/>
          <p:nvPr/>
        </p:nvSpPr>
        <p:spPr>
          <a:xfrm>
            <a:off x="982281" y="2657733"/>
            <a:ext cx="844550" cy="1080770"/>
          </a:xfrm>
          <a:custGeom>
            <a:avLst/>
            <a:gdLst/>
            <a:ahLst/>
            <a:cxnLst/>
            <a:rect l="l" t="t" r="r" b="b"/>
            <a:pathLst>
              <a:path w="844550" h="1080770">
                <a:moveTo>
                  <a:pt x="844294" y="0"/>
                </a:moveTo>
                <a:lnTo>
                  <a:pt x="844294" y="702333"/>
                </a:lnTo>
                <a:lnTo>
                  <a:pt x="422146" y="1080514"/>
                </a:lnTo>
                <a:lnTo>
                  <a:pt x="0" y="702333"/>
                </a:lnTo>
                <a:lnTo>
                  <a:pt x="0" y="0"/>
                </a:lnTo>
                <a:lnTo>
                  <a:pt x="422146" y="378178"/>
                </a:lnTo>
                <a:lnTo>
                  <a:pt x="844294" y="0"/>
                </a:lnTo>
                <a:close/>
              </a:path>
            </a:pathLst>
          </a:custGeom>
          <a:solidFill>
            <a:srgbClr val="FFC000"/>
          </a:solidFill>
          <a:ln w="12149">
            <a:solidFill>
              <a:srgbClr val="FFC000"/>
            </a:solidFill>
          </a:ln>
        </p:spPr>
        <p:txBody>
          <a:bodyPr wrap="square" lIns="0" tIns="0" rIns="0" bIns="0" rtlCol="0"/>
          <a:lstStyle/>
          <a:p>
            <a:endParaRPr dirty="0"/>
          </a:p>
        </p:txBody>
      </p:sp>
      <p:sp>
        <p:nvSpPr>
          <p:cNvPr id="25" name="object 6">
            <a:extLst>
              <a:ext uri="{FF2B5EF4-FFF2-40B4-BE49-F238E27FC236}">
                <a16:creationId xmlns:a16="http://schemas.microsoft.com/office/drawing/2014/main" id="{78E6FFA6-1B96-4191-93D7-388CE7F80559}"/>
              </a:ext>
            </a:extLst>
          </p:cNvPr>
          <p:cNvSpPr/>
          <p:nvPr/>
        </p:nvSpPr>
        <p:spPr>
          <a:xfrm>
            <a:off x="982281" y="3455325"/>
            <a:ext cx="844550" cy="1080770"/>
          </a:xfrm>
          <a:custGeom>
            <a:avLst/>
            <a:gdLst/>
            <a:ahLst/>
            <a:cxnLst/>
            <a:rect l="l" t="t" r="r" b="b"/>
            <a:pathLst>
              <a:path w="844550" h="1080770">
                <a:moveTo>
                  <a:pt x="844294" y="0"/>
                </a:moveTo>
                <a:lnTo>
                  <a:pt x="844294" y="702333"/>
                </a:lnTo>
                <a:lnTo>
                  <a:pt x="422146" y="1080514"/>
                </a:lnTo>
                <a:lnTo>
                  <a:pt x="0" y="702333"/>
                </a:lnTo>
                <a:lnTo>
                  <a:pt x="0" y="0"/>
                </a:lnTo>
                <a:lnTo>
                  <a:pt x="422146" y="378178"/>
                </a:lnTo>
                <a:lnTo>
                  <a:pt x="844294" y="0"/>
                </a:lnTo>
                <a:close/>
              </a:path>
            </a:pathLst>
          </a:custGeom>
          <a:solidFill>
            <a:srgbClr val="FFC000"/>
          </a:solidFill>
          <a:ln w="12149">
            <a:solidFill>
              <a:srgbClr val="FFC000"/>
            </a:solidFill>
          </a:ln>
        </p:spPr>
        <p:txBody>
          <a:bodyPr wrap="square" lIns="0" tIns="0" rIns="0" bIns="0" rtlCol="0"/>
          <a:lstStyle/>
          <a:p>
            <a:endParaRPr dirty="0"/>
          </a:p>
        </p:txBody>
      </p:sp>
      <p:sp>
        <p:nvSpPr>
          <p:cNvPr id="26" name="object 6">
            <a:extLst>
              <a:ext uri="{FF2B5EF4-FFF2-40B4-BE49-F238E27FC236}">
                <a16:creationId xmlns:a16="http://schemas.microsoft.com/office/drawing/2014/main" id="{E26DD21E-77A3-4B30-820B-D520D1E36CA3}"/>
              </a:ext>
            </a:extLst>
          </p:cNvPr>
          <p:cNvSpPr/>
          <p:nvPr/>
        </p:nvSpPr>
        <p:spPr>
          <a:xfrm>
            <a:off x="971748" y="4347278"/>
            <a:ext cx="844550" cy="1080770"/>
          </a:xfrm>
          <a:custGeom>
            <a:avLst/>
            <a:gdLst/>
            <a:ahLst/>
            <a:cxnLst/>
            <a:rect l="l" t="t" r="r" b="b"/>
            <a:pathLst>
              <a:path w="844550" h="1080770">
                <a:moveTo>
                  <a:pt x="844294" y="0"/>
                </a:moveTo>
                <a:lnTo>
                  <a:pt x="844294" y="702333"/>
                </a:lnTo>
                <a:lnTo>
                  <a:pt x="422146" y="1080514"/>
                </a:lnTo>
                <a:lnTo>
                  <a:pt x="0" y="702333"/>
                </a:lnTo>
                <a:lnTo>
                  <a:pt x="0" y="0"/>
                </a:lnTo>
                <a:lnTo>
                  <a:pt x="422146" y="378178"/>
                </a:lnTo>
                <a:lnTo>
                  <a:pt x="844294" y="0"/>
                </a:lnTo>
                <a:close/>
              </a:path>
            </a:pathLst>
          </a:custGeom>
          <a:solidFill>
            <a:srgbClr val="F2B800"/>
          </a:solidFill>
          <a:ln w="12149">
            <a:solidFill>
              <a:srgbClr val="FFC000"/>
            </a:solidFill>
          </a:ln>
        </p:spPr>
        <p:txBody>
          <a:bodyPr wrap="square" lIns="0" tIns="0" rIns="0" bIns="0" rtlCol="0"/>
          <a:lstStyle/>
          <a:p>
            <a:endParaRPr dirty="0"/>
          </a:p>
        </p:txBody>
      </p:sp>
      <p:sp>
        <p:nvSpPr>
          <p:cNvPr id="27" name="object 6">
            <a:extLst>
              <a:ext uri="{FF2B5EF4-FFF2-40B4-BE49-F238E27FC236}">
                <a16:creationId xmlns:a16="http://schemas.microsoft.com/office/drawing/2014/main" id="{17277B3B-45B6-43C9-B5FE-50E643F6AAD5}"/>
              </a:ext>
            </a:extLst>
          </p:cNvPr>
          <p:cNvSpPr/>
          <p:nvPr/>
        </p:nvSpPr>
        <p:spPr>
          <a:xfrm>
            <a:off x="982281" y="5239231"/>
            <a:ext cx="844550" cy="1080770"/>
          </a:xfrm>
          <a:custGeom>
            <a:avLst/>
            <a:gdLst/>
            <a:ahLst/>
            <a:cxnLst/>
            <a:rect l="l" t="t" r="r" b="b"/>
            <a:pathLst>
              <a:path w="844550" h="1080770">
                <a:moveTo>
                  <a:pt x="844294" y="0"/>
                </a:moveTo>
                <a:lnTo>
                  <a:pt x="844294" y="702333"/>
                </a:lnTo>
                <a:lnTo>
                  <a:pt x="422146" y="1080514"/>
                </a:lnTo>
                <a:lnTo>
                  <a:pt x="0" y="702333"/>
                </a:lnTo>
                <a:lnTo>
                  <a:pt x="0" y="0"/>
                </a:lnTo>
                <a:lnTo>
                  <a:pt x="422146" y="378178"/>
                </a:lnTo>
                <a:lnTo>
                  <a:pt x="844294" y="0"/>
                </a:lnTo>
                <a:close/>
              </a:path>
            </a:pathLst>
          </a:custGeom>
          <a:solidFill>
            <a:srgbClr val="F2B800"/>
          </a:solidFill>
          <a:ln w="12149">
            <a:solidFill>
              <a:srgbClr val="FFC000"/>
            </a:solidFill>
          </a:ln>
        </p:spPr>
        <p:txBody>
          <a:bodyPr wrap="square" lIns="0" tIns="0" rIns="0" bIns="0" rtlCol="0"/>
          <a:lstStyle/>
          <a:p>
            <a:endParaRPr dirty="0"/>
          </a:p>
        </p:txBody>
      </p:sp>
      <p:sp>
        <p:nvSpPr>
          <p:cNvPr id="28" name="object 9">
            <a:extLst>
              <a:ext uri="{FF2B5EF4-FFF2-40B4-BE49-F238E27FC236}">
                <a16:creationId xmlns:a16="http://schemas.microsoft.com/office/drawing/2014/main" id="{8D00F16F-5083-402A-AD27-61E216D1FA4A}"/>
              </a:ext>
            </a:extLst>
          </p:cNvPr>
          <p:cNvSpPr txBox="1"/>
          <p:nvPr/>
        </p:nvSpPr>
        <p:spPr>
          <a:xfrm>
            <a:off x="1970952" y="2032102"/>
            <a:ext cx="7584440"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Assess </a:t>
            </a:r>
            <a:r>
              <a:rPr sz="1600" dirty="0">
                <a:latin typeface="Arial"/>
                <a:cs typeface="Arial"/>
              </a:rPr>
              <a:t>your </a:t>
            </a:r>
            <a:r>
              <a:rPr sz="1600" spc="-5" dirty="0">
                <a:latin typeface="Arial"/>
                <a:cs typeface="Arial"/>
              </a:rPr>
              <a:t>readiness for VBP; </a:t>
            </a:r>
            <a:r>
              <a:rPr sz="1600" dirty="0">
                <a:latin typeface="Arial"/>
                <a:cs typeface="Arial"/>
              </a:rPr>
              <a:t>keep </a:t>
            </a:r>
            <a:r>
              <a:rPr sz="1600" spc="-5" dirty="0">
                <a:latin typeface="Arial"/>
                <a:cs typeface="Arial"/>
              </a:rPr>
              <a:t>in mind Level </a:t>
            </a:r>
            <a:r>
              <a:rPr sz="1600" dirty="0">
                <a:latin typeface="Arial"/>
                <a:cs typeface="Arial"/>
              </a:rPr>
              <a:t>1 </a:t>
            </a:r>
            <a:r>
              <a:rPr sz="1600" spc="-5" dirty="0">
                <a:latin typeface="Arial"/>
                <a:cs typeface="Arial"/>
              </a:rPr>
              <a:t>is an upside-only</a:t>
            </a:r>
            <a:r>
              <a:rPr sz="1600" spc="-70" dirty="0">
                <a:latin typeface="Arial"/>
                <a:cs typeface="Arial"/>
              </a:rPr>
              <a:t> </a:t>
            </a:r>
            <a:r>
              <a:rPr sz="1600" spc="-5" dirty="0">
                <a:latin typeface="Arial"/>
                <a:cs typeface="Arial"/>
              </a:rPr>
              <a:t>arrangement</a:t>
            </a:r>
            <a:endParaRPr sz="1600" dirty="0">
              <a:latin typeface="Arial"/>
              <a:cs typeface="Arial"/>
            </a:endParaRPr>
          </a:p>
        </p:txBody>
      </p:sp>
      <p:sp>
        <p:nvSpPr>
          <p:cNvPr id="29" name="object 33">
            <a:extLst>
              <a:ext uri="{FF2B5EF4-FFF2-40B4-BE49-F238E27FC236}">
                <a16:creationId xmlns:a16="http://schemas.microsoft.com/office/drawing/2014/main" id="{7A412C06-8575-4451-8B0B-C2BB7C0A9D39}"/>
              </a:ext>
            </a:extLst>
          </p:cNvPr>
          <p:cNvSpPr txBox="1"/>
          <p:nvPr/>
        </p:nvSpPr>
        <p:spPr>
          <a:xfrm>
            <a:off x="1970952" y="2876422"/>
            <a:ext cx="7732395"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Determine if </a:t>
            </a:r>
            <a:r>
              <a:rPr sz="1600" dirty="0">
                <a:latin typeface="Arial"/>
                <a:cs typeface="Arial"/>
              </a:rPr>
              <a:t>you </a:t>
            </a:r>
            <a:r>
              <a:rPr sz="1600" spc="-5" dirty="0">
                <a:latin typeface="Arial"/>
                <a:cs typeface="Arial"/>
              </a:rPr>
              <a:t>have an existing </a:t>
            </a:r>
            <a:r>
              <a:rPr sz="1600" dirty="0">
                <a:latin typeface="Arial"/>
                <a:cs typeface="Arial"/>
              </a:rPr>
              <a:t>contract </a:t>
            </a:r>
            <a:r>
              <a:rPr sz="1600" spc="-5" dirty="0">
                <a:latin typeface="Arial"/>
                <a:cs typeface="Arial"/>
              </a:rPr>
              <a:t>that </a:t>
            </a:r>
            <a:r>
              <a:rPr sz="1600" dirty="0">
                <a:latin typeface="Arial"/>
                <a:cs typeface="Arial"/>
              </a:rPr>
              <a:t>can </a:t>
            </a:r>
            <a:r>
              <a:rPr sz="1600" spc="-5" dirty="0">
                <a:latin typeface="Arial"/>
                <a:cs typeface="Arial"/>
              </a:rPr>
              <a:t>easily be amended to include</a:t>
            </a:r>
            <a:r>
              <a:rPr sz="1600" spc="-65" dirty="0">
                <a:latin typeface="Arial"/>
                <a:cs typeface="Arial"/>
              </a:rPr>
              <a:t> </a:t>
            </a:r>
            <a:r>
              <a:rPr sz="1600" spc="-5" dirty="0">
                <a:latin typeface="Arial"/>
                <a:cs typeface="Arial"/>
              </a:rPr>
              <a:t>VBP</a:t>
            </a:r>
            <a:endParaRPr sz="1600" dirty="0">
              <a:latin typeface="Arial"/>
              <a:cs typeface="Arial"/>
            </a:endParaRPr>
          </a:p>
        </p:txBody>
      </p:sp>
      <p:sp>
        <p:nvSpPr>
          <p:cNvPr id="30" name="object 15">
            <a:extLst>
              <a:ext uri="{FF2B5EF4-FFF2-40B4-BE49-F238E27FC236}">
                <a16:creationId xmlns:a16="http://schemas.microsoft.com/office/drawing/2014/main" id="{3F9EE2A6-97AA-4C67-9955-CCEA75173441}"/>
              </a:ext>
            </a:extLst>
          </p:cNvPr>
          <p:cNvSpPr txBox="1"/>
          <p:nvPr/>
        </p:nvSpPr>
        <p:spPr>
          <a:xfrm>
            <a:off x="1970952" y="3416175"/>
            <a:ext cx="9533255" cy="843280"/>
          </a:xfrm>
          <a:prstGeom prst="rect">
            <a:avLst/>
          </a:prstGeom>
        </p:spPr>
        <p:txBody>
          <a:bodyPr vert="horz" wrap="square" lIns="0" tIns="3810" rIns="0" bIns="0" rtlCol="0">
            <a:spAutoFit/>
          </a:bodyPr>
          <a:lstStyle/>
          <a:p>
            <a:pPr marL="12700" marR="5080" indent="39370">
              <a:lnSpc>
                <a:spcPct val="112999"/>
              </a:lnSpc>
              <a:spcBef>
                <a:spcPts val="30"/>
              </a:spcBef>
            </a:pPr>
            <a:r>
              <a:rPr sz="1600" spc="-5" dirty="0">
                <a:latin typeface="Arial"/>
                <a:cs typeface="Arial"/>
              </a:rPr>
              <a:t>Align </a:t>
            </a:r>
            <a:r>
              <a:rPr sz="1600" dirty="0">
                <a:latin typeface="Arial"/>
                <a:cs typeface="Arial"/>
              </a:rPr>
              <a:t>your </a:t>
            </a:r>
            <a:r>
              <a:rPr sz="1600" spc="-5" dirty="0">
                <a:latin typeface="Arial"/>
                <a:cs typeface="Arial"/>
              </a:rPr>
              <a:t>VBP arrangement to the </a:t>
            </a:r>
            <a:r>
              <a:rPr sz="1600" dirty="0">
                <a:latin typeface="Arial"/>
                <a:cs typeface="Arial"/>
              </a:rPr>
              <a:t>strengths </a:t>
            </a:r>
            <a:r>
              <a:rPr sz="1600" spc="-5" dirty="0">
                <a:latin typeface="Arial"/>
                <a:cs typeface="Arial"/>
              </a:rPr>
              <a:t>of </a:t>
            </a:r>
            <a:r>
              <a:rPr sz="1600" dirty="0">
                <a:latin typeface="Arial"/>
                <a:cs typeface="Arial"/>
              </a:rPr>
              <a:t>your </a:t>
            </a:r>
            <a:r>
              <a:rPr sz="1600" spc="-5" dirty="0">
                <a:latin typeface="Arial"/>
                <a:cs typeface="Arial"/>
              </a:rPr>
              <a:t>business model. Keep in mind the types of </a:t>
            </a:r>
            <a:r>
              <a:rPr sz="1600" dirty="0">
                <a:latin typeface="Arial"/>
                <a:cs typeface="Arial"/>
              </a:rPr>
              <a:t>services  </a:t>
            </a:r>
            <a:r>
              <a:rPr sz="1600" spc="-5" dirty="0">
                <a:latin typeface="Arial"/>
                <a:cs typeface="Arial"/>
              </a:rPr>
              <a:t>that </a:t>
            </a:r>
            <a:r>
              <a:rPr sz="1600" dirty="0">
                <a:latin typeface="Arial"/>
                <a:cs typeface="Arial"/>
              </a:rPr>
              <a:t>you </a:t>
            </a:r>
            <a:r>
              <a:rPr sz="1600" spc="-5" dirty="0">
                <a:latin typeface="Arial"/>
                <a:cs typeface="Arial"/>
              </a:rPr>
              <a:t>provide, and </a:t>
            </a:r>
            <a:r>
              <a:rPr sz="1600" dirty="0">
                <a:latin typeface="Arial"/>
                <a:cs typeface="Arial"/>
              </a:rPr>
              <a:t>consider your </a:t>
            </a:r>
            <a:r>
              <a:rPr sz="1600" spc="-5" dirty="0">
                <a:latin typeface="Arial"/>
                <a:cs typeface="Arial"/>
              </a:rPr>
              <a:t>attributed population. Remember </a:t>
            </a:r>
            <a:r>
              <a:rPr sz="1600" dirty="0">
                <a:latin typeface="Arial"/>
                <a:cs typeface="Arial"/>
              </a:rPr>
              <a:t>– </a:t>
            </a:r>
            <a:r>
              <a:rPr sz="1600" spc="-5" dirty="0">
                <a:latin typeface="Arial"/>
                <a:cs typeface="Arial"/>
              </a:rPr>
              <a:t>outcome measures will impact the  potential for </a:t>
            </a:r>
            <a:r>
              <a:rPr sz="1600" dirty="0">
                <a:latin typeface="Arial"/>
                <a:cs typeface="Arial"/>
              </a:rPr>
              <a:t>shared</a:t>
            </a:r>
            <a:r>
              <a:rPr sz="1600" spc="-10" dirty="0">
                <a:latin typeface="Arial"/>
                <a:cs typeface="Arial"/>
              </a:rPr>
              <a:t> </a:t>
            </a:r>
            <a:r>
              <a:rPr sz="1600" dirty="0">
                <a:latin typeface="Arial"/>
                <a:cs typeface="Arial"/>
              </a:rPr>
              <a:t>savings.</a:t>
            </a:r>
          </a:p>
        </p:txBody>
      </p:sp>
      <p:sp>
        <p:nvSpPr>
          <p:cNvPr id="31" name="object 21">
            <a:extLst>
              <a:ext uri="{FF2B5EF4-FFF2-40B4-BE49-F238E27FC236}">
                <a16:creationId xmlns:a16="http://schemas.microsoft.com/office/drawing/2014/main" id="{29496BF6-E596-4F74-ABB9-BB0126102C8D}"/>
              </a:ext>
            </a:extLst>
          </p:cNvPr>
          <p:cNvSpPr txBox="1"/>
          <p:nvPr/>
        </p:nvSpPr>
        <p:spPr>
          <a:xfrm>
            <a:off x="1970952" y="4419787"/>
            <a:ext cx="8935720" cy="558800"/>
          </a:xfrm>
          <a:prstGeom prst="rect">
            <a:avLst/>
          </a:prstGeom>
        </p:spPr>
        <p:txBody>
          <a:bodyPr vert="horz" wrap="square" lIns="0" tIns="12700" rIns="0" bIns="0" rtlCol="0">
            <a:spAutoFit/>
          </a:bodyPr>
          <a:lstStyle/>
          <a:p>
            <a:pPr marL="12700" marR="5080">
              <a:lnSpc>
                <a:spcPct val="109400"/>
              </a:lnSpc>
              <a:spcBef>
                <a:spcPts val="100"/>
              </a:spcBef>
            </a:pPr>
            <a:r>
              <a:rPr sz="1600" spc="-5" dirty="0">
                <a:latin typeface="Arial"/>
                <a:cs typeface="Arial"/>
              </a:rPr>
              <a:t>Build partnerships </a:t>
            </a:r>
            <a:r>
              <a:rPr sz="1600" dirty="0">
                <a:latin typeface="Arial"/>
                <a:cs typeface="Arial"/>
              </a:rPr>
              <a:t>– </a:t>
            </a:r>
            <a:r>
              <a:rPr sz="1600" spc="-5" dirty="0">
                <a:latin typeface="Arial"/>
                <a:cs typeface="Arial"/>
              </a:rPr>
              <a:t>Choose the partners that will help </a:t>
            </a:r>
            <a:r>
              <a:rPr sz="1600" dirty="0">
                <a:latin typeface="Arial"/>
                <a:cs typeface="Arial"/>
              </a:rPr>
              <a:t>you succeed </a:t>
            </a:r>
            <a:r>
              <a:rPr sz="1600" spc="-5" dirty="0">
                <a:latin typeface="Arial"/>
                <a:cs typeface="Arial"/>
              </a:rPr>
              <a:t>and that are appropriate for the  </a:t>
            </a:r>
            <a:r>
              <a:rPr sz="1600" dirty="0">
                <a:latin typeface="Arial"/>
                <a:cs typeface="Arial"/>
              </a:rPr>
              <a:t>contracts you</a:t>
            </a:r>
            <a:r>
              <a:rPr sz="1600" spc="-15" dirty="0">
                <a:latin typeface="Arial"/>
                <a:cs typeface="Arial"/>
              </a:rPr>
              <a:t> </a:t>
            </a:r>
            <a:r>
              <a:rPr sz="1600" dirty="0">
                <a:latin typeface="Arial"/>
                <a:cs typeface="Arial"/>
              </a:rPr>
              <a:t>choose</a:t>
            </a:r>
          </a:p>
        </p:txBody>
      </p:sp>
      <p:sp>
        <p:nvSpPr>
          <p:cNvPr id="32" name="object 27">
            <a:extLst>
              <a:ext uri="{FF2B5EF4-FFF2-40B4-BE49-F238E27FC236}">
                <a16:creationId xmlns:a16="http://schemas.microsoft.com/office/drawing/2014/main" id="{8FD7887C-D3A5-4C6C-843D-A0585C065272}"/>
              </a:ext>
            </a:extLst>
          </p:cNvPr>
          <p:cNvSpPr txBox="1"/>
          <p:nvPr/>
        </p:nvSpPr>
        <p:spPr>
          <a:xfrm>
            <a:off x="1968559" y="5311303"/>
            <a:ext cx="8740140" cy="558800"/>
          </a:xfrm>
          <a:prstGeom prst="rect">
            <a:avLst/>
          </a:prstGeom>
        </p:spPr>
        <p:txBody>
          <a:bodyPr vert="horz" wrap="square" lIns="0" tIns="12700" rIns="0" bIns="0" rtlCol="0">
            <a:spAutoFit/>
          </a:bodyPr>
          <a:lstStyle/>
          <a:p>
            <a:pPr marL="12700" marR="5080">
              <a:lnSpc>
                <a:spcPct val="109400"/>
              </a:lnSpc>
              <a:spcBef>
                <a:spcPts val="100"/>
              </a:spcBef>
            </a:pPr>
            <a:r>
              <a:rPr sz="1600" spc="-5" dirty="0">
                <a:latin typeface="Arial"/>
                <a:cs typeface="Arial"/>
              </a:rPr>
              <a:t>Familiarize </a:t>
            </a:r>
            <a:r>
              <a:rPr sz="1600" dirty="0">
                <a:latin typeface="Arial"/>
                <a:cs typeface="Arial"/>
              </a:rPr>
              <a:t>yourself </a:t>
            </a:r>
            <a:r>
              <a:rPr sz="1600" spc="-5" dirty="0">
                <a:latin typeface="Arial"/>
                <a:cs typeface="Arial"/>
              </a:rPr>
              <a:t>with and utilize available resources (data from the State, technical assistance  from potential partnering </a:t>
            </a:r>
            <a:r>
              <a:rPr sz="1600" dirty="0">
                <a:latin typeface="Arial"/>
                <a:cs typeface="Arial"/>
              </a:rPr>
              <a:t>contractors,</a:t>
            </a:r>
            <a:r>
              <a:rPr sz="1600" spc="-10" dirty="0">
                <a:latin typeface="Arial"/>
                <a:cs typeface="Arial"/>
              </a:rPr>
              <a:t> </a:t>
            </a:r>
            <a:r>
              <a:rPr sz="1600" spc="-5" dirty="0">
                <a:latin typeface="Arial"/>
                <a:cs typeface="Arial"/>
              </a:rPr>
              <a:t>etc.)</a:t>
            </a:r>
            <a:endParaRPr sz="1600" dirty="0">
              <a:latin typeface="Arial"/>
              <a:cs typeface="Arial"/>
            </a:endParaRPr>
          </a:p>
        </p:txBody>
      </p:sp>
      <p:sp>
        <p:nvSpPr>
          <p:cNvPr id="33" name="object 7">
            <a:extLst>
              <a:ext uri="{FF2B5EF4-FFF2-40B4-BE49-F238E27FC236}">
                <a16:creationId xmlns:a16="http://schemas.microsoft.com/office/drawing/2014/main" id="{0C049E65-B6BA-42BE-910F-92EF6B5DA3BC}"/>
              </a:ext>
            </a:extLst>
          </p:cNvPr>
          <p:cNvSpPr txBox="1"/>
          <p:nvPr/>
        </p:nvSpPr>
        <p:spPr>
          <a:xfrm>
            <a:off x="1303274" y="2252020"/>
            <a:ext cx="202565" cy="406400"/>
          </a:xfrm>
          <a:prstGeom prst="rect">
            <a:avLst/>
          </a:prstGeom>
        </p:spPr>
        <p:txBody>
          <a:bodyPr vert="horz" wrap="square" lIns="0" tIns="12700" rIns="0" bIns="0" rtlCol="0">
            <a:spAutoFit/>
          </a:bodyPr>
          <a:lstStyle/>
          <a:p>
            <a:pPr marL="12700">
              <a:lnSpc>
                <a:spcPct val="100000"/>
              </a:lnSpc>
              <a:spcBef>
                <a:spcPts val="100"/>
              </a:spcBef>
            </a:pPr>
            <a:r>
              <a:rPr sz="2500" dirty="0">
                <a:solidFill>
                  <a:srgbClr val="FFFFFF"/>
                </a:solidFill>
                <a:latin typeface="Arial"/>
                <a:cs typeface="Arial"/>
              </a:rPr>
              <a:t>1</a:t>
            </a:r>
            <a:endParaRPr sz="2500" dirty="0">
              <a:latin typeface="Arial"/>
              <a:cs typeface="Arial"/>
            </a:endParaRPr>
          </a:p>
        </p:txBody>
      </p:sp>
      <p:sp>
        <p:nvSpPr>
          <p:cNvPr id="34" name="object 31">
            <a:extLst>
              <a:ext uri="{FF2B5EF4-FFF2-40B4-BE49-F238E27FC236}">
                <a16:creationId xmlns:a16="http://schemas.microsoft.com/office/drawing/2014/main" id="{7C2658AF-164E-41A1-AA7B-C86F9790A5EE}"/>
              </a:ext>
            </a:extLst>
          </p:cNvPr>
          <p:cNvSpPr txBox="1"/>
          <p:nvPr/>
        </p:nvSpPr>
        <p:spPr>
          <a:xfrm>
            <a:off x="1321087" y="3142041"/>
            <a:ext cx="202565" cy="406400"/>
          </a:xfrm>
          <a:prstGeom prst="rect">
            <a:avLst/>
          </a:prstGeom>
        </p:spPr>
        <p:txBody>
          <a:bodyPr vert="horz" wrap="square" lIns="0" tIns="12700" rIns="0" bIns="0" rtlCol="0">
            <a:spAutoFit/>
          </a:bodyPr>
          <a:lstStyle/>
          <a:p>
            <a:pPr marL="12700">
              <a:lnSpc>
                <a:spcPct val="100000"/>
              </a:lnSpc>
              <a:spcBef>
                <a:spcPts val="100"/>
              </a:spcBef>
            </a:pPr>
            <a:r>
              <a:rPr sz="2500" dirty="0">
                <a:solidFill>
                  <a:srgbClr val="FFFFFF"/>
                </a:solidFill>
                <a:latin typeface="Arial"/>
                <a:cs typeface="Arial"/>
              </a:rPr>
              <a:t>2</a:t>
            </a:r>
            <a:endParaRPr sz="2500" dirty="0">
              <a:latin typeface="Arial"/>
              <a:cs typeface="Arial"/>
            </a:endParaRPr>
          </a:p>
        </p:txBody>
      </p:sp>
      <p:sp>
        <p:nvSpPr>
          <p:cNvPr id="35" name="object 14">
            <a:extLst>
              <a:ext uri="{FF2B5EF4-FFF2-40B4-BE49-F238E27FC236}">
                <a16:creationId xmlns:a16="http://schemas.microsoft.com/office/drawing/2014/main" id="{D5E0C9EE-77C6-4A4E-9F5F-15F42E1C5067}"/>
              </a:ext>
            </a:extLst>
          </p:cNvPr>
          <p:cNvSpPr txBox="1"/>
          <p:nvPr/>
        </p:nvSpPr>
        <p:spPr>
          <a:xfrm>
            <a:off x="1321086" y="3941016"/>
            <a:ext cx="202565" cy="406400"/>
          </a:xfrm>
          <a:prstGeom prst="rect">
            <a:avLst/>
          </a:prstGeom>
        </p:spPr>
        <p:txBody>
          <a:bodyPr vert="horz" wrap="square" lIns="0" tIns="12700" rIns="0" bIns="0" rtlCol="0">
            <a:spAutoFit/>
          </a:bodyPr>
          <a:lstStyle/>
          <a:p>
            <a:pPr marL="12700">
              <a:lnSpc>
                <a:spcPct val="100000"/>
              </a:lnSpc>
              <a:spcBef>
                <a:spcPts val="100"/>
              </a:spcBef>
            </a:pPr>
            <a:r>
              <a:rPr sz="2500" dirty="0">
                <a:solidFill>
                  <a:srgbClr val="FFFFFF"/>
                </a:solidFill>
                <a:latin typeface="Arial"/>
                <a:cs typeface="Arial"/>
              </a:rPr>
              <a:t>3</a:t>
            </a:r>
            <a:endParaRPr sz="2500" dirty="0">
              <a:latin typeface="Arial"/>
              <a:cs typeface="Arial"/>
            </a:endParaRPr>
          </a:p>
        </p:txBody>
      </p:sp>
      <p:sp>
        <p:nvSpPr>
          <p:cNvPr id="37" name="object 19">
            <a:extLst>
              <a:ext uri="{FF2B5EF4-FFF2-40B4-BE49-F238E27FC236}">
                <a16:creationId xmlns:a16="http://schemas.microsoft.com/office/drawing/2014/main" id="{2B4147EB-6EEC-40C7-8542-CCFB928EDFFC}"/>
              </a:ext>
            </a:extLst>
          </p:cNvPr>
          <p:cNvSpPr txBox="1"/>
          <p:nvPr/>
        </p:nvSpPr>
        <p:spPr>
          <a:xfrm>
            <a:off x="1303274" y="4807409"/>
            <a:ext cx="202565" cy="406400"/>
          </a:xfrm>
          <a:prstGeom prst="rect">
            <a:avLst/>
          </a:prstGeom>
        </p:spPr>
        <p:txBody>
          <a:bodyPr vert="horz" wrap="square" lIns="0" tIns="12700" rIns="0" bIns="0" rtlCol="0">
            <a:spAutoFit/>
          </a:bodyPr>
          <a:lstStyle/>
          <a:p>
            <a:pPr marL="12700">
              <a:lnSpc>
                <a:spcPct val="100000"/>
              </a:lnSpc>
              <a:spcBef>
                <a:spcPts val="100"/>
              </a:spcBef>
            </a:pPr>
            <a:r>
              <a:rPr sz="2500" dirty="0">
                <a:solidFill>
                  <a:srgbClr val="FFFFFF"/>
                </a:solidFill>
                <a:latin typeface="Arial"/>
                <a:cs typeface="Arial"/>
              </a:rPr>
              <a:t>4</a:t>
            </a:r>
            <a:endParaRPr sz="2500" dirty="0">
              <a:latin typeface="Arial"/>
              <a:cs typeface="Arial"/>
            </a:endParaRPr>
          </a:p>
        </p:txBody>
      </p:sp>
      <p:sp>
        <p:nvSpPr>
          <p:cNvPr id="39" name="object 25">
            <a:extLst>
              <a:ext uri="{FF2B5EF4-FFF2-40B4-BE49-F238E27FC236}">
                <a16:creationId xmlns:a16="http://schemas.microsoft.com/office/drawing/2014/main" id="{05567E99-C382-4C58-856D-426E07D1EA05}"/>
              </a:ext>
            </a:extLst>
          </p:cNvPr>
          <p:cNvSpPr txBox="1"/>
          <p:nvPr/>
        </p:nvSpPr>
        <p:spPr>
          <a:xfrm>
            <a:off x="1321086" y="5699362"/>
            <a:ext cx="202565" cy="406400"/>
          </a:xfrm>
          <a:prstGeom prst="rect">
            <a:avLst/>
          </a:prstGeom>
        </p:spPr>
        <p:txBody>
          <a:bodyPr vert="horz" wrap="square" lIns="0" tIns="12700" rIns="0" bIns="0" rtlCol="0">
            <a:spAutoFit/>
          </a:bodyPr>
          <a:lstStyle/>
          <a:p>
            <a:pPr marL="12700">
              <a:lnSpc>
                <a:spcPct val="100000"/>
              </a:lnSpc>
              <a:spcBef>
                <a:spcPts val="100"/>
              </a:spcBef>
            </a:pPr>
            <a:r>
              <a:rPr sz="2500" dirty="0">
                <a:solidFill>
                  <a:srgbClr val="FFFFFF"/>
                </a:solidFill>
                <a:latin typeface="Arial"/>
                <a:cs typeface="Arial"/>
              </a:rPr>
              <a:t>5</a:t>
            </a:r>
            <a:endParaRPr sz="2500" dirty="0">
              <a:latin typeface="Arial"/>
              <a:cs typeface="Arial"/>
            </a:endParaRPr>
          </a:p>
        </p:txBody>
      </p:sp>
    </p:spTree>
    <p:extLst>
      <p:ext uri="{BB962C8B-B14F-4D97-AF65-F5344CB8AC3E}">
        <p14:creationId xmlns:p14="http://schemas.microsoft.com/office/powerpoint/2010/main" val="2836926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0" y="717627"/>
            <a:ext cx="10979727" cy="1000120"/>
          </a:xfrm>
        </p:spPr>
        <p:txBody>
          <a:bodyPr>
            <a:normAutofit fontScale="90000"/>
          </a:bodyPr>
          <a:lstStyle/>
          <a:p>
            <a:r>
              <a:rPr lang="en-US" b="1" dirty="0">
                <a:solidFill>
                  <a:srgbClr val="503278"/>
                </a:solidFill>
                <a:latin typeface="Arial" panose="020B0604020202020204" pitchFamily="34" charset="0"/>
                <a:cs typeface="Arial" panose="020B0604020202020204" pitchFamily="34" charset="0"/>
              </a:rPr>
              <a:t>Top 5 Steps for Experienced Contractors</a:t>
            </a:r>
            <a:br>
              <a:rPr lang="en-US" b="1" dirty="0">
                <a:solidFill>
                  <a:srgbClr val="503278"/>
                </a:solidFill>
                <a:latin typeface="Arial" panose="020B0604020202020204" pitchFamily="34" charset="0"/>
                <a:cs typeface="Arial" panose="020B0604020202020204" pitchFamily="34" charset="0"/>
              </a:rPr>
            </a:br>
            <a:endParaRPr lang="en-US" sz="2000" dirty="0">
              <a:solidFill>
                <a:srgbClr val="503278"/>
              </a:solidFill>
              <a:latin typeface="Arial" panose="020B0604020202020204" pitchFamily="34" charset="0"/>
              <a:cs typeface="Arial" panose="020B0604020202020204" pitchFamily="34" charset="0"/>
            </a:endParaRPr>
          </a:p>
        </p:txBody>
      </p:sp>
      <p:sp>
        <p:nvSpPr>
          <p:cNvPr id="16" name="Rectangle 15"/>
          <p:cNvSpPr/>
          <p:nvPr/>
        </p:nvSpPr>
        <p:spPr>
          <a:xfrm>
            <a:off x="0" y="144555"/>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7" name="Rectangle 16"/>
          <p:cNvSpPr/>
          <p:nvPr/>
        </p:nvSpPr>
        <p:spPr>
          <a:xfrm>
            <a:off x="0" y="53472"/>
            <a:ext cx="12192000" cy="15072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299700" y="6352627"/>
            <a:ext cx="1815074"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16</a:t>
            </a:r>
          </a:p>
        </p:txBody>
      </p:sp>
      <p:sp>
        <p:nvSpPr>
          <p:cNvPr id="5" name="TextBox 4">
            <a:extLst>
              <a:ext uri="{FF2B5EF4-FFF2-40B4-BE49-F238E27FC236}">
                <a16:creationId xmlns:a16="http://schemas.microsoft.com/office/drawing/2014/main" id="{23078DFD-983A-49DA-AAD9-2CBC27BB64A9}"/>
              </a:ext>
            </a:extLst>
          </p:cNvPr>
          <p:cNvSpPr txBox="1"/>
          <p:nvPr/>
        </p:nvSpPr>
        <p:spPr>
          <a:xfrm>
            <a:off x="7152232" y="3744879"/>
            <a:ext cx="1085125" cy="584775"/>
          </a:xfrm>
          <a:prstGeom prst="rect">
            <a:avLst/>
          </a:prstGeom>
          <a:noFill/>
        </p:spPr>
        <p:txBody>
          <a:bodyPr wrap="square" rtlCol="0">
            <a:spAutoFit/>
          </a:bodyPr>
          <a:lstStyle/>
          <a:p>
            <a:r>
              <a:rPr lang="en-US" sz="3200" dirty="0">
                <a:solidFill>
                  <a:schemeClr val="bg1"/>
                </a:solidFill>
              </a:rPr>
              <a:t>MCO</a:t>
            </a:r>
          </a:p>
        </p:txBody>
      </p:sp>
      <p:sp>
        <p:nvSpPr>
          <p:cNvPr id="6" name="TextBox 5">
            <a:extLst>
              <a:ext uri="{FF2B5EF4-FFF2-40B4-BE49-F238E27FC236}">
                <a16:creationId xmlns:a16="http://schemas.microsoft.com/office/drawing/2014/main" id="{EDA973F1-4CBF-4356-894D-5E03AE1547D0}"/>
              </a:ext>
            </a:extLst>
          </p:cNvPr>
          <p:cNvSpPr txBox="1"/>
          <p:nvPr/>
        </p:nvSpPr>
        <p:spPr>
          <a:xfrm>
            <a:off x="5588711" y="1558393"/>
            <a:ext cx="749918" cy="369332"/>
          </a:xfrm>
          <a:prstGeom prst="rect">
            <a:avLst/>
          </a:prstGeom>
          <a:noFill/>
        </p:spPr>
        <p:txBody>
          <a:bodyPr wrap="square" rtlCol="0">
            <a:spAutoFit/>
          </a:bodyPr>
          <a:lstStyle/>
          <a:p>
            <a:r>
              <a:rPr lang="en-US" dirty="0"/>
              <a:t> </a:t>
            </a:r>
            <a:r>
              <a:rPr lang="en-US" b="1" dirty="0">
                <a:solidFill>
                  <a:schemeClr val="bg1"/>
                </a:solidFill>
              </a:rPr>
              <a:t>DOH</a:t>
            </a:r>
          </a:p>
        </p:txBody>
      </p:sp>
      <p:sp>
        <p:nvSpPr>
          <p:cNvPr id="36" name="object 4">
            <a:extLst>
              <a:ext uri="{FF2B5EF4-FFF2-40B4-BE49-F238E27FC236}">
                <a16:creationId xmlns:a16="http://schemas.microsoft.com/office/drawing/2014/main" id="{AFC0EC2B-6D77-4F89-B1F8-A0FFE6072F6E}"/>
              </a:ext>
            </a:extLst>
          </p:cNvPr>
          <p:cNvSpPr txBox="1"/>
          <p:nvPr/>
        </p:nvSpPr>
        <p:spPr>
          <a:xfrm>
            <a:off x="5250746" y="1691578"/>
            <a:ext cx="1220590" cy="259045"/>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FFFFFF"/>
                </a:solidFill>
                <a:latin typeface="Arial"/>
                <a:cs typeface="Arial"/>
              </a:rPr>
              <a:t>Negotiation</a:t>
            </a:r>
            <a:endParaRPr sz="1600" b="1" dirty="0">
              <a:latin typeface="Arial"/>
              <a:cs typeface="Arial"/>
            </a:endParaRPr>
          </a:p>
        </p:txBody>
      </p:sp>
      <p:sp>
        <p:nvSpPr>
          <p:cNvPr id="15" name="object 8">
            <a:extLst>
              <a:ext uri="{FF2B5EF4-FFF2-40B4-BE49-F238E27FC236}">
                <a16:creationId xmlns:a16="http://schemas.microsoft.com/office/drawing/2014/main" id="{69E52A6F-C086-4FC6-9C30-DE913EE7B025}"/>
              </a:ext>
            </a:extLst>
          </p:cNvPr>
          <p:cNvSpPr/>
          <p:nvPr/>
        </p:nvSpPr>
        <p:spPr>
          <a:xfrm>
            <a:off x="1826831" y="1776725"/>
            <a:ext cx="9836150" cy="781788"/>
          </a:xfrm>
          <a:custGeom>
            <a:avLst/>
            <a:gdLst/>
            <a:ahLst/>
            <a:cxnLst/>
            <a:rect l="l" t="t" r="r" b="b"/>
            <a:pathLst>
              <a:path w="9836150" h="702944">
                <a:moveTo>
                  <a:pt x="9835894" y="117093"/>
                </a:moveTo>
                <a:lnTo>
                  <a:pt x="9835894" y="585470"/>
                </a:lnTo>
                <a:lnTo>
                  <a:pt x="9825626" y="631047"/>
                </a:lnTo>
                <a:lnTo>
                  <a:pt x="9797627" y="668267"/>
                </a:lnTo>
                <a:lnTo>
                  <a:pt x="9756100" y="693362"/>
                </a:lnTo>
                <a:lnTo>
                  <a:pt x="9705249" y="702564"/>
                </a:lnTo>
                <a:lnTo>
                  <a:pt x="0" y="702564"/>
                </a:lnTo>
                <a:lnTo>
                  <a:pt x="0" y="0"/>
                </a:lnTo>
                <a:lnTo>
                  <a:pt x="9705249" y="0"/>
                </a:lnTo>
                <a:lnTo>
                  <a:pt x="9756100" y="9199"/>
                </a:lnTo>
                <a:lnTo>
                  <a:pt x="9797627" y="34294"/>
                </a:lnTo>
                <a:lnTo>
                  <a:pt x="9825626" y="71514"/>
                </a:lnTo>
                <a:lnTo>
                  <a:pt x="9835894" y="117093"/>
                </a:lnTo>
                <a:close/>
              </a:path>
            </a:pathLst>
          </a:custGeom>
          <a:ln w="12149">
            <a:solidFill>
              <a:srgbClr val="FFC000"/>
            </a:solidFill>
          </a:ln>
        </p:spPr>
        <p:txBody>
          <a:bodyPr wrap="square" lIns="0" tIns="0" rIns="0" bIns="0" rtlCol="0"/>
          <a:lstStyle/>
          <a:p>
            <a:endParaRPr dirty="0"/>
          </a:p>
        </p:txBody>
      </p:sp>
      <p:sp>
        <p:nvSpPr>
          <p:cNvPr id="18" name="object 8">
            <a:extLst>
              <a:ext uri="{FF2B5EF4-FFF2-40B4-BE49-F238E27FC236}">
                <a16:creationId xmlns:a16="http://schemas.microsoft.com/office/drawing/2014/main" id="{A9762BAC-F0B7-4A16-B836-4849048D1556}"/>
              </a:ext>
            </a:extLst>
          </p:cNvPr>
          <p:cNvSpPr/>
          <p:nvPr/>
        </p:nvSpPr>
        <p:spPr>
          <a:xfrm>
            <a:off x="1826831" y="2678238"/>
            <a:ext cx="9836150" cy="702945"/>
          </a:xfrm>
          <a:custGeom>
            <a:avLst/>
            <a:gdLst/>
            <a:ahLst/>
            <a:cxnLst/>
            <a:rect l="l" t="t" r="r" b="b"/>
            <a:pathLst>
              <a:path w="9836150" h="702944">
                <a:moveTo>
                  <a:pt x="9835894" y="117093"/>
                </a:moveTo>
                <a:lnTo>
                  <a:pt x="9835894" y="585470"/>
                </a:lnTo>
                <a:lnTo>
                  <a:pt x="9825626" y="631047"/>
                </a:lnTo>
                <a:lnTo>
                  <a:pt x="9797627" y="668267"/>
                </a:lnTo>
                <a:lnTo>
                  <a:pt x="9756100" y="693362"/>
                </a:lnTo>
                <a:lnTo>
                  <a:pt x="9705249" y="702564"/>
                </a:lnTo>
                <a:lnTo>
                  <a:pt x="0" y="702564"/>
                </a:lnTo>
                <a:lnTo>
                  <a:pt x="0" y="0"/>
                </a:lnTo>
                <a:lnTo>
                  <a:pt x="9705249" y="0"/>
                </a:lnTo>
                <a:lnTo>
                  <a:pt x="9756100" y="9199"/>
                </a:lnTo>
                <a:lnTo>
                  <a:pt x="9797627" y="34294"/>
                </a:lnTo>
                <a:lnTo>
                  <a:pt x="9825626" y="71514"/>
                </a:lnTo>
                <a:lnTo>
                  <a:pt x="9835894" y="117093"/>
                </a:lnTo>
                <a:close/>
              </a:path>
            </a:pathLst>
          </a:custGeom>
          <a:ln w="12149">
            <a:solidFill>
              <a:srgbClr val="FFC000"/>
            </a:solidFill>
          </a:ln>
        </p:spPr>
        <p:txBody>
          <a:bodyPr wrap="square" lIns="0" tIns="0" rIns="0" bIns="0" rtlCol="0"/>
          <a:lstStyle/>
          <a:p>
            <a:endParaRPr dirty="0"/>
          </a:p>
        </p:txBody>
      </p:sp>
      <p:sp>
        <p:nvSpPr>
          <p:cNvPr id="19" name="object 8">
            <a:extLst>
              <a:ext uri="{FF2B5EF4-FFF2-40B4-BE49-F238E27FC236}">
                <a16:creationId xmlns:a16="http://schemas.microsoft.com/office/drawing/2014/main" id="{729E009A-7ABB-47D7-8E92-AD549A79423B}"/>
              </a:ext>
            </a:extLst>
          </p:cNvPr>
          <p:cNvSpPr/>
          <p:nvPr/>
        </p:nvSpPr>
        <p:spPr>
          <a:xfrm>
            <a:off x="1832477" y="3455325"/>
            <a:ext cx="9836150" cy="797707"/>
          </a:xfrm>
          <a:custGeom>
            <a:avLst/>
            <a:gdLst/>
            <a:ahLst/>
            <a:cxnLst/>
            <a:rect l="l" t="t" r="r" b="b"/>
            <a:pathLst>
              <a:path w="9836150" h="702944">
                <a:moveTo>
                  <a:pt x="9835894" y="117093"/>
                </a:moveTo>
                <a:lnTo>
                  <a:pt x="9835894" y="585470"/>
                </a:lnTo>
                <a:lnTo>
                  <a:pt x="9825626" y="631047"/>
                </a:lnTo>
                <a:lnTo>
                  <a:pt x="9797627" y="668267"/>
                </a:lnTo>
                <a:lnTo>
                  <a:pt x="9756100" y="693362"/>
                </a:lnTo>
                <a:lnTo>
                  <a:pt x="9705249" y="702564"/>
                </a:lnTo>
                <a:lnTo>
                  <a:pt x="0" y="702564"/>
                </a:lnTo>
                <a:lnTo>
                  <a:pt x="0" y="0"/>
                </a:lnTo>
                <a:lnTo>
                  <a:pt x="9705249" y="0"/>
                </a:lnTo>
                <a:lnTo>
                  <a:pt x="9756100" y="9199"/>
                </a:lnTo>
                <a:lnTo>
                  <a:pt x="9797627" y="34294"/>
                </a:lnTo>
                <a:lnTo>
                  <a:pt x="9825626" y="71514"/>
                </a:lnTo>
                <a:lnTo>
                  <a:pt x="9835894" y="117093"/>
                </a:lnTo>
                <a:close/>
              </a:path>
            </a:pathLst>
          </a:custGeom>
          <a:ln w="12149">
            <a:solidFill>
              <a:srgbClr val="FFC000"/>
            </a:solidFill>
          </a:ln>
        </p:spPr>
        <p:txBody>
          <a:bodyPr wrap="square" lIns="0" tIns="0" rIns="0" bIns="0" rtlCol="0"/>
          <a:lstStyle/>
          <a:p>
            <a:endParaRPr dirty="0"/>
          </a:p>
        </p:txBody>
      </p:sp>
      <p:sp>
        <p:nvSpPr>
          <p:cNvPr id="21" name="object 8">
            <a:extLst>
              <a:ext uri="{FF2B5EF4-FFF2-40B4-BE49-F238E27FC236}">
                <a16:creationId xmlns:a16="http://schemas.microsoft.com/office/drawing/2014/main" id="{96F3E759-AFFE-428E-B57E-915419667CF6}"/>
              </a:ext>
            </a:extLst>
          </p:cNvPr>
          <p:cNvSpPr/>
          <p:nvPr/>
        </p:nvSpPr>
        <p:spPr>
          <a:xfrm>
            <a:off x="1826831" y="4337718"/>
            <a:ext cx="9836150" cy="702945"/>
          </a:xfrm>
          <a:custGeom>
            <a:avLst/>
            <a:gdLst/>
            <a:ahLst/>
            <a:cxnLst/>
            <a:rect l="l" t="t" r="r" b="b"/>
            <a:pathLst>
              <a:path w="9836150" h="702944">
                <a:moveTo>
                  <a:pt x="9835894" y="117093"/>
                </a:moveTo>
                <a:lnTo>
                  <a:pt x="9835894" y="585470"/>
                </a:lnTo>
                <a:lnTo>
                  <a:pt x="9825626" y="631047"/>
                </a:lnTo>
                <a:lnTo>
                  <a:pt x="9797627" y="668267"/>
                </a:lnTo>
                <a:lnTo>
                  <a:pt x="9756100" y="693362"/>
                </a:lnTo>
                <a:lnTo>
                  <a:pt x="9705249" y="702564"/>
                </a:lnTo>
                <a:lnTo>
                  <a:pt x="0" y="702564"/>
                </a:lnTo>
                <a:lnTo>
                  <a:pt x="0" y="0"/>
                </a:lnTo>
                <a:lnTo>
                  <a:pt x="9705249" y="0"/>
                </a:lnTo>
                <a:lnTo>
                  <a:pt x="9756100" y="9199"/>
                </a:lnTo>
                <a:lnTo>
                  <a:pt x="9797627" y="34294"/>
                </a:lnTo>
                <a:lnTo>
                  <a:pt x="9825626" y="71514"/>
                </a:lnTo>
                <a:lnTo>
                  <a:pt x="9835894" y="117093"/>
                </a:lnTo>
                <a:close/>
              </a:path>
            </a:pathLst>
          </a:custGeom>
          <a:ln w="12149">
            <a:solidFill>
              <a:srgbClr val="FFC000"/>
            </a:solidFill>
          </a:ln>
        </p:spPr>
        <p:txBody>
          <a:bodyPr wrap="square" lIns="0" tIns="0" rIns="0" bIns="0" rtlCol="0"/>
          <a:lstStyle/>
          <a:p>
            <a:endParaRPr dirty="0"/>
          </a:p>
        </p:txBody>
      </p:sp>
      <p:sp>
        <p:nvSpPr>
          <p:cNvPr id="22" name="object 8">
            <a:extLst>
              <a:ext uri="{FF2B5EF4-FFF2-40B4-BE49-F238E27FC236}">
                <a16:creationId xmlns:a16="http://schemas.microsoft.com/office/drawing/2014/main" id="{F344EDCC-107F-48C7-A821-563BD21DD77D}"/>
              </a:ext>
            </a:extLst>
          </p:cNvPr>
          <p:cNvSpPr/>
          <p:nvPr/>
        </p:nvSpPr>
        <p:spPr>
          <a:xfrm>
            <a:off x="1816298" y="5209567"/>
            <a:ext cx="9836150" cy="702945"/>
          </a:xfrm>
          <a:custGeom>
            <a:avLst/>
            <a:gdLst/>
            <a:ahLst/>
            <a:cxnLst/>
            <a:rect l="l" t="t" r="r" b="b"/>
            <a:pathLst>
              <a:path w="9836150" h="702944">
                <a:moveTo>
                  <a:pt x="9835894" y="117093"/>
                </a:moveTo>
                <a:lnTo>
                  <a:pt x="9835894" y="585470"/>
                </a:lnTo>
                <a:lnTo>
                  <a:pt x="9825626" y="631047"/>
                </a:lnTo>
                <a:lnTo>
                  <a:pt x="9797627" y="668267"/>
                </a:lnTo>
                <a:lnTo>
                  <a:pt x="9756100" y="693362"/>
                </a:lnTo>
                <a:lnTo>
                  <a:pt x="9705249" y="702564"/>
                </a:lnTo>
                <a:lnTo>
                  <a:pt x="0" y="702564"/>
                </a:lnTo>
                <a:lnTo>
                  <a:pt x="0" y="0"/>
                </a:lnTo>
                <a:lnTo>
                  <a:pt x="9705249" y="0"/>
                </a:lnTo>
                <a:lnTo>
                  <a:pt x="9756100" y="9199"/>
                </a:lnTo>
                <a:lnTo>
                  <a:pt x="9797627" y="34294"/>
                </a:lnTo>
                <a:lnTo>
                  <a:pt x="9825626" y="71514"/>
                </a:lnTo>
                <a:lnTo>
                  <a:pt x="9835894" y="117093"/>
                </a:lnTo>
                <a:close/>
              </a:path>
            </a:pathLst>
          </a:custGeom>
          <a:ln w="12149">
            <a:solidFill>
              <a:srgbClr val="FFC000"/>
            </a:solidFill>
          </a:ln>
        </p:spPr>
        <p:txBody>
          <a:bodyPr wrap="square" lIns="0" tIns="0" rIns="0" bIns="0" rtlCol="0"/>
          <a:lstStyle/>
          <a:p>
            <a:endParaRPr dirty="0"/>
          </a:p>
        </p:txBody>
      </p:sp>
      <p:sp>
        <p:nvSpPr>
          <p:cNvPr id="23" name="object 6">
            <a:extLst>
              <a:ext uri="{FF2B5EF4-FFF2-40B4-BE49-F238E27FC236}">
                <a16:creationId xmlns:a16="http://schemas.microsoft.com/office/drawing/2014/main" id="{BFAB06D5-8B9E-4A3F-8497-DB97056FE8DE}"/>
              </a:ext>
            </a:extLst>
          </p:cNvPr>
          <p:cNvSpPr/>
          <p:nvPr/>
        </p:nvSpPr>
        <p:spPr>
          <a:xfrm>
            <a:off x="982281" y="1791889"/>
            <a:ext cx="844550" cy="1093221"/>
          </a:xfrm>
          <a:custGeom>
            <a:avLst/>
            <a:gdLst/>
            <a:ahLst/>
            <a:cxnLst/>
            <a:rect l="l" t="t" r="r" b="b"/>
            <a:pathLst>
              <a:path w="844550" h="1080770">
                <a:moveTo>
                  <a:pt x="844294" y="0"/>
                </a:moveTo>
                <a:lnTo>
                  <a:pt x="844294" y="702333"/>
                </a:lnTo>
                <a:lnTo>
                  <a:pt x="422146" y="1080514"/>
                </a:lnTo>
                <a:lnTo>
                  <a:pt x="0" y="702333"/>
                </a:lnTo>
                <a:lnTo>
                  <a:pt x="0" y="0"/>
                </a:lnTo>
                <a:lnTo>
                  <a:pt x="422146" y="378178"/>
                </a:lnTo>
                <a:lnTo>
                  <a:pt x="844294" y="0"/>
                </a:lnTo>
                <a:close/>
              </a:path>
            </a:pathLst>
          </a:custGeom>
          <a:solidFill>
            <a:srgbClr val="F2B800"/>
          </a:solidFill>
          <a:ln w="12149">
            <a:solidFill>
              <a:srgbClr val="FFC000"/>
            </a:solidFill>
          </a:ln>
        </p:spPr>
        <p:txBody>
          <a:bodyPr wrap="square" lIns="0" tIns="0" rIns="0" bIns="0" rtlCol="0"/>
          <a:lstStyle/>
          <a:p>
            <a:endParaRPr dirty="0">
              <a:highlight>
                <a:srgbClr val="FFFF00"/>
              </a:highlight>
            </a:endParaRPr>
          </a:p>
        </p:txBody>
      </p:sp>
      <p:sp>
        <p:nvSpPr>
          <p:cNvPr id="24" name="object 6">
            <a:extLst>
              <a:ext uri="{FF2B5EF4-FFF2-40B4-BE49-F238E27FC236}">
                <a16:creationId xmlns:a16="http://schemas.microsoft.com/office/drawing/2014/main" id="{1A7ED556-4447-4A6A-85EB-7145799E37C4}"/>
              </a:ext>
            </a:extLst>
          </p:cNvPr>
          <p:cNvSpPr/>
          <p:nvPr/>
        </p:nvSpPr>
        <p:spPr>
          <a:xfrm>
            <a:off x="982281" y="2657733"/>
            <a:ext cx="844550" cy="1080770"/>
          </a:xfrm>
          <a:custGeom>
            <a:avLst/>
            <a:gdLst/>
            <a:ahLst/>
            <a:cxnLst/>
            <a:rect l="l" t="t" r="r" b="b"/>
            <a:pathLst>
              <a:path w="844550" h="1080770">
                <a:moveTo>
                  <a:pt x="844294" y="0"/>
                </a:moveTo>
                <a:lnTo>
                  <a:pt x="844294" y="702333"/>
                </a:lnTo>
                <a:lnTo>
                  <a:pt x="422146" y="1080514"/>
                </a:lnTo>
                <a:lnTo>
                  <a:pt x="0" y="702333"/>
                </a:lnTo>
                <a:lnTo>
                  <a:pt x="0" y="0"/>
                </a:lnTo>
                <a:lnTo>
                  <a:pt x="422146" y="378178"/>
                </a:lnTo>
                <a:lnTo>
                  <a:pt x="844294" y="0"/>
                </a:lnTo>
                <a:close/>
              </a:path>
            </a:pathLst>
          </a:custGeom>
          <a:solidFill>
            <a:srgbClr val="FFC000"/>
          </a:solidFill>
          <a:ln w="12149">
            <a:solidFill>
              <a:srgbClr val="FFC000"/>
            </a:solidFill>
          </a:ln>
        </p:spPr>
        <p:txBody>
          <a:bodyPr wrap="square" lIns="0" tIns="0" rIns="0" bIns="0" rtlCol="0"/>
          <a:lstStyle/>
          <a:p>
            <a:endParaRPr dirty="0"/>
          </a:p>
        </p:txBody>
      </p:sp>
      <p:sp>
        <p:nvSpPr>
          <p:cNvPr id="25" name="object 6">
            <a:extLst>
              <a:ext uri="{FF2B5EF4-FFF2-40B4-BE49-F238E27FC236}">
                <a16:creationId xmlns:a16="http://schemas.microsoft.com/office/drawing/2014/main" id="{78E6FFA6-1B96-4191-93D7-388CE7F80559}"/>
              </a:ext>
            </a:extLst>
          </p:cNvPr>
          <p:cNvSpPr/>
          <p:nvPr/>
        </p:nvSpPr>
        <p:spPr>
          <a:xfrm>
            <a:off x="982281" y="3455325"/>
            <a:ext cx="844550" cy="1080770"/>
          </a:xfrm>
          <a:custGeom>
            <a:avLst/>
            <a:gdLst/>
            <a:ahLst/>
            <a:cxnLst/>
            <a:rect l="l" t="t" r="r" b="b"/>
            <a:pathLst>
              <a:path w="844550" h="1080770">
                <a:moveTo>
                  <a:pt x="844294" y="0"/>
                </a:moveTo>
                <a:lnTo>
                  <a:pt x="844294" y="702333"/>
                </a:lnTo>
                <a:lnTo>
                  <a:pt x="422146" y="1080514"/>
                </a:lnTo>
                <a:lnTo>
                  <a:pt x="0" y="702333"/>
                </a:lnTo>
                <a:lnTo>
                  <a:pt x="0" y="0"/>
                </a:lnTo>
                <a:lnTo>
                  <a:pt x="422146" y="378178"/>
                </a:lnTo>
                <a:lnTo>
                  <a:pt x="844294" y="0"/>
                </a:lnTo>
                <a:close/>
              </a:path>
            </a:pathLst>
          </a:custGeom>
          <a:solidFill>
            <a:srgbClr val="FFC000"/>
          </a:solidFill>
          <a:ln w="12149">
            <a:solidFill>
              <a:srgbClr val="FFC000"/>
            </a:solidFill>
          </a:ln>
        </p:spPr>
        <p:txBody>
          <a:bodyPr wrap="square" lIns="0" tIns="0" rIns="0" bIns="0" rtlCol="0"/>
          <a:lstStyle/>
          <a:p>
            <a:endParaRPr dirty="0"/>
          </a:p>
        </p:txBody>
      </p:sp>
      <p:sp>
        <p:nvSpPr>
          <p:cNvPr id="26" name="object 6">
            <a:extLst>
              <a:ext uri="{FF2B5EF4-FFF2-40B4-BE49-F238E27FC236}">
                <a16:creationId xmlns:a16="http://schemas.microsoft.com/office/drawing/2014/main" id="{E26DD21E-77A3-4B30-820B-D520D1E36CA3}"/>
              </a:ext>
            </a:extLst>
          </p:cNvPr>
          <p:cNvSpPr/>
          <p:nvPr/>
        </p:nvSpPr>
        <p:spPr>
          <a:xfrm>
            <a:off x="971748" y="4347278"/>
            <a:ext cx="844550" cy="1080770"/>
          </a:xfrm>
          <a:custGeom>
            <a:avLst/>
            <a:gdLst/>
            <a:ahLst/>
            <a:cxnLst/>
            <a:rect l="l" t="t" r="r" b="b"/>
            <a:pathLst>
              <a:path w="844550" h="1080770">
                <a:moveTo>
                  <a:pt x="844294" y="0"/>
                </a:moveTo>
                <a:lnTo>
                  <a:pt x="844294" y="702333"/>
                </a:lnTo>
                <a:lnTo>
                  <a:pt x="422146" y="1080514"/>
                </a:lnTo>
                <a:lnTo>
                  <a:pt x="0" y="702333"/>
                </a:lnTo>
                <a:lnTo>
                  <a:pt x="0" y="0"/>
                </a:lnTo>
                <a:lnTo>
                  <a:pt x="422146" y="378178"/>
                </a:lnTo>
                <a:lnTo>
                  <a:pt x="844294" y="0"/>
                </a:lnTo>
                <a:close/>
              </a:path>
            </a:pathLst>
          </a:custGeom>
          <a:solidFill>
            <a:srgbClr val="F2B800"/>
          </a:solidFill>
          <a:ln w="12149">
            <a:solidFill>
              <a:srgbClr val="FFC000"/>
            </a:solidFill>
          </a:ln>
        </p:spPr>
        <p:txBody>
          <a:bodyPr wrap="square" lIns="0" tIns="0" rIns="0" bIns="0" rtlCol="0"/>
          <a:lstStyle/>
          <a:p>
            <a:endParaRPr dirty="0"/>
          </a:p>
        </p:txBody>
      </p:sp>
      <p:sp>
        <p:nvSpPr>
          <p:cNvPr id="27" name="object 6">
            <a:extLst>
              <a:ext uri="{FF2B5EF4-FFF2-40B4-BE49-F238E27FC236}">
                <a16:creationId xmlns:a16="http://schemas.microsoft.com/office/drawing/2014/main" id="{17277B3B-45B6-43C9-B5FE-50E643F6AAD5}"/>
              </a:ext>
            </a:extLst>
          </p:cNvPr>
          <p:cNvSpPr/>
          <p:nvPr/>
        </p:nvSpPr>
        <p:spPr>
          <a:xfrm>
            <a:off x="982281" y="5239231"/>
            <a:ext cx="844550" cy="1080770"/>
          </a:xfrm>
          <a:custGeom>
            <a:avLst/>
            <a:gdLst/>
            <a:ahLst/>
            <a:cxnLst/>
            <a:rect l="l" t="t" r="r" b="b"/>
            <a:pathLst>
              <a:path w="844550" h="1080770">
                <a:moveTo>
                  <a:pt x="844294" y="0"/>
                </a:moveTo>
                <a:lnTo>
                  <a:pt x="844294" y="702333"/>
                </a:lnTo>
                <a:lnTo>
                  <a:pt x="422146" y="1080514"/>
                </a:lnTo>
                <a:lnTo>
                  <a:pt x="0" y="702333"/>
                </a:lnTo>
                <a:lnTo>
                  <a:pt x="0" y="0"/>
                </a:lnTo>
                <a:lnTo>
                  <a:pt x="422146" y="378178"/>
                </a:lnTo>
                <a:lnTo>
                  <a:pt x="844294" y="0"/>
                </a:lnTo>
                <a:close/>
              </a:path>
            </a:pathLst>
          </a:custGeom>
          <a:solidFill>
            <a:srgbClr val="F2B800"/>
          </a:solidFill>
          <a:ln w="12149">
            <a:solidFill>
              <a:srgbClr val="FFC000"/>
            </a:solidFill>
          </a:ln>
        </p:spPr>
        <p:txBody>
          <a:bodyPr wrap="square" lIns="0" tIns="0" rIns="0" bIns="0" rtlCol="0"/>
          <a:lstStyle/>
          <a:p>
            <a:endParaRPr dirty="0"/>
          </a:p>
        </p:txBody>
      </p:sp>
      <p:sp>
        <p:nvSpPr>
          <p:cNvPr id="33" name="object 7">
            <a:extLst>
              <a:ext uri="{FF2B5EF4-FFF2-40B4-BE49-F238E27FC236}">
                <a16:creationId xmlns:a16="http://schemas.microsoft.com/office/drawing/2014/main" id="{0C049E65-B6BA-42BE-910F-92EF6B5DA3BC}"/>
              </a:ext>
            </a:extLst>
          </p:cNvPr>
          <p:cNvSpPr txBox="1"/>
          <p:nvPr/>
        </p:nvSpPr>
        <p:spPr>
          <a:xfrm>
            <a:off x="1303274" y="2252020"/>
            <a:ext cx="202565" cy="406400"/>
          </a:xfrm>
          <a:prstGeom prst="rect">
            <a:avLst/>
          </a:prstGeom>
        </p:spPr>
        <p:txBody>
          <a:bodyPr vert="horz" wrap="square" lIns="0" tIns="12700" rIns="0" bIns="0" rtlCol="0">
            <a:spAutoFit/>
          </a:bodyPr>
          <a:lstStyle/>
          <a:p>
            <a:pPr marL="12700">
              <a:lnSpc>
                <a:spcPct val="100000"/>
              </a:lnSpc>
              <a:spcBef>
                <a:spcPts val="100"/>
              </a:spcBef>
            </a:pPr>
            <a:r>
              <a:rPr sz="2500" dirty="0">
                <a:solidFill>
                  <a:srgbClr val="FFFFFF"/>
                </a:solidFill>
                <a:latin typeface="Arial"/>
                <a:cs typeface="Arial"/>
              </a:rPr>
              <a:t>1</a:t>
            </a:r>
            <a:endParaRPr sz="2500" dirty="0">
              <a:latin typeface="Arial"/>
              <a:cs typeface="Arial"/>
            </a:endParaRPr>
          </a:p>
        </p:txBody>
      </p:sp>
      <p:sp>
        <p:nvSpPr>
          <p:cNvPr id="34" name="object 31">
            <a:extLst>
              <a:ext uri="{FF2B5EF4-FFF2-40B4-BE49-F238E27FC236}">
                <a16:creationId xmlns:a16="http://schemas.microsoft.com/office/drawing/2014/main" id="{7C2658AF-164E-41A1-AA7B-C86F9790A5EE}"/>
              </a:ext>
            </a:extLst>
          </p:cNvPr>
          <p:cNvSpPr txBox="1"/>
          <p:nvPr/>
        </p:nvSpPr>
        <p:spPr>
          <a:xfrm>
            <a:off x="1321087" y="3142041"/>
            <a:ext cx="202565" cy="406400"/>
          </a:xfrm>
          <a:prstGeom prst="rect">
            <a:avLst/>
          </a:prstGeom>
        </p:spPr>
        <p:txBody>
          <a:bodyPr vert="horz" wrap="square" lIns="0" tIns="12700" rIns="0" bIns="0" rtlCol="0">
            <a:spAutoFit/>
          </a:bodyPr>
          <a:lstStyle/>
          <a:p>
            <a:pPr marL="12700">
              <a:lnSpc>
                <a:spcPct val="100000"/>
              </a:lnSpc>
              <a:spcBef>
                <a:spcPts val="100"/>
              </a:spcBef>
            </a:pPr>
            <a:r>
              <a:rPr sz="2500" dirty="0">
                <a:solidFill>
                  <a:srgbClr val="FFFFFF"/>
                </a:solidFill>
                <a:latin typeface="Arial"/>
                <a:cs typeface="Arial"/>
              </a:rPr>
              <a:t>2</a:t>
            </a:r>
            <a:endParaRPr sz="2500" dirty="0">
              <a:latin typeface="Arial"/>
              <a:cs typeface="Arial"/>
            </a:endParaRPr>
          </a:p>
        </p:txBody>
      </p:sp>
      <p:sp>
        <p:nvSpPr>
          <p:cNvPr id="35" name="object 14">
            <a:extLst>
              <a:ext uri="{FF2B5EF4-FFF2-40B4-BE49-F238E27FC236}">
                <a16:creationId xmlns:a16="http://schemas.microsoft.com/office/drawing/2014/main" id="{D5E0C9EE-77C6-4A4E-9F5F-15F42E1C5067}"/>
              </a:ext>
            </a:extLst>
          </p:cNvPr>
          <p:cNvSpPr txBox="1"/>
          <p:nvPr/>
        </p:nvSpPr>
        <p:spPr>
          <a:xfrm>
            <a:off x="1321086" y="3941016"/>
            <a:ext cx="202565" cy="406400"/>
          </a:xfrm>
          <a:prstGeom prst="rect">
            <a:avLst/>
          </a:prstGeom>
        </p:spPr>
        <p:txBody>
          <a:bodyPr vert="horz" wrap="square" lIns="0" tIns="12700" rIns="0" bIns="0" rtlCol="0">
            <a:spAutoFit/>
          </a:bodyPr>
          <a:lstStyle/>
          <a:p>
            <a:pPr marL="12700">
              <a:lnSpc>
                <a:spcPct val="100000"/>
              </a:lnSpc>
              <a:spcBef>
                <a:spcPts val="100"/>
              </a:spcBef>
            </a:pPr>
            <a:r>
              <a:rPr sz="2500" dirty="0">
                <a:solidFill>
                  <a:srgbClr val="FFFFFF"/>
                </a:solidFill>
                <a:latin typeface="Arial"/>
                <a:cs typeface="Arial"/>
              </a:rPr>
              <a:t>3</a:t>
            </a:r>
            <a:endParaRPr sz="2500" dirty="0">
              <a:latin typeface="Arial"/>
              <a:cs typeface="Arial"/>
            </a:endParaRPr>
          </a:p>
        </p:txBody>
      </p:sp>
      <p:sp>
        <p:nvSpPr>
          <p:cNvPr id="37" name="object 19">
            <a:extLst>
              <a:ext uri="{FF2B5EF4-FFF2-40B4-BE49-F238E27FC236}">
                <a16:creationId xmlns:a16="http://schemas.microsoft.com/office/drawing/2014/main" id="{2B4147EB-6EEC-40C7-8542-CCFB928EDFFC}"/>
              </a:ext>
            </a:extLst>
          </p:cNvPr>
          <p:cNvSpPr txBox="1"/>
          <p:nvPr/>
        </p:nvSpPr>
        <p:spPr>
          <a:xfrm>
            <a:off x="1303274" y="4807409"/>
            <a:ext cx="202565" cy="406400"/>
          </a:xfrm>
          <a:prstGeom prst="rect">
            <a:avLst/>
          </a:prstGeom>
        </p:spPr>
        <p:txBody>
          <a:bodyPr vert="horz" wrap="square" lIns="0" tIns="12700" rIns="0" bIns="0" rtlCol="0">
            <a:spAutoFit/>
          </a:bodyPr>
          <a:lstStyle/>
          <a:p>
            <a:pPr marL="12700">
              <a:lnSpc>
                <a:spcPct val="100000"/>
              </a:lnSpc>
              <a:spcBef>
                <a:spcPts val="100"/>
              </a:spcBef>
            </a:pPr>
            <a:r>
              <a:rPr sz="2500" dirty="0">
                <a:solidFill>
                  <a:srgbClr val="FFFFFF"/>
                </a:solidFill>
                <a:latin typeface="Arial"/>
                <a:cs typeface="Arial"/>
              </a:rPr>
              <a:t>4</a:t>
            </a:r>
            <a:endParaRPr sz="2500" dirty="0">
              <a:latin typeface="Arial"/>
              <a:cs typeface="Arial"/>
            </a:endParaRPr>
          </a:p>
        </p:txBody>
      </p:sp>
      <p:sp>
        <p:nvSpPr>
          <p:cNvPr id="39" name="object 25">
            <a:extLst>
              <a:ext uri="{FF2B5EF4-FFF2-40B4-BE49-F238E27FC236}">
                <a16:creationId xmlns:a16="http://schemas.microsoft.com/office/drawing/2014/main" id="{05567E99-C382-4C58-856D-426E07D1EA05}"/>
              </a:ext>
            </a:extLst>
          </p:cNvPr>
          <p:cNvSpPr txBox="1"/>
          <p:nvPr/>
        </p:nvSpPr>
        <p:spPr>
          <a:xfrm>
            <a:off x="1321086" y="5699362"/>
            <a:ext cx="202565" cy="406400"/>
          </a:xfrm>
          <a:prstGeom prst="rect">
            <a:avLst/>
          </a:prstGeom>
        </p:spPr>
        <p:txBody>
          <a:bodyPr vert="horz" wrap="square" lIns="0" tIns="12700" rIns="0" bIns="0" rtlCol="0">
            <a:spAutoFit/>
          </a:bodyPr>
          <a:lstStyle/>
          <a:p>
            <a:pPr marL="12700">
              <a:lnSpc>
                <a:spcPct val="100000"/>
              </a:lnSpc>
              <a:spcBef>
                <a:spcPts val="100"/>
              </a:spcBef>
            </a:pPr>
            <a:r>
              <a:rPr sz="2500" dirty="0">
                <a:solidFill>
                  <a:srgbClr val="FFFFFF"/>
                </a:solidFill>
                <a:latin typeface="Arial"/>
                <a:cs typeface="Arial"/>
              </a:rPr>
              <a:t>5</a:t>
            </a:r>
            <a:endParaRPr sz="2500" dirty="0">
              <a:latin typeface="Arial"/>
              <a:cs typeface="Arial"/>
            </a:endParaRPr>
          </a:p>
        </p:txBody>
      </p:sp>
      <p:sp>
        <p:nvSpPr>
          <p:cNvPr id="38" name="object 31">
            <a:extLst>
              <a:ext uri="{FF2B5EF4-FFF2-40B4-BE49-F238E27FC236}">
                <a16:creationId xmlns:a16="http://schemas.microsoft.com/office/drawing/2014/main" id="{EA411566-E77C-490D-A2FC-3D327FAD8BB7}"/>
              </a:ext>
            </a:extLst>
          </p:cNvPr>
          <p:cNvSpPr txBox="1"/>
          <p:nvPr/>
        </p:nvSpPr>
        <p:spPr>
          <a:xfrm>
            <a:off x="1816298" y="1721703"/>
            <a:ext cx="9577124" cy="803233"/>
          </a:xfrm>
          <a:prstGeom prst="rect">
            <a:avLst/>
          </a:prstGeom>
        </p:spPr>
        <p:txBody>
          <a:bodyPr vert="horz" wrap="square" lIns="0" tIns="12700" rIns="0" bIns="0" rtlCol="0">
            <a:spAutoFit/>
          </a:bodyPr>
          <a:lstStyle/>
          <a:p>
            <a:pPr marL="330835" marR="5080" indent="-635">
              <a:lnSpc>
                <a:spcPct val="107200"/>
              </a:lnSpc>
              <a:spcBef>
                <a:spcPts val="100"/>
              </a:spcBef>
            </a:pPr>
            <a:r>
              <a:rPr sz="1600" spc="-5" dirty="0">
                <a:latin typeface="Arial"/>
                <a:cs typeface="Arial"/>
              </a:rPr>
              <a:t>Understand </a:t>
            </a:r>
            <a:r>
              <a:rPr sz="1600" dirty="0">
                <a:latin typeface="Arial"/>
                <a:cs typeface="Arial"/>
              </a:rPr>
              <a:t>current </a:t>
            </a:r>
            <a:r>
              <a:rPr sz="1600" spc="-5" dirty="0">
                <a:latin typeface="Arial"/>
                <a:cs typeface="Arial"/>
              </a:rPr>
              <a:t>VBP </a:t>
            </a:r>
            <a:r>
              <a:rPr sz="1600" dirty="0">
                <a:latin typeface="Arial"/>
                <a:cs typeface="Arial"/>
              </a:rPr>
              <a:t>contracts </a:t>
            </a:r>
            <a:r>
              <a:rPr sz="1600" spc="-5" dirty="0">
                <a:latin typeface="Arial"/>
                <a:cs typeface="Arial"/>
              </a:rPr>
              <a:t>that </a:t>
            </a:r>
            <a:r>
              <a:rPr sz="1600" dirty="0">
                <a:latin typeface="Arial"/>
                <a:cs typeface="Arial"/>
              </a:rPr>
              <a:t>you </a:t>
            </a:r>
            <a:r>
              <a:rPr sz="1600" spc="-5" dirty="0">
                <a:latin typeface="Arial"/>
                <a:cs typeface="Arial"/>
              </a:rPr>
              <a:t>may have in place and what adjustments may be made to fulfill  the State’s definition of VBP: </a:t>
            </a:r>
            <a:r>
              <a:rPr sz="1600" dirty="0">
                <a:latin typeface="Arial"/>
                <a:cs typeface="Arial"/>
              </a:rPr>
              <a:t>check </a:t>
            </a:r>
            <a:r>
              <a:rPr sz="1600" spc="-5" dirty="0">
                <a:latin typeface="Arial"/>
                <a:cs typeface="Arial"/>
              </a:rPr>
              <a:t>definitions, adjust quality measures, </a:t>
            </a:r>
            <a:r>
              <a:rPr sz="1600" dirty="0">
                <a:latin typeface="Arial"/>
                <a:cs typeface="Arial"/>
              </a:rPr>
              <a:t>check </a:t>
            </a:r>
            <a:r>
              <a:rPr sz="1600" spc="-5" dirty="0">
                <a:latin typeface="Arial"/>
                <a:cs typeface="Arial"/>
              </a:rPr>
              <a:t>levels of risk, partner</a:t>
            </a:r>
            <a:r>
              <a:rPr sz="1600" spc="-45" dirty="0">
                <a:latin typeface="Arial"/>
                <a:cs typeface="Arial"/>
              </a:rPr>
              <a:t> </a:t>
            </a:r>
            <a:r>
              <a:rPr sz="1600" spc="-5" dirty="0">
                <a:latin typeface="Arial"/>
                <a:cs typeface="Arial"/>
              </a:rPr>
              <a:t>with</a:t>
            </a:r>
            <a:r>
              <a:rPr lang="en-US" sz="1600" dirty="0">
                <a:latin typeface="Arial"/>
                <a:cs typeface="Arial"/>
              </a:rPr>
              <a:t> </a:t>
            </a:r>
            <a:r>
              <a:rPr sz="1600" spc="-5" dirty="0">
                <a:latin typeface="Arial"/>
                <a:cs typeface="Arial"/>
              </a:rPr>
              <a:t>CBOs,</a:t>
            </a:r>
            <a:r>
              <a:rPr sz="1600" spc="-10" dirty="0">
                <a:latin typeface="Arial"/>
                <a:cs typeface="Arial"/>
              </a:rPr>
              <a:t> </a:t>
            </a:r>
            <a:r>
              <a:rPr sz="1600" spc="-5" dirty="0">
                <a:latin typeface="Arial"/>
                <a:cs typeface="Arial"/>
              </a:rPr>
              <a:t>etc.</a:t>
            </a:r>
            <a:endParaRPr sz="1600" dirty="0">
              <a:latin typeface="Arial"/>
              <a:cs typeface="Arial"/>
            </a:endParaRPr>
          </a:p>
        </p:txBody>
      </p:sp>
      <p:sp>
        <p:nvSpPr>
          <p:cNvPr id="40" name="object 29">
            <a:extLst>
              <a:ext uri="{FF2B5EF4-FFF2-40B4-BE49-F238E27FC236}">
                <a16:creationId xmlns:a16="http://schemas.microsoft.com/office/drawing/2014/main" id="{887DFA65-3E62-433B-B310-43DFAF0CE93F}"/>
              </a:ext>
            </a:extLst>
          </p:cNvPr>
          <p:cNvSpPr txBox="1"/>
          <p:nvPr/>
        </p:nvSpPr>
        <p:spPr>
          <a:xfrm>
            <a:off x="1931604" y="2761902"/>
            <a:ext cx="8513445" cy="558800"/>
          </a:xfrm>
          <a:prstGeom prst="rect">
            <a:avLst/>
          </a:prstGeom>
        </p:spPr>
        <p:txBody>
          <a:bodyPr vert="horz" wrap="square" lIns="0" tIns="12700" rIns="0" bIns="0" rtlCol="0">
            <a:spAutoFit/>
          </a:bodyPr>
          <a:lstStyle/>
          <a:p>
            <a:pPr marL="12700" marR="5080">
              <a:lnSpc>
                <a:spcPct val="109400"/>
              </a:lnSpc>
              <a:spcBef>
                <a:spcPts val="100"/>
              </a:spcBef>
            </a:pPr>
            <a:r>
              <a:rPr sz="1600" spc="-5" dirty="0">
                <a:latin typeface="Arial"/>
                <a:cs typeface="Arial"/>
              </a:rPr>
              <a:t>Re-assess </a:t>
            </a:r>
            <a:r>
              <a:rPr sz="1600" dirty="0">
                <a:latin typeface="Arial"/>
                <a:cs typeface="Arial"/>
              </a:rPr>
              <a:t>your capabilities </a:t>
            </a:r>
            <a:r>
              <a:rPr sz="1600" spc="-5" dirty="0">
                <a:latin typeface="Arial"/>
                <a:cs typeface="Arial"/>
              </a:rPr>
              <a:t>and network partnerships; and gain understanding in readiness for  advancement in VBP risk levels and expansion in</a:t>
            </a:r>
            <a:r>
              <a:rPr sz="1600" spc="-15" dirty="0">
                <a:latin typeface="Arial"/>
                <a:cs typeface="Arial"/>
              </a:rPr>
              <a:t> </a:t>
            </a:r>
            <a:r>
              <a:rPr sz="1600" dirty="0">
                <a:latin typeface="Arial"/>
                <a:cs typeface="Arial"/>
              </a:rPr>
              <a:t>scope</a:t>
            </a:r>
          </a:p>
        </p:txBody>
      </p:sp>
      <p:sp>
        <p:nvSpPr>
          <p:cNvPr id="41" name="object 11">
            <a:extLst>
              <a:ext uri="{FF2B5EF4-FFF2-40B4-BE49-F238E27FC236}">
                <a16:creationId xmlns:a16="http://schemas.microsoft.com/office/drawing/2014/main" id="{3DD9137A-CBD9-4CE5-A95F-C340676350AE}"/>
              </a:ext>
            </a:extLst>
          </p:cNvPr>
          <p:cNvSpPr txBox="1"/>
          <p:nvPr/>
        </p:nvSpPr>
        <p:spPr>
          <a:xfrm>
            <a:off x="1931604" y="3577949"/>
            <a:ext cx="9427845" cy="558800"/>
          </a:xfrm>
          <a:prstGeom prst="rect">
            <a:avLst/>
          </a:prstGeom>
        </p:spPr>
        <p:txBody>
          <a:bodyPr vert="horz" wrap="square" lIns="0" tIns="12700" rIns="0" bIns="0" rtlCol="0">
            <a:spAutoFit/>
          </a:bodyPr>
          <a:lstStyle/>
          <a:p>
            <a:pPr marL="12700" marR="5080">
              <a:lnSpc>
                <a:spcPct val="109400"/>
              </a:lnSpc>
              <a:spcBef>
                <a:spcPts val="100"/>
              </a:spcBef>
            </a:pPr>
            <a:r>
              <a:rPr sz="1600" spc="-5" dirty="0">
                <a:latin typeface="Arial"/>
                <a:cs typeface="Arial"/>
              </a:rPr>
              <a:t>Consider re-investing </a:t>
            </a:r>
            <a:r>
              <a:rPr sz="1600" dirty="0">
                <a:latin typeface="Arial"/>
                <a:cs typeface="Arial"/>
              </a:rPr>
              <a:t>savings </a:t>
            </a:r>
            <a:r>
              <a:rPr sz="1600" spc="-5" dirty="0">
                <a:latin typeface="Arial"/>
                <a:cs typeface="Arial"/>
              </a:rPr>
              <a:t>in other innovative interventions to </a:t>
            </a:r>
            <a:r>
              <a:rPr sz="1600" dirty="0">
                <a:latin typeface="Arial"/>
                <a:cs typeface="Arial"/>
              </a:rPr>
              <a:t>continually </a:t>
            </a:r>
            <a:r>
              <a:rPr sz="1600" spc="-5" dirty="0">
                <a:latin typeface="Arial"/>
                <a:cs typeface="Arial"/>
              </a:rPr>
              <a:t>improve member health and  </a:t>
            </a:r>
            <a:r>
              <a:rPr sz="1600" dirty="0">
                <a:latin typeface="Arial"/>
                <a:cs typeface="Arial"/>
              </a:rPr>
              <a:t>consequently </a:t>
            </a:r>
            <a:r>
              <a:rPr sz="1600" spc="-5" dirty="0">
                <a:latin typeface="Arial"/>
                <a:cs typeface="Arial"/>
              </a:rPr>
              <a:t>generate further </a:t>
            </a:r>
            <a:r>
              <a:rPr sz="1600" dirty="0">
                <a:latin typeface="Arial"/>
                <a:cs typeface="Arial"/>
              </a:rPr>
              <a:t>savings; consider </a:t>
            </a:r>
            <a:r>
              <a:rPr sz="1600" spc="-5" dirty="0">
                <a:latin typeface="Arial"/>
                <a:cs typeface="Arial"/>
              </a:rPr>
              <a:t>innovative Social Determinants of Health</a:t>
            </a:r>
            <a:r>
              <a:rPr sz="1600" spc="-70" dirty="0">
                <a:latin typeface="Arial"/>
                <a:cs typeface="Arial"/>
              </a:rPr>
              <a:t> </a:t>
            </a:r>
            <a:r>
              <a:rPr sz="1600" spc="-5" dirty="0">
                <a:latin typeface="Arial"/>
                <a:cs typeface="Arial"/>
              </a:rPr>
              <a:t>interventions</a:t>
            </a:r>
            <a:endParaRPr sz="1600" dirty="0">
              <a:latin typeface="Arial"/>
              <a:cs typeface="Arial"/>
            </a:endParaRPr>
          </a:p>
        </p:txBody>
      </p:sp>
      <p:sp>
        <p:nvSpPr>
          <p:cNvPr id="42" name="object 17">
            <a:extLst>
              <a:ext uri="{FF2B5EF4-FFF2-40B4-BE49-F238E27FC236}">
                <a16:creationId xmlns:a16="http://schemas.microsoft.com/office/drawing/2014/main" id="{EFCFCB82-9E70-45FF-B382-EA5A8BDE367C}"/>
              </a:ext>
            </a:extLst>
          </p:cNvPr>
          <p:cNvSpPr txBox="1"/>
          <p:nvPr/>
        </p:nvSpPr>
        <p:spPr>
          <a:xfrm>
            <a:off x="1924910" y="4554570"/>
            <a:ext cx="9359900"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Keep </a:t>
            </a:r>
            <a:r>
              <a:rPr sz="1600" dirty="0">
                <a:latin typeface="Arial"/>
                <a:cs typeface="Arial"/>
              </a:rPr>
              <a:t>current </a:t>
            </a:r>
            <a:r>
              <a:rPr sz="1600" spc="-5" dirty="0">
                <a:latin typeface="Arial"/>
                <a:cs typeface="Arial"/>
              </a:rPr>
              <a:t>with </a:t>
            </a:r>
            <a:r>
              <a:rPr sz="1600" dirty="0">
                <a:latin typeface="Arial"/>
                <a:cs typeface="Arial"/>
              </a:rPr>
              <a:t>yearly </a:t>
            </a:r>
            <a:r>
              <a:rPr sz="1600" spc="-5" dirty="0">
                <a:latin typeface="Arial"/>
                <a:cs typeface="Arial"/>
              </a:rPr>
              <a:t>benchmarks and modify </a:t>
            </a:r>
            <a:r>
              <a:rPr sz="1600" dirty="0">
                <a:latin typeface="Arial"/>
                <a:cs typeface="Arial"/>
              </a:rPr>
              <a:t>strategy </a:t>
            </a:r>
            <a:r>
              <a:rPr sz="1600" spc="-5" dirty="0">
                <a:latin typeface="Arial"/>
                <a:cs typeface="Arial"/>
              </a:rPr>
              <a:t>and risk arrangements based on</a:t>
            </a:r>
            <a:r>
              <a:rPr sz="1600" spc="-70" dirty="0">
                <a:latin typeface="Arial"/>
                <a:cs typeface="Arial"/>
              </a:rPr>
              <a:t> </a:t>
            </a:r>
            <a:r>
              <a:rPr sz="1600" spc="-5" dirty="0">
                <a:latin typeface="Arial"/>
                <a:cs typeface="Arial"/>
              </a:rPr>
              <a:t>performance</a:t>
            </a:r>
            <a:endParaRPr sz="1600" dirty="0">
              <a:latin typeface="Arial"/>
              <a:cs typeface="Arial"/>
            </a:endParaRPr>
          </a:p>
        </p:txBody>
      </p:sp>
      <p:sp>
        <p:nvSpPr>
          <p:cNvPr id="43" name="object 23">
            <a:extLst>
              <a:ext uri="{FF2B5EF4-FFF2-40B4-BE49-F238E27FC236}">
                <a16:creationId xmlns:a16="http://schemas.microsoft.com/office/drawing/2014/main" id="{941F1343-050E-4CD2-9869-F8D710D9B61D}"/>
              </a:ext>
            </a:extLst>
          </p:cNvPr>
          <p:cNvSpPr txBox="1"/>
          <p:nvPr/>
        </p:nvSpPr>
        <p:spPr>
          <a:xfrm>
            <a:off x="1924910" y="5331299"/>
            <a:ext cx="9309735" cy="558800"/>
          </a:xfrm>
          <a:prstGeom prst="rect">
            <a:avLst/>
          </a:prstGeom>
        </p:spPr>
        <p:txBody>
          <a:bodyPr vert="horz" wrap="square" lIns="0" tIns="12700" rIns="0" bIns="0" rtlCol="0">
            <a:spAutoFit/>
          </a:bodyPr>
          <a:lstStyle/>
          <a:p>
            <a:pPr marL="12700" marR="5080">
              <a:lnSpc>
                <a:spcPct val="109400"/>
              </a:lnSpc>
              <a:spcBef>
                <a:spcPts val="100"/>
              </a:spcBef>
            </a:pPr>
            <a:r>
              <a:rPr sz="1600" spc="-5" dirty="0">
                <a:latin typeface="Arial"/>
                <a:cs typeface="Arial"/>
              </a:rPr>
              <a:t>Where feasible, </a:t>
            </a:r>
            <a:r>
              <a:rPr sz="1600" dirty="0">
                <a:latin typeface="Arial"/>
                <a:cs typeface="Arial"/>
              </a:rPr>
              <a:t>continue </a:t>
            </a:r>
            <a:r>
              <a:rPr sz="1600" spc="-5" dirty="0">
                <a:latin typeface="Arial"/>
                <a:cs typeface="Arial"/>
              </a:rPr>
              <a:t>to improve and </a:t>
            </a:r>
            <a:r>
              <a:rPr sz="1600" dirty="0">
                <a:latin typeface="Arial"/>
                <a:cs typeface="Arial"/>
              </a:rPr>
              <a:t>strengthen your </a:t>
            </a:r>
            <a:r>
              <a:rPr sz="1600" spc="-5" dirty="0">
                <a:latin typeface="Arial"/>
                <a:cs typeface="Arial"/>
              </a:rPr>
              <a:t>data </a:t>
            </a:r>
            <a:r>
              <a:rPr sz="1600" dirty="0">
                <a:latin typeface="Arial"/>
                <a:cs typeface="Arial"/>
              </a:rPr>
              <a:t>&amp; </a:t>
            </a:r>
            <a:r>
              <a:rPr sz="1600" spc="-5" dirty="0">
                <a:latin typeface="Arial"/>
                <a:cs typeface="Arial"/>
              </a:rPr>
              <a:t>analytics </a:t>
            </a:r>
            <a:r>
              <a:rPr sz="1600" dirty="0">
                <a:latin typeface="Arial"/>
                <a:cs typeface="Arial"/>
              </a:rPr>
              <a:t>capabilities </a:t>
            </a:r>
            <a:r>
              <a:rPr sz="1600" spc="-5" dirty="0">
                <a:latin typeface="Arial"/>
                <a:cs typeface="Arial"/>
              </a:rPr>
              <a:t>to understand the  </a:t>
            </a:r>
            <a:r>
              <a:rPr sz="1600" dirty="0">
                <a:latin typeface="Arial"/>
                <a:cs typeface="Arial"/>
              </a:rPr>
              <a:t>services you </a:t>
            </a:r>
            <a:r>
              <a:rPr sz="1600" spc="-5" dirty="0">
                <a:latin typeface="Arial"/>
                <a:cs typeface="Arial"/>
              </a:rPr>
              <a:t>provide and the population </a:t>
            </a:r>
            <a:r>
              <a:rPr sz="1600" dirty="0">
                <a:latin typeface="Arial"/>
                <a:cs typeface="Arial"/>
              </a:rPr>
              <a:t>you</a:t>
            </a:r>
            <a:r>
              <a:rPr sz="1600" spc="-25" dirty="0">
                <a:latin typeface="Arial"/>
                <a:cs typeface="Arial"/>
              </a:rPr>
              <a:t> </a:t>
            </a:r>
            <a:r>
              <a:rPr sz="1600" dirty="0">
                <a:latin typeface="Arial"/>
                <a:cs typeface="Arial"/>
              </a:rPr>
              <a:t>serve</a:t>
            </a:r>
          </a:p>
        </p:txBody>
      </p:sp>
    </p:spTree>
    <p:extLst>
      <p:ext uri="{BB962C8B-B14F-4D97-AF65-F5344CB8AC3E}">
        <p14:creationId xmlns:p14="http://schemas.microsoft.com/office/powerpoint/2010/main" val="2712213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0" y="717627"/>
            <a:ext cx="10979727" cy="1000120"/>
          </a:xfrm>
        </p:spPr>
        <p:txBody>
          <a:bodyPr>
            <a:normAutofit/>
          </a:bodyPr>
          <a:lstStyle/>
          <a:p>
            <a:r>
              <a:rPr lang="en-US" sz="3600" b="1" dirty="0">
                <a:solidFill>
                  <a:srgbClr val="503278"/>
                </a:solidFill>
                <a:latin typeface="Arial" panose="020B0604020202020204" pitchFamily="34" charset="0"/>
                <a:cs typeface="Arial" panose="020B0604020202020204" pitchFamily="34" charset="0"/>
              </a:rPr>
              <a:t>Stage 2 – Submission of a Contract to DOH</a:t>
            </a:r>
            <a:br>
              <a:rPr lang="en-US" b="1" dirty="0">
                <a:solidFill>
                  <a:srgbClr val="503278"/>
                </a:solidFill>
                <a:latin typeface="Arial" panose="020B0604020202020204" pitchFamily="34" charset="0"/>
                <a:cs typeface="Arial" panose="020B0604020202020204" pitchFamily="34" charset="0"/>
              </a:rPr>
            </a:br>
            <a:endParaRPr lang="en-US" sz="2000" dirty="0">
              <a:solidFill>
                <a:srgbClr val="503278"/>
              </a:solidFill>
              <a:latin typeface="Arial" panose="020B0604020202020204" pitchFamily="34" charset="0"/>
              <a:cs typeface="Arial" panose="020B0604020202020204" pitchFamily="34" charset="0"/>
            </a:endParaRPr>
          </a:p>
        </p:txBody>
      </p:sp>
      <p:sp>
        <p:nvSpPr>
          <p:cNvPr id="16" name="Rectangle 15"/>
          <p:cNvSpPr/>
          <p:nvPr/>
        </p:nvSpPr>
        <p:spPr>
          <a:xfrm>
            <a:off x="0" y="144555"/>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7" name="Rectangle 16"/>
          <p:cNvSpPr/>
          <p:nvPr/>
        </p:nvSpPr>
        <p:spPr>
          <a:xfrm>
            <a:off x="0" y="53472"/>
            <a:ext cx="12192000" cy="15072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17</a:t>
            </a:r>
          </a:p>
        </p:txBody>
      </p:sp>
      <p:sp>
        <p:nvSpPr>
          <p:cNvPr id="3" name="TextBox 2">
            <a:extLst>
              <a:ext uri="{FF2B5EF4-FFF2-40B4-BE49-F238E27FC236}">
                <a16:creationId xmlns:a16="http://schemas.microsoft.com/office/drawing/2014/main" id="{8969D50B-7641-4777-B214-CB45D9668D95}"/>
              </a:ext>
            </a:extLst>
          </p:cNvPr>
          <p:cNvSpPr txBox="1"/>
          <p:nvPr/>
        </p:nvSpPr>
        <p:spPr>
          <a:xfrm>
            <a:off x="4004083" y="2797085"/>
            <a:ext cx="923017" cy="646331"/>
          </a:xfrm>
          <a:prstGeom prst="rect">
            <a:avLst/>
          </a:prstGeom>
          <a:noFill/>
        </p:spPr>
        <p:txBody>
          <a:bodyPr wrap="square" rtlCol="0">
            <a:spAutoFit/>
          </a:bodyPr>
          <a:lstStyle/>
          <a:p>
            <a:r>
              <a:rPr lang="en-US" sz="3600" dirty="0">
                <a:solidFill>
                  <a:schemeClr val="bg1"/>
                </a:solidFill>
              </a:rPr>
              <a:t>IP</a:t>
            </a:r>
          </a:p>
        </p:txBody>
      </p:sp>
      <p:sp>
        <p:nvSpPr>
          <p:cNvPr id="5" name="TextBox 4">
            <a:extLst>
              <a:ext uri="{FF2B5EF4-FFF2-40B4-BE49-F238E27FC236}">
                <a16:creationId xmlns:a16="http://schemas.microsoft.com/office/drawing/2014/main" id="{23078DFD-983A-49DA-AAD9-2CBC27BB64A9}"/>
              </a:ext>
            </a:extLst>
          </p:cNvPr>
          <p:cNvSpPr txBox="1"/>
          <p:nvPr/>
        </p:nvSpPr>
        <p:spPr>
          <a:xfrm>
            <a:off x="7152232" y="3744879"/>
            <a:ext cx="1085125" cy="584775"/>
          </a:xfrm>
          <a:prstGeom prst="rect">
            <a:avLst/>
          </a:prstGeom>
          <a:noFill/>
        </p:spPr>
        <p:txBody>
          <a:bodyPr wrap="square" rtlCol="0">
            <a:spAutoFit/>
          </a:bodyPr>
          <a:lstStyle/>
          <a:p>
            <a:r>
              <a:rPr lang="en-US" sz="3200" dirty="0">
                <a:solidFill>
                  <a:schemeClr val="bg1"/>
                </a:solidFill>
              </a:rPr>
              <a:t>MCO</a:t>
            </a:r>
          </a:p>
        </p:txBody>
      </p:sp>
      <p:sp>
        <p:nvSpPr>
          <p:cNvPr id="6" name="TextBox 5">
            <a:extLst>
              <a:ext uri="{FF2B5EF4-FFF2-40B4-BE49-F238E27FC236}">
                <a16:creationId xmlns:a16="http://schemas.microsoft.com/office/drawing/2014/main" id="{EDA973F1-4CBF-4356-894D-5E03AE1547D0}"/>
              </a:ext>
            </a:extLst>
          </p:cNvPr>
          <p:cNvSpPr txBox="1"/>
          <p:nvPr/>
        </p:nvSpPr>
        <p:spPr>
          <a:xfrm>
            <a:off x="5588711" y="1558393"/>
            <a:ext cx="749918" cy="369332"/>
          </a:xfrm>
          <a:prstGeom prst="rect">
            <a:avLst/>
          </a:prstGeom>
          <a:noFill/>
        </p:spPr>
        <p:txBody>
          <a:bodyPr wrap="square" rtlCol="0">
            <a:spAutoFit/>
          </a:bodyPr>
          <a:lstStyle/>
          <a:p>
            <a:r>
              <a:rPr lang="en-US" dirty="0"/>
              <a:t> </a:t>
            </a:r>
            <a:r>
              <a:rPr lang="en-US" b="1" dirty="0">
                <a:solidFill>
                  <a:schemeClr val="bg1"/>
                </a:solidFill>
              </a:rPr>
              <a:t>DOH</a:t>
            </a:r>
          </a:p>
        </p:txBody>
      </p:sp>
      <p:sp>
        <p:nvSpPr>
          <p:cNvPr id="45" name="object 5">
            <a:extLst>
              <a:ext uri="{FF2B5EF4-FFF2-40B4-BE49-F238E27FC236}">
                <a16:creationId xmlns:a16="http://schemas.microsoft.com/office/drawing/2014/main" id="{4DD08E89-7238-4130-877E-AE643DBED74F}"/>
              </a:ext>
            </a:extLst>
          </p:cNvPr>
          <p:cNvSpPr/>
          <p:nvPr/>
        </p:nvSpPr>
        <p:spPr>
          <a:xfrm>
            <a:off x="7104244" y="2231329"/>
            <a:ext cx="590550" cy="480695"/>
          </a:xfrm>
          <a:custGeom>
            <a:avLst/>
            <a:gdLst/>
            <a:ahLst/>
            <a:cxnLst/>
            <a:rect l="l" t="t" r="r" b="b"/>
            <a:pathLst>
              <a:path w="590550" h="480694">
                <a:moveTo>
                  <a:pt x="0" y="0"/>
                </a:moveTo>
                <a:lnTo>
                  <a:pt x="44295" y="25439"/>
                </a:lnTo>
                <a:lnTo>
                  <a:pt x="87953" y="51875"/>
                </a:lnTo>
                <a:lnTo>
                  <a:pt x="130956" y="79293"/>
                </a:lnTo>
                <a:lnTo>
                  <a:pt x="173284" y="107681"/>
                </a:lnTo>
                <a:lnTo>
                  <a:pt x="214927" y="137026"/>
                </a:lnTo>
                <a:lnTo>
                  <a:pt x="255863" y="167315"/>
                </a:lnTo>
                <a:lnTo>
                  <a:pt x="296084" y="198535"/>
                </a:lnTo>
                <a:lnTo>
                  <a:pt x="335567" y="230673"/>
                </a:lnTo>
                <a:lnTo>
                  <a:pt x="374299" y="263716"/>
                </a:lnTo>
                <a:lnTo>
                  <a:pt x="412264" y="297652"/>
                </a:lnTo>
                <a:lnTo>
                  <a:pt x="449449" y="332467"/>
                </a:lnTo>
                <a:lnTo>
                  <a:pt x="485834" y="368148"/>
                </a:lnTo>
                <a:lnTo>
                  <a:pt x="521403" y="404683"/>
                </a:lnTo>
                <a:lnTo>
                  <a:pt x="556145" y="442059"/>
                </a:lnTo>
                <a:lnTo>
                  <a:pt x="590042" y="480265"/>
                </a:lnTo>
              </a:path>
            </a:pathLst>
          </a:custGeom>
          <a:ln w="12674">
            <a:solidFill>
              <a:srgbClr val="FFC000"/>
            </a:solidFill>
          </a:ln>
        </p:spPr>
        <p:txBody>
          <a:bodyPr wrap="square" lIns="0" tIns="0" rIns="0" bIns="0" rtlCol="0"/>
          <a:lstStyle/>
          <a:p>
            <a:endParaRPr dirty="0"/>
          </a:p>
        </p:txBody>
      </p:sp>
      <p:sp>
        <p:nvSpPr>
          <p:cNvPr id="46" name="object 6">
            <a:extLst>
              <a:ext uri="{FF2B5EF4-FFF2-40B4-BE49-F238E27FC236}">
                <a16:creationId xmlns:a16="http://schemas.microsoft.com/office/drawing/2014/main" id="{0DB625DC-AE3B-474F-B353-150AFF435D99}"/>
              </a:ext>
            </a:extLst>
          </p:cNvPr>
          <p:cNvSpPr/>
          <p:nvPr/>
        </p:nvSpPr>
        <p:spPr>
          <a:xfrm>
            <a:off x="7647218" y="2668526"/>
            <a:ext cx="95151" cy="82076"/>
          </a:xfrm>
          <a:custGeom>
            <a:avLst/>
            <a:gdLst/>
            <a:ahLst/>
            <a:cxnLst/>
            <a:rect l="l" t="t" r="r" b="b"/>
            <a:pathLst>
              <a:path w="83820" h="86994">
                <a:moveTo>
                  <a:pt x="67360" y="0"/>
                </a:moveTo>
                <a:lnTo>
                  <a:pt x="83413" y="86741"/>
                </a:lnTo>
                <a:lnTo>
                  <a:pt x="0" y="58013"/>
                </a:lnTo>
              </a:path>
            </a:pathLst>
          </a:custGeom>
          <a:ln w="12674">
            <a:solidFill>
              <a:srgbClr val="FFC000"/>
            </a:solidFill>
          </a:ln>
        </p:spPr>
        <p:txBody>
          <a:bodyPr wrap="square" lIns="0" tIns="0" rIns="0" bIns="0" rtlCol="0"/>
          <a:lstStyle/>
          <a:p>
            <a:endParaRPr dirty="0"/>
          </a:p>
        </p:txBody>
      </p:sp>
      <p:sp>
        <p:nvSpPr>
          <p:cNvPr id="47" name="object 7">
            <a:extLst>
              <a:ext uri="{FF2B5EF4-FFF2-40B4-BE49-F238E27FC236}">
                <a16:creationId xmlns:a16="http://schemas.microsoft.com/office/drawing/2014/main" id="{EF9751CE-0218-42A4-A640-C6A36B40C495}"/>
              </a:ext>
            </a:extLst>
          </p:cNvPr>
          <p:cNvSpPr/>
          <p:nvPr/>
        </p:nvSpPr>
        <p:spPr>
          <a:xfrm>
            <a:off x="5116263" y="1438174"/>
            <a:ext cx="1694814" cy="1102360"/>
          </a:xfrm>
          <a:custGeom>
            <a:avLst/>
            <a:gdLst/>
            <a:ahLst/>
            <a:cxnLst/>
            <a:rect l="l" t="t" r="r" b="b"/>
            <a:pathLst>
              <a:path w="1694815" h="1102360">
                <a:moveTo>
                  <a:pt x="1511042" y="1101849"/>
                </a:moveTo>
                <a:lnTo>
                  <a:pt x="183640" y="1101849"/>
                </a:lnTo>
                <a:lnTo>
                  <a:pt x="134820" y="1095290"/>
                </a:lnTo>
                <a:lnTo>
                  <a:pt x="90952" y="1076778"/>
                </a:lnTo>
                <a:lnTo>
                  <a:pt x="53785" y="1048062"/>
                </a:lnTo>
                <a:lnTo>
                  <a:pt x="25070" y="1010896"/>
                </a:lnTo>
                <a:lnTo>
                  <a:pt x="6559" y="967028"/>
                </a:lnTo>
                <a:lnTo>
                  <a:pt x="0" y="918207"/>
                </a:lnTo>
                <a:lnTo>
                  <a:pt x="0" y="183639"/>
                </a:lnTo>
                <a:lnTo>
                  <a:pt x="6559" y="134822"/>
                </a:lnTo>
                <a:lnTo>
                  <a:pt x="25070" y="90952"/>
                </a:lnTo>
                <a:lnTo>
                  <a:pt x="53785" y="53785"/>
                </a:lnTo>
                <a:lnTo>
                  <a:pt x="90952" y="25072"/>
                </a:lnTo>
                <a:lnTo>
                  <a:pt x="134820" y="6557"/>
                </a:lnTo>
                <a:lnTo>
                  <a:pt x="183640" y="0"/>
                </a:lnTo>
                <a:lnTo>
                  <a:pt x="1511042" y="0"/>
                </a:lnTo>
                <a:lnTo>
                  <a:pt x="1559861" y="6557"/>
                </a:lnTo>
                <a:lnTo>
                  <a:pt x="1603729" y="25072"/>
                </a:lnTo>
                <a:lnTo>
                  <a:pt x="1640896" y="53785"/>
                </a:lnTo>
                <a:lnTo>
                  <a:pt x="1669611" y="90952"/>
                </a:lnTo>
                <a:lnTo>
                  <a:pt x="1688125" y="134822"/>
                </a:lnTo>
                <a:lnTo>
                  <a:pt x="1694684" y="183639"/>
                </a:lnTo>
                <a:lnTo>
                  <a:pt x="1694684" y="918207"/>
                </a:lnTo>
                <a:lnTo>
                  <a:pt x="1688125" y="967028"/>
                </a:lnTo>
                <a:lnTo>
                  <a:pt x="1669611" y="1010896"/>
                </a:lnTo>
                <a:lnTo>
                  <a:pt x="1640896" y="1048062"/>
                </a:lnTo>
                <a:lnTo>
                  <a:pt x="1603729" y="1076778"/>
                </a:lnTo>
                <a:lnTo>
                  <a:pt x="1559861" y="1095290"/>
                </a:lnTo>
                <a:lnTo>
                  <a:pt x="1511042" y="1101849"/>
                </a:lnTo>
                <a:close/>
              </a:path>
            </a:pathLst>
          </a:custGeom>
          <a:solidFill>
            <a:srgbClr val="503178"/>
          </a:solidFill>
        </p:spPr>
        <p:txBody>
          <a:bodyPr wrap="square" lIns="0" tIns="0" rIns="0" bIns="0" rtlCol="0"/>
          <a:lstStyle/>
          <a:p>
            <a:endParaRPr dirty="0"/>
          </a:p>
        </p:txBody>
      </p:sp>
      <p:sp>
        <p:nvSpPr>
          <p:cNvPr id="48" name="object 9">
            <a:extLst>
              <a:ext uri="{FF2B5EF4-FFF2-40B4-BE49-F238E27FC236}">
                <a16:creationId xmlns:a16="http://schemas.microsoft.com/office/drawing/2014/main" id="{AEDE6142-AEF7-4849-9B7B-8E978DB3AC6C}"/>
              </a:ext>
            </a:extLst>
          </p:cNvPr>
          <p:cNvSpPr/>
          <p:nvPr/>
        </p:nvSpPr>
        <p:spPr>
          <a:xfrm>
            <a:off x="7752960" y="3981932"/>
            <a:ext cx="223520" cy="824865"/>
          </a:xfrm>
          <a:custGeom>
            <a:avLst/>
            <a:gdLst/>
            <a:ahLst/>
            <a:cxnLst/>
            <a:rect l="l" t="t" r="r" b="b"/>
            <a:pathLst>
              <a:path w="223520" h="824864">
                <a:moveTo>
                  <a:pt x="222934" y="0"/>
                </a:moveTo>
                <a:lnTo>
                  <a:pt x="218852" y="50528"/>
                </a:lnTo>
                <a:lnTo>
                  <a:pt x="213614" y="100901"/>
                </a:lnTo>
                <a:lnTo>
                  <a:pt x="207227" y="151097"/>
                </a:lnTo>
                <a:lnTo>
                  <a:pt x="199695" y="201095"/>
                </a:lnTo>
                <a:lnTo>
                  <a:pt x="191024" y="250879"/>
                </a:lnTo>
                <a:lnTo>
                  <a:pt x="181217" y="300426"/>
                </a:lnTo>
                <a:lnTo>
                  <a:pt x="170282" y="349719"/>
                </a:lnTo>
                <a:lnTo>
                  <a:pt x="158224" y="398737"/>
                </a:lnTo>
                <a:lnTo>
                  <a:pt x="145047" y="447463"/>
                </a:lnTo>
                <a:lnTo>
                  <a:pt x="130757" y="495877"/>
                </a:lnTo>
                <a:lnTo>
                  <a:pt x="115359" y="543958"/>
                </a:lnTo>
                <a:lnTo>
                  <a:pt x="98859" y="591689"/>
                </a:lnTo>
                <a:lnTo>
                  <a:pt x="81260" y="639050"/>
                </a:lnTo>
                <a:lnTo>
                  <a:pt x="62571" y="686022"/>
                </a:lnTo>
                <a:lnTo>
                  <a:pt x="42792" y="732585"/>
                </a:lnTo>
                <a:lnTo>
                  <a:pt x="21934" y="778720"/>
                </a:lnTo>
                <a:lnTo>
                  <a:pt x="0" y="824407"/>
                </a:lnTo>
              </a:path>
            </a:pathLst>
          </a:custGeom>
          <a:ln w="12674">
            <a:solidFill>
              <a:srgbClr val="FFC000"/>
            </a:solidFill>
          </a:ln>
        </p:spPr>
        <p:txBody>
          <a:bodyPr wrap="square" lIns="0" tIns="0" rIns="0" bIns="0" rtlCol="0"/>
          <a:lstStyle/>
          <a:p>
            <a:endParaRPr dirty="0"/>
          </a:p>
        </p:txBody>
      </p:sp>
      <p:sp>
        <p:nvSpPr>
          <p:cNvPr id="52" name="object 10">
            <a:extLst>
              <a:ext uri="{FF2B5EF4-FFF2-40B4-BE49-F238E27FC236}">
                <a16:creationId xmlns:a16="http://schemas.microsoft.com/office/drawing/2014/main" id="{F6E540B7-F926-4C12-A42C-0C002665A2FF}"/>
              </a:ext>
            </a:extLst>
          </p:cNvPr>
          <p:cNvSpPr/>
          <p:nvPr/>
        </p:nvSpPr>
        <p:spPr>
          <a:xfrm>
            <a:off x="7712955" y="4762664"/>
            <a:ext cx="80010" cy="88265"/>
          </a:xfrm>
          <a:custGeom>
            <a:avLst/>
            <a:gdLst/>
            <a:ahLst/>
            <a:cxnLst/>
            <a:rect l="l" t="t" r="r" b="b"/>
            <a:pathLst>
              <a:path w="80009" h="88264">
                <a:moveTo>
                  <a:pt x="79578" y="39623"/>
                </a:moveTo>
                <a:lnTo>
                  <a:pt x="5816" y="88023"/>
                </a:lnTo>
                <a:lnTo>
                  <a:pt x="0" y="0"/>
                </a:lnTo>
              </a:path>
            </a:pathLst>
          </a:custGeom>
          <a:ln w="12674">
            <a:solidFill>
              <a:srgbClr val="FFC000"/>
            </a:solidFill>
          </a:ln>
        </p:spPr>
        <p:txBody>
          <a:bodyPr wrap="square" lIns="0" tIns="0" rIns="0" bIns="0" rtlCol="0"/>
          <a:lstStyle/>
          <a:p>
            <a:endParaRPr dirty="0"/>
          </a:p>
        </p:txBody>
      </p:sp>
      <p:sp>
        <p:nvSpPr>
          <p:cNvPr id="53" name="object 11">
            <a:extLst>
              <a:ext uri="{FF2B5EF4-FFF2-40B4-BE49-F238E27FC236}">
                <a16:creationId xmlns:a16="http://schemas.microsoft.com/office/drawing/2014/main" id="{53C198DC-B545-4961-B112-32D1F7EFE5F3}"/>
              </a:ext>
            </a:extLst>
          </p:cNvPr>
          <p:cNvSpPr/>
          <p:nvPr/>
        </p:nvSpPr>
        <p:spPr>
          <a:xfrm>
            <a:off x="6224015" y="5061205"/>
            <a:ext cx="1696720" cy="1102360"/>
          </a:xfrm>
          <a:custGeom>
            <a:avLst/>
            <a:gdLst/>
            <a:ahLst/>
            <a:cxnLst/>
            <a:rect l="l" t="t" r="r" b="b"/>
            <a:pathLst>
              <a:path w="1696720" h="1102360">
                <a:moveTo>
                  <a:pt x="1512568" y="1101850"/>
                </a:moveTo>
                <a:lnTo>
                  <a:pt x="183640" y="1101850"/>
                </a:lnTo>
                <a:lnTo>
                  <a:pt x="134820" y="1095290"/>
                </a:lnTo>
                <a:lnTo>
                  <a:pt x="90952" y="1076778"/>
                </a:lnTo>
                <a:lnTo>
                  <a:pt x="53785" y="1048064"/>
                </a:lnTo>
                <a:lnTo>
                  <a:pt x="25070" y="1010896"/>
                </a:lnTo>
                <a:lnTo>
                  <a:pt x="6557" y="967028"/>
                </a:lnTo>
                <a:lnTo>
                  <a:pt x="0" y="918210"/>
                </a:lnTo>
                <a:lnTo>
                  <a:pt x="0" y="183642"/>
                </a:lnTo>
                <a:lnTo>
                  <a:pt x="6557" y="134821"/>
                </a:lnTo>
                <a:lnTo>
                  <a:pt x="25070" y="90953"/>
                </a:lnTo>
                <a:lnTo>
                  <a:pt x="53785" y="53787"/>
                </a:lnTo>
                <a:lnTo>
                  <a:pt x="90952" y="25071"/>
                </a:lnTo>
                <a:lnTo>
                  <a:pt x="134820" y="6558"/>
                </a:lnTo>
                <a:lnTo>
                  <a:pt x="183640" y="0"/>
                </a:lnTo>
                <a:lnTo>
                  <a:pt x="1512568" y="0"/>
                </a:lnTo>
                <a:lnTo>
                  <a:pt x="1561387" y="6558"/>
                </a:lnTo>
                <a:lnTo>
                  <a:pt x="1605255" y="25071"/>
                </a:lnTo>
                <a:lnTo>
                  <a:pt x="1642422" y="53787"/>
                </a:lnTo>
                <a:lnTo>
                  <a:pt x="1671137" y="90953"/>
                </a:lnTo>
                <a:lnTo>
                  <a:pt x="1689652" y="134821"/>
                </a:lnTo>
                <a:lnTo>
                  <a:pt x="1696210" y="183642"/>
                </a:lnTo>
                <a:lnTo>
                  <a:pt x="1696210" y="918210"/>
                </a:lnTo>
                <a:lnTo>
                  <a:pt x="1689652" y="967028"/>
                </a:lnTo>
                <a:lnTo>
                  <a:pt x="1671137" y="1010896"/>
                </a:lnTo>
                <a:lnTo>
                  <a:pt x="1642422" y="1048064"/>
                </a:lnTo>
                <a:lnTo>
                  <a:pt x="1605255" y="1076778"/>
                </a:lnTo>
                <a:lnTo>
                  <a:pt x="1561387" y="1095290"/>
                </a:lnTo>
                <a:lnTo>
                  <a:pt x="1512568" y="1101850"/>
                </a:lnTo>
                <a:close/>
              </a:path>
            </a:pathLst>
          </a:custGeom>
          <a:solidFill>
            <a:srgbClr val="503178"/>
          </a:solidFill>
        </p:spPr>
        <p:txBody>
          <a:bodyPr wrap="square" lIns="0" tIns="0" rIns="0" bIns="0" rtlCol="0"/>
          <a:lstStyle/>
          <a:p>
            <a:endParaRPr dirty="0"/>
          </a:p>
        </p:txBody>
      </p:sp>
      <p:sp>
        <p:nvSpPr>
          <p:cNvPr id="54" name="object 13">
            <a:extLst>
              <a:ext uri="{FF2B5EF4-FFF2-40B4-BE49-F238E27FC236}">
                <a16:creationId xmlns:a16="http://schemas.microsoft.com/office/drawing/2014/main" id="{37B60885-E085-495C-A652-1910BE1299F2}"/>
              </a:ext>
            </a:extLst>
          </p:cNvPr>
          <p:cNvSpPr/>
          <p:nvPr/>
        </p:nvSpPr>
        <p:spPr>
          <a:xfrm>
            <a:off x="5519327" y="6016742"/>
            <a:ext cx="529590" cy="17145"/>
          </a:xfrm>
          <a:custGeom>
            <a:avLst/>
            <a:gdLst/>
            <a:ahLst/>
            <a:cxnLst/>
            <a:rect l="l" t="t" r="r" b="b"/>
            <a:pathLst>
              <a:path w="529589" h="17145">
                <a:moveTo>
                  <a:pt x="529247" y="0"/>
                </a:moveTo>
                <a:lnTo>
                  <a:pt x="476472" y="5894"/>
                </a:lnTo>
                <a:lnTo>
                  <a:pt x="423603" y="10515"/>
                </a:lnTo>
                <a:lnTo>
                  <a:pt x="370662" y="13860"/>
                </a:lnTo>
                <a:lnTo>
                  <a:pt x="317672" y="15930"/>
                </a:lnTo>
                <a:lnTo>
                  <a:pt x="264656" y="16725"/>
                </a:lnTo>
                <a:lnTo>
                  <a:pt x="211638" y="16245"/>
                </a:lnTo>
                <a:lnTo>
                  <a:pt x="158640" y="14489"/>
                </a:lnTo>
                <a:lnTo>
                  <a:pt x="105686" y="11458"/>
                </a:lnTo>
                <a:lnTo>
                  <a:pt x="52797" y="7153"/>
                </a:lnTo>
                <a:lnTo>
                  <a:pt x="0" y="1572"/>
                </a:lnTo>
              </a:path>
            </a:pathLst>
          </a:custGeom>
          <a:ln w="12674">
            <a:solidFill>
              <a:srgbClr val="FFC000"/>
            </a:solidFill>
          </a:ln>
        </p:spPr>
        <p:txBody>
          <a:bodyPr wrap="square" lIns="0" tIns="0" rIns="0" bIns="0" rtlCol="0"/>
          <a:lstStyle/>
          <a:p>
            <a:endParaRPr dirty="0"/>
          </a:p>
        </p:txBody>
      </p:sp>
      <p:sp>
        <p:nvSpPr>
          <p:cNvPr id="55" name="object 14">
            <a:extLst>
              <a:ext uri="{FF2B5EF4-FFF2-40B4-BE49-F238E27FC236}">
                <a16:creationId xmlns:a16="http://schemas.microsoft.com/office/drawing/2014/main" id="{E72144B9-F6A2-401A-97F1-AAEFABEE96D1}"/>
              </a:ext>
            </a:extLst>
          </p:cNvPr>
          <p:cNvSpPr/>
          <p:nvPr/>
        </p:nvSpPr>
        <p:spPr>
          <a:xfrm>
            <a:off x="5478687" y="5981181"/>
            <a:ext cx="81280" cy="88265"/>
          </a:xfrm>
          <a:custGeom>
            <a:avLst/>
            <a:gdLst/>
            <a:ahLst/>
            <a:cxnLst/>
            <a:rect l="l" t="t" r="r" b="b"/>
            <a:pathLst>
              <a:path w="81279" h="88264">
                <a:moveTo>
                  <a:pt x="70307" y="88252"/>
                </a:moveTo>
                <a:lnTo>
                  <a:pt x="0" y="34975"/>
                </a:lnTo>
                <a:lnTo>
                  <a:pt x="80976" y="0"/>
                </a:lnTo>
              </a:path>
            </a:pathLst>
          </a:custGeom>
          <a:ln w="12674">
            <a:solidFill>
              <a:srgbClr val="FFC000"/>
            </a:solidFill>
          </a:ln>
        </p:spPr>
        <p:txBody>
          <a:bodyPr wrap="square" lIns="0" tIns="0" rIns="0" bIns="0" rtlCol="0"/>
          <a:lstStyle/>
          <a:p>
            <a:endParaRPr dirty="0"/>
          </a:p>
        </p:txBody>
      </p:sp>
      <p:sp>
        <p:nvSpPr>
          <p:cNvPr id="56" name="object 15">
            <a:extLst>
              <a:ext uri="{FF2B5EF4-FFF2-40B4-BE49-F238E27FC236}">
                <a16:creationId xmlns:a16="http://schemas.microsoft.com/office/drawing/2014/main" id="{8525C7B7-FD35-4325-BC60-5607DF36FA2E}"/>
              </a:ext>
            </a:extLst>
          </p:cNvPr>
          <p:cNvSpPr/>
          <p:nvPr/>
        </p:nvSpPr>
        <p:spPr>
          <a:xfrm>
            <a:off x="3633215" y="5061205"/>
            <a:ext cx="1696720" cy="1102360"/>
          </a:xfrm>
          <a:custGeom>
            <a:avLst/>
            <a:gdLst/>
            <a:ahLst/>
            <a:cxnLst/>
            <a:rect l="l" t="t" r="r" b="b"/>
            <a:pathLst>
              <a:path w="1696720" h="1102360">
                <a:moveTo>
                  <a:pt x="1512568" y="1101850"/>
                </a:moveTo>
                <a:lnTo>
                  <a:pt x="183640" y="1101850"/>
                </a:lnTo>
                <a:lnTo>
                  <a:pt x="134820" y="1095290"/>
                </a:lnTo>
                <a:lnTo>
                  <a:pt x="90952" y="1076778"/>
                </a:lnTo>
                <a:lnTo>
                  <a:pt x="53785" y="1048064"/>
                </a:lnTo>
                <a:lnTo>
                  <a:pt x="25070" y="1010896"/>
                </a:lnTo>
                <a:lnTo>
                  <a:pt x="6557" y="967028"/>
                </a:lnTo>
                <a:lnTo>
                  <a:pt x="0" y="918210"/>
                </a:lnTo>
                <a:lnTo>
                  <a:pt x="0" y="183642"/>
                </a:lnTo>
                <a:lnTo>
                  <a:pt x="6557" y="134821"/>
                </a:lnTo>
                <a:lnTo>
                  <a:pt x="25070" y="90953"/>
                </a:lnTo>
                <a:lnTo>
                  <a:pt x="53785" y="53787"/>
                </a:lnTo>
                <a:lnTo>
                  <a:pt x="90952" y="25071"/>
                </a:lnTo>
                <a:lnTo>
                  <a:pt x="134820" y="6558"/>
                </a:lnTo>
                <a:lnTo>
                  <a:pt x="183640" y="0"/>
                </a:lnTo>
                <a:lnTo>
                  <a:pt x="1512568" y="0"/>
                </a:lnTo>
                <a:lnTo>
                  <a:pt x="1561387" y="6558"/>
                </a:lnTo>
                <a:lnTo>
                  <a:pt x="1605255" y="25071"/>
                </a:lnTo>
                <a:lnTo>
                  <a:pt x="1642422" y="53787"/>
                </a:lnTo>
                <a:lnTo>
                  <a:pt x="1671137" y="90953"/>
                </a:lnTo>
                <a:lnTo>
                  <a:pt x="1689650" y="134821"/>
                </a:lnTo>
                <a:lnTo>
                  <a:pt x="1696210" y="183642"/>
                </a:lnTo>
                <a:lnTo>
                  <a:pt x="1696210" y="918210"/>
                </a:lnTo>
                <a:lnTo>
                  <a:pt x="1689650" y="967028"/>
                </a:lnTo>
                <a:lnTo>
                  <a:pt x="1671137" y="1010896"/>
                </a:lnTo>
                <a:lnTo>
                  <a:pt x="1642422" y="1048064"/>
                </a:lnTo>
                <a:lnTo>
                  <a:pt x="1605255" y="1076778"/>
                </a:lnTo>
                <a:lnTo>
                  <a:pt x="1561387" y="1095290"/>
                </a:lnTo>
                <a:lnTo>
                  <a:pt x="1512568" y="1101850"/>
                </a:lnTo>
                <a:close/>
              </a:path>
            </a:pathLst>
          </a:custGeom>
          <a:solidFill>
            <a:srgbClr val="503178"/>
          </a:solidFill>
        </p:spPr>
        <p:txBody>
          <a:bodyPr wrap="square" lIns="0" tIns="0" rIns="0" bIns="0" rtlCol="0"/>
          <a:lstStyle/>
          <a:p>
            <a:endParaRPr dirty="0"/>
          </a:p>
        </p:txBody>
      </p:sp>
      <p:sp>
        <p:nvSpPr>
          <p:cNvPr id="57" name="object 17">
            <a:extLst>
              <a:ext uri="{FF2B5EF4-FFF2-40B4-BE49-F238E27FC236}">
                <a16:creationId xmlns:a16="http://schemas.microsoft.com/office/drawing/2014/main" id="{93AAC4A7-4250-4E80-A4FD-909A846243BC}"/>
              </a:ext>
            </a:extLst>
          </p:cNvPr>
          <p:cNvSpPr/>
          <p:nvPr/>
        </p:nvSpPr>
        <p:spPr>
          <a:xfrm>
            <a:off x="3579980" y="3995032"/>
            <a:ext cx="227965" cy="823594"/>
          </a:xfrm>
          <a:custGeom>
            <a:avLst/>
            <a:gdLst/>
            <a:ahLst/>
            <a:cxnLst/>
            <a:rect l="l" t="t" r="r" b="b"/>
            <a:pathLst>
              <a:path w="227964" h="823595">
                <a:moveTo>
                  <a:pt x="227837" y="823058"/>
                </a:moveTo>
                <a:lnTo>
                  <a:pt x="205625" y="777488"/>
                </a:lnTo>
                <a:lnTo>
                  <a:pt x="184488" y="731467"/>
                </a:lnTo>
                <a:lnTo>
                  <a:pt x="164431" y="685013"/>
                </a:lnTo>
                <a:lnTo>
                  <a:pt x="145459" y="638145"/>
                </a:lnTo>
                <a:lnTo>
                  <a:pt x="127579" y="590884"/>
                </a:lnTo>
                <a:lnTo>
                  <a:pt x="110794" y="543247"/>
                </a:lnTo>
                <a:lnTo>
                  <a:pt x="95110" y="495254"/>
                </a:lnTo>
                <a:lnTo>
                  <a:pt x="80533" y="446924"/>
                </a:lnTo>
                <a:lnTo>
                  <a:pt x="67068" y="398277"/>
                </a:lnTo>
                <a:lnTo>
                  <a:pt x="54719" y="349333"/>
                </a:lnTo>
                <a:lnTo>
                  <a:pt x="43493" y="300109"/>
                </a:lnTo>
                <a:lnTo>
                  <a:pt x="33395" y="250627"/>
                </a:lnTo>
                <a:lnTo>
                  <a:pt x="24429" y="200904"/>
                </a:lnTo>
                <a:lnTo>
                  <a:pt x="16601" y="150960"/>
                </a:lnTo>
                <a:lnTo>
                  <a:pt x="9917" y="100815"/>
                </a:lnTo>
                <a:lnTo>
                  <a:pt x="4380" y="50488"/>
                </a:lnTo>
                <a:lnTo>
                  <a:pt x="0" y="0"/>
                </a:lnTo>
              </a:path>
            </a:pathLst>
          </a:custGeom>
          <a:ln w="12674">
            <a:solidFill>
              <a:srgbClr val="FFC000"/>
            </a:solidFill>
          </a:ln>
        </p:spPr>
        <p:txBody>
          <a:bodyPr wrap="square" lIns="0" tIns="0" rIns="0" bIns="0" rtlCol="0"/>
          <a:lstStyle/>
          <a:p>
            <a:endParaRPr dirty="0"/>
          </a:p>
        </p:txBody>
      </p:sp>
      <p:sp>
        <p:nvSpPr>
          <p:cNvPr id="58" name="object 18">
            <a:extLst>
              <a:ext uri="{FF2B5EF4-FFF2-40B4-BE49-F238E27FC236}">
                <a16:creationId xmlns:a16="http://schemas.microsoft.com/office/drawing/2014/main" id="{E2422603-F7F3-42A7-AA2B-28CEE012B3CD}"/>
              </a:ext>
            </a:extLst>
          </p:cNvPr>
          <p:cNvSpPr/>
          <p:nvPr/>
        </p:nvSpPr>
        <p:spPr>
          <a:xfrm>
            <a:off x="3530195" y="3942244"/>
            <a:ext cx="88900" cy="79375"/>
          </a:xfrm>
          <a:custGeom>
            <a:avLst/>
            <a:gdLst/>
            <a:ahLst/>
            <a:cxnLst/>
            <a:rect l="l" t="t" r="r" b="b"/>
            <a:pathLst>
              <a:path w="88900" h="79375">
                <a:moveTo>
                  <a:pt x="0" y="79207"/>
                </a:moveTo>
                <a:lnTo>
                  <a:pt x="38847" y="0"/>
                </a:lnTo>
                <a:lnTo>
                  <a:pt x="88670" y="72807"/>
                </a:lnTo>
              </a:path>
            </a:pathLst>
          </a:custGeom>
          <a:ln w="12674">
            <a:solidFill>
              <a:srgbClr val="FFC000"/>
            </a:solidFill>
          </a:ln>
        </p:spPr>
        <p:txBody>
          <a:bodyPr wrap="square" lIns="0" tIns="0" rIns="0" bIns="0" rtlCol="0"/>
          <a:lstStyle/>
          <a:p>
            <a:endParaRPr dirty="0"/>
          </a:p>
        </p:txBody>
      </p:sp>
      <p:sp>
        <p:nvSpPr>
          <p:cNvPr id="59" name="object 19">
            <a:extLst>
              <a:ext uri="{FF2B5EF4-FFF2-40B4-BE49-F238E27FC236}">
                <a16:creationId xmlns:a16="http://schemas.microsoft.com/office/drawing/2014/main" id="{54AA0249-52F9-403B-BD0C-FB49719E08F3}"/>
              </a:ext>
            </a:extLst>
          </p:cNvPr>
          <p:cNvSpPr/>
          <p:nvPr/>
        </p:nvSpPr>
        <p:spPr>
          <a:xfrm>
            <a:off x="2833116" y="2596898"/>
            <a:ext cx="1694814" cy="1102360"/>
          </a:xfrm>
          <a:custGeom>
            <a:avLst/>
            <a:gdLst/>
            <a:ahLst/>
            <a:cxnLst/>
            <a:rect l="l" t="t" r="r" b="b"/>
            <a:pathLst>
              <a:path w="1694814" h="1102360">
                <a:moveTo>
                  <a:pt x="1511044" y="1101849"/>
                </a:moveTo>
                <a:lnTo>
                  <a:pt x="183640" y="1101849"/>
                </a:lnTo>
                <a:lnTo>
                  <a:pt x="134821" y="1095290"/>
                </a:lnTo>
                <a:lnTo>
                  <a:pt x="90952" y="1076778"/>
                </a:lnTo>
                <a:lnTo>
                  <a:pt x="53785" y="1048062"/>
                </a:lnTo>
                <a:lnTo>
                  <a:pt x="25071" y="1010896"/>
                </a:lnTo>
                <a:lnTo>
                  <a:pt x="6557" y="967028"/>
                </a:lnTo>
                <a:lnTo>
                  <a:pt x="0" y="918207"/>
                </a:lnTo>
                <a:lnTo>
                  <a:pt x="0" y="183639"/>
                </a:lnTo>
                <a:lnTo>
                  <a:pt x="6557" y="134822"/>
                </a:lnTo>
                <a:lnTo>
                  <a:pt x="25071" y="90952"/>
                </a:lnTo>
                <a:lnTo>
                  <a:pt x="53785" y="53785"/>
                </a:lnTo>
                <a:lnTo>
                  <a:pt x="90952" y="25072"/>
                </a:lnTo>
                <a:lnTo>
                  <a:pt x="134821" y="6557"/>
                </a:lnTo>
                <a:lnTo>
                  <a:pt x="183640" y="0"/>
                </a:lnTo>
                <a:lnTo>
                  <a:pt x="1511044" y="0"/>
                </a:lnTo>
                <a:lnTo>
                  <a:pt x="1559863" y="6557"/>
                </a:lnTo>
                <a:lnTo>
                  <a:pt x="1603731" y="25072"/>
                </a:lnTo>
                <a:lnTo>
                  <a:pt x="1640898" y="53785"/>
                </a:lnTo>
                <a:lnTo>
                  <a:pt x="1669613" y="90952"/>
                </a:lnTo>
                <a:lnTo>
                  <a:pt x="1688128" y="134822"/>
                </a:lnTo>
                <a:lnTo>
                  <a:pt x="1694686" y="183639"/>
                </a:lnTo>
                <a:lnTo>
                  <a:pt x="1694686" y="918207"/>
                </a:lnTo>
                <a:lnTo>
                  <a:pt x="1688128" y="967028"/>
                </a:lnTo>
                <a:lnTo>
                  <a:pt x="1669613" y="1010896"/>
                </a:lnTo>
                <a:lnTo>
                  <a:pt x="1640898" y="1048062"/>
                </a:lnTo>
                <a:lnTo>
                  <a:pt x="1603731" y="1076778"/>
                </a:lnTo>
                <a:lnTo>
                  <a:pt x="1559863" y="1095290"/>
                </a:lnTo>
                <a:lnTo>
                  <a:pt x="1511044" y="1101849"/>
                </a:lnTo>
                <a:close/>
              </a:path>
            </a:pathLst>
          </a:custGeom>
          <a:solidFill>
            <a:srgbClr val="503178"/>
          </a:solidFill>
        </p:spPr>
        <p:txBody>
          <a:bodyPr wrap="square" lIns="0" tIns="0" rIns="0" bIns="0" rtlCol="0"/>
          <a:lstStyle/>
          <a:p>
            <a:endParaRPr dirty="0"/>
          </a:p>
        </p:txBody>
      </p:sp>
      <p:sp>
        <p:nvSpPr>
          <p:cNvPr id="71" name="object 21">
            <a:extLst>
              <a:ext uri="{FF2B5EF4-FFF2-40B4-BE49-F238E27FC236}">
                <a16:creationId xmlns:a16="http://schemas.microsoft.com/office/drawing/2014/main" id="{B3A44495-6151-4CFA-8D77-68DA962814D9}"/>
              </a:ext>
            </a:extLst>
          </p:cNvPr>
          <p:cNvSpPr/>
          <p:nvPr/>
        </p:nvSpPr>
        <p:spPr>
          <a:xfrm>
            <a:off x="4103563" y="1912722"/>
            <a:ext cx="587375" cy="483870"/>
          </a:xfrm>
          <a:custGeom>
            <a:avLst/>
            <a:gdLst/>
            <a:ahLst/>
            <a:cxnLst/>
            <a:rect l="l" t="t" r="r" b="b"/>
            <a:pathLst>
              <a:path w="587375" h="483869">
                <a:moveTo>
                  <a:pt x="0" y="483793"/>
                </a:moveTo>
                <a:lnTo>
                  <a:pt x="33669" y="445379"/>
                </a:lnTo>
                <a:lnTo>
                  <a:pt x="68191" y="407789"/>
                </a:lnTo>
                <a:lnTo>
                  <a:pt x="103546" y="371036"/>
                </a:lnTo>
                <a:lnTo>
                  <a:pt x="139721" y="335133"/>
                </a:lnTo>
                <a:lnTo>
                  <a:pt x="176698" y="300092"/>
                </a:lnTo>
                <a:lnTo>
                  <a:pt x="214462" y="265927"/>
                </a:lnTo>
                <a:lnTo>
                  <a:pt x="252997" y="232651"/>
                </a:lnTo>
                <a:lnTo>
                  <a:pt x="292288" y="200277"/>
                </a:lnTo>
                <a:lnTo>
                  <a:pt x="332318" y="168817"/>
                </a:lnTo>
                <a:lnTo>
                  <a:pt x="373072" y="138286"/>
                </a:lnTo>
                <a:lnTo>
                  <a:pt x="414534" y="108695"/>
                </a:lnTo>
                <a:lnTo>
                  <a:pt x="456687" y="80058"/>
                </a:lnTo>
                <a:lnTo>
                  <a:pt x="499518" y="52387"/>
                </a:lnTo>
                <a:lnTo>
                  <a:pt x="543009" y="25697"/>
                </a:lnTo>
                <a:lnTo>
                  <a:pt x="587144" y="0"/>
                </a:lnTo>
              </a:path>
            </a:pathLst>
          </a:custGeom>
          <a:ln w="12674">
            <a:solidFill>
              <a:srgbClr val="FFC000"/>
            </a:solidFill>
          </a:ln>
        </p:spPr>
        <p:txBody>
          <a:bodyPr wrap="square" lIns="0" tIns="0" rIns="0" bIns="0" rtlCol="0"/>
          <a:lstStyle/>
          <a:p>
            <a:endParaRPr dirty="0"/>
          </a:p>
        </p:txBody>
      </p:sp>
      <p:sp>
        <p:nvSpPr>
          <p:cNvPr id="72" name="object 22">
            <a:extLst>
              <a:ext uri="{FF2B5EF4-FFF2-40B4-BE49-F238E27FC236}">
                <a16:creationId xmlns:a16="http://schemas.microsoft.com/office/drawing/2014/main" id="{F53CF7CA-8989-44FC-90A5-88365F2053DF}"/>
              </a:ext>
            </a:extLst>
          </p:cNvPr>
          <p:cNvSpPr/>
          <p:nvPr/>
        </p:nvSpPr>
        <p:spPr>
          <a:xfrm>
            <a:off x="4684647" y="1873669"/>
            <a:ext cx="88265" cy="78105"/>
          </a:xfrm>
          <a:custGeom>
            <a:avLst/>
            <a:gdLst/>
            <a:ahLst/>
            <a:cxnLst/>
            <a:rect l="l" t="t" r="r" b="b"/>
            <a:pathLst>
              <a:path w="88264" h="78105">
                <a:moveTo>
                  <a:pt x="0" y="0"/>
                </a:moveTo>
                <a:lnTo>
                  <a:pt x="88201" y="1357"/>
                </a:lnTo>
                <a:lnTo>
                  <a:pt x="43599" y="77471"/>
                </a:lnTo>
              </a:path>
            </a:pathLst>
          </a:custGeom>
          <a:ln w="12674">
            <a:solidFill>
              <a:srgbClr val="FFC000"/>
            </a:solidFill>
          </a:ln>
        </p:spPr>
        <p:txBody>
          <a:bodyPr wrap="square" lIns="0" tIns="0" rIns="0" bIns="0" rtlCol="0"/>
          <a:lstStyle/>
          <a:p>
            <a:endParaRPr dirty="0"/>
          </a:p>
        </p:txBody>
      </p:sp>
      <p:sp>
        <p:nvSpPr>
          <p:cNvPr id="11" name="TextBox 10">
            <a:extLst>
              <a:ext uri="{FF2B5EF4-FFF2-40B4-BE49-F238E27FC236}">
                <a16:creationId xmlns:a16="http://schemas.microsoft.com/office/drawing/2014/main" id="{6DBF30A6-C293-4094-A075-A6C450D51529}"/>
              </a:ext>
            </a:extLst>
          </p:cNvPr>
          <p:cNvSpPr txBox="1"/>
          <p:nvPr/>
        </p:nvSpPr>
        <p:spPr>
          <a:xfrm>
            <a:off x="5353996" y="1689003"/>
            <a:ext cx="1563521" cy="369332"/>
          </a:xfrm>
          <a:prstGeom prst="rect">
            <a:avLst/>
          </a:prstGeom>
          <a:noFill/>
        </p:spPr>
        <p:txBody>
          <a:bodyPr wrap="square" rtlCol="0">
            <a:spAutoFit/>
          </a:bodyPr>
          <a:lstStyle/>
          <a:p>
            <a:r>
              <a:rPr lang="en-US" b="1" dirty="0">
                <a:solidFill>
                  <a:schemeClr val="bg1"/>
                </a:solidFill>
              </a:rPr>
              <a:t>Negotiation</a:t>
            </a:r>
          </a:p>
        </p:txBody>
      </p:sp>
      <p:sp>
        <p:nvSpPr>
          <p:cNvPr id="73" name="object 23">
            <a:extLst>
              <a:ext uri="{FF2B5EF4-FFF2-40B4-BE49-F238E27FC236}">
                <a16:creationId xmlns:a16="http://schemas.microsoft.com/office/drawing/2014/main" id="{DDB0C817-1E77-4E3D-B279-1B96B0B563E6}"/>
              </a:ext>
            </a:extLst>
          </p:cNvPr>
          <p:cNvSpPr txBox="1"/>
          <p:nvPr/>
        </p:nvSpPr>
        <p:spPr>
          <a:xfrm>
            <a:off x="6916968" y="1515515"/>
            <a:ext cx="14605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90 </a:t>
            </a:r>
            <a:r>
              <a:rPr sz="1800" dirty="0">
                <a:latin typeface="Arial"/>
                <a:cs typeface="Arial"/>
              </a:rPr>
              <a:t>– </a:t>
            </a:r>
            <a:r>
              <a:rPr sz="1800" spc="-5" dirty="0">
                <a:latin typeface="Arial"/>
                <a:cs typeface="Arial"/>
              </a:rPr>
              <a:t>180</a:t>
            </a:r>
            <a:r>
              <a:rPr sz="1800" spc="-95" dirty="0">
                <a:latin typeface="Arial"/>
                <a:cs typeface="Arial"/>
              </a:rPr>
              <a:t> </a:t>
            </a:r>
            <a:r>
              <a:rPr sz="1800" spc="-5" dirty="0">
                <a:latin typeface="Arial"/>
                <a:cs typeface="Arial"/>
              </a:rPr>
              <a:t>days</a:t>
            </a:r>
            <a:endParaRPr sz="1800" dirty="0">
              <a:latin typeface="Arial"/>
              <a:cs typeface="Arial"/>
            </a:endParaRPr>
          </a:p>
        </p:txBody>
      </p:sp>
      <p:sp>
        <p:nvSpPr>
          <p:cNvPr id="75" name="object 24">
            <a:extLst>
              <a:ext uri="{FF2B5EF4-FFF2-40B4-BE49-F238E27FC236}">
                <a16:creationId xmlns:a16="http://schemas.microsoft.com/office/drawing/2014/main" id="{64AFE6F0-7F23-44AB-A2A5-DE3DF4338059}"/>
              </a:ext>
            </a:extLst>
          </p:cNvPr>
          <p:cNvSpPr txBox="1"/>
          <p:nvPr/>
        </p:nvSpPr>
        <p:spPr>
          <a:xfrm>
            <a:off x="9078048" y="3293556"/>
            <a:ext cx="95821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&lt;15</a:t>
            </a:r>
            <a:r>
              <a:rPr sz="1800" spc="-90" dirty="0">
                <a:latin typeface="Arial"/>
                <a:cs typeface="Arial"/>
              </a:rPr>
              <a:t> </a:t>
            </a:r>
            <a:r>
              <a:rPr sz="1800" spc="-5" dirty="0">
                <a:latin typeface="Arial"/>
                <a:cs typeface="Arial"/>
              </a:rPr>
              <a:t>days</a:t>
            </a:r>
            <a:endParaRPr sz="1800" dirty="0">
              <a:latin typeface="Arial"/>
              <a:cs typeface="Arial"/>
            </a:endParaRPr>
          </a:p>
        </p:txBody>
      </p:sp>
      <p:sp>
        <p:nvSpPr>
          <p:cNvPr id="76" name="object 12">
            <a:extLst>
              <a:ext uri="{FF2B5EF4-FFF2-40B4-BE49-F238E27FC236}">
                <a16:creationId xmlns:a16="http://schemas.microsoft.com/office/drawing/2014/main" id="{ED34C322-8EF6-40A3-B42C-CB5BF35A5C4E}"/>
              </a:ext>
            </a:extLst>
          </p:cNvPr>
          <p:cNvSpPr txBox="1"/>
          <p:nvPr/>
        </p:nvSpPr>
        <p:spPr>
          <a:xfrm>
            <a:off x="6471336" y="5333300"/>
            <a:ext cx="1281623" cy="534762"/>
          </a:xfrm>
          <a:prstGeom prst="rect">
            <a:avLst/>
          </a:prstGeom>
        </p:spPr>
        <p:txBody>
          <a:bodyPr vert="horz" wrap="square" lIns="0" tIns="12700" rIns="0" bIns="0" rtlCol="0">
            <a:spAutoFit/>
          </a:bodyPr>
          <a:lstStyle/>
          <a:p>
            <a:pPr marL="12700" marR="5080" indent="40640">
              <a:lnSpc>
                <a:spcPct val="105500"/>
              </a:lnSpc>
              <a:spcBef>
                <a:spcPts val="100"/>
              </a:spcBef>
            </a:pPr>
            <a:r>
              <a:rPr sz="1600" b="1" spc="-5" dirty="0">
                <a:solidFill>
                  <a:srgbClr val="FFFFFF"/>
                </a:solidFill>
                <a:latin typeface="Arial"/>
                <a:cs typeface="Arial"/>
              </a:rPr>
              <a:t>DOH review  and</a:t>
            </a:r>
            <a:r>
              <a:rPr sz="1600" b="1" spc="-90" dirty="0">
                <a:solidFill>
                  <a:srgbClr val="FFFFFF"/>
                </a:solidFill>
                <a:latin typeface="Arial"/>
                <a:cs typeface="Arial"/>
              </a:rPr>
              <a:t> </a:t>
            </a:r>
            <a:r>
              <a:rPr sz="1600" b="1" spc="-5" dirty="0">
                <a:solidFill>
                  <a:srgbClr val="FFFFFF"/>
                </a:solidFill>
                <a:latin typeface="Arial"/>
                <a:cs typeface="Arial"/>
              </a:rPr>
              <a:t>approval</a:t>
            </a:r>
            <a:endParaRPr sz="1600" b="1" dirty="0">
              <a:latin typeface="Arial"/>
              <a:cs typeface="Arial"/>
            </a:endParaRPr>
          </a:p>
        </p:txBody>
      </p:sp>
      <p:sp>
        <p:nvSpPr>
          <p:cNvPr id="77" name="object 25">
            <a:extLst>
              <a:ext uri="{FF2B5EF4-FFF2-40B4-BE49-F238E27FC236}">
                <a16:creationId xmlns:a16="http://schemas.microsoft.com/office/drawing/2014/main" id="{490EB781-0AAC-408B-A887-D6851B64C34D}"/>
              </a:ext>
            </a:extLst>
          </p:cNvPr>
          <p:cNvSpPr txBox="1"/>
          <p:nvPr/>
        </p:nvSpPr>
        <p:spPr>
          <a:xfrm>
            <a:off x="6321506" y="6240891"/>
            <a:ext cx="14344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Up to 90</a:t>
            </a:r>
            <a:r>
              <a:rPr sz="1800" spc="-85" dirty="0">
                <a:latin typeface="Arial"/>
                <a:cs typeface="Arial"/>
              </a:rPr>
              <a:t> </a:t>
            </a:r>
            <a:r>
              <a:rPr sz="1800" spc="-5" dirty="0">
                <a:latin typeface="Arial"/>
                <a:cs typeface="Arial"/>
              </a:rPr>
              <a:t>days</a:t>
            </a:r>
            <a:endParaRPr sz="1800" dirty="0">
              <a:latin typeface="Arial"/>
              <a:cs typeface="Arial"/>
            </a:endParaRPr>
          </a:p>
        </p:txBody>
      </p:sp>
      <p:sp>
        <p:nvSpPr>
          <p:cNvPr id="78" name="object 16">
            <a:extLst>
              <a:ext uri="{FF2B5EF4-FFF2-40B4-BE49-F238E27FC236}">
                <a16:creationId xmlns:a16="http://schemas.microsoft.com/office/drawing/2014/main" id="{0C88DEE1-4FC2-4822-ACC6-3654C8E1DAAE}"/>
              </a:ext>
            </a:extLst>
          </p:cNvPr>
          <p:cNvSpPr txBox="1"/>
          <p:nvPr/>
        </p:nvSpPr>
        <p:spPr>
          <a:xfrm>
            <a:off x="3693962" y="5202815"/>
            <a:ext cx="1518275" cy="795731"/>
          </a:xfrm>
          <a:prstGeom prst="rect">
            <a:avLst/>
          </a:prstGeom>
        </p:spPr>
        <p:txBody>
          <a:bodyPr vert="horz" wrap="square" lIns="0" tIns="12700" rIns="0" bIns="0" rtlCol="0">
            <a:spAutoFit/>
          </a:bodyPr>
          <a:lstStyle/>
          <a:p>
            <a:pPr marL="12700" marR="5080" indent="2540" algn="ctr">
              <a:lnSpc>
                <a:spcPct val="105500"/>
              </a:lnSpc>
              <a:spcBef>
                <a:spcPts val="100"/>
              </a:spcBef>
            </a:pPr>
            <a:r>
              <a:rPr sz="1600" b="1" spc="-5" dirty="0">
                <a:solidFill>
                  <a:srgbClr val="FFFFFF"/>
                </a:solidFill>
                <a:latin typeface="Arial"/>
                <a:cs typeface="Arial"/>
              </a:rPr>
              <a:t>Contract  Execution/  Implementation</a:t>
            </a:r>
            <a:endParaRPr sz="1600" b="1" dirty="0">
              <a:latin typeface="Arial"/>
              <a:cs typeface="Arial"/>
            </a:endParaRPr>
          </a:p>
        </p:txBody>
      </p:sp>
      <p:sp>
        <p:nvSpPr>
          <p:cNvPr id="79" name="object 27">
            <a:extLst>
              <a:ext uri="{FF2B5EF4-FFF2-40B4-BE49-F238E27FC236}">
                <a16:creationId xmlns:a16="http://schemas.microsoft.com/office/drawing/2014/main" id="{82AC06DA-74CE-47A0-8703-F3CCC99419B1}"/>
              </a:ext>
            </a:extLst>
          </p:cNvPr>
          <p:cNvSpPr txBox="1"/>
          <p:nvPr/>
        </p:nvSpPr>
        <p:spPr>
          <a:xfrm>
            <a:off x="3427201" y="6240891"/>
            <a:ext cx="20828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Upon DOH</a:t>
            </a:r>
            <a:r>
              <a:rPr sz="1800" spc="-85" dirty="0">
                <a:latin typeface="Arial"/>
                <a:cs typeface="Arial"/>
              </a:rPr>
              <a:t> </a:t>
            </a:r>
            <a:r>
              <a:rPr sz="1800" spc="-5" dirty="0">
                <a:latin typeface="Arial"/>
                <a:cs typeface="Arial"/>
              </a:rPr>
              <a:t>approval</a:t>
            </a:r>
            <a:endParaRPr sz="1800" dirty="0">
              <a:latin typeface="Arial"/>
              <a:cs typeface="Arial"/>
            </a:endParaRPr>
          </a:p>
        </p:txBody>
      </p:sp>
      <p:sp>
        <p:nvSpPr>
          <p:cNvPr id="80" name="object 20">
            <a:extLst>
              <a:ext uri="{FF2B5EF4-FFF2-40B4-BE49-F238E27FC236}">
                <a16:creationId xmlns:a16="http://schemas.microsoft.com/office/drawing/2014/main" id="{06959A2E-AE1E-4B5B-8D25-33EA40A26352}"/>
              </a:ext>
            </a:extLst>
          </p:cNvPr>
          <p:cNvSpPr txBox="1"/>
          <p:nvPr/>
        </p:nvSpPr>
        <p:spPr>
          <a:xfrm>
            <a:off x="3232004" y="2869501"/>
            <a:ext cx="1085995" cy="534762"/>
          </a:xfrm>
          <a:prstGeom prst="rect">
            <a:avLst/>
          </a:prstGeom>
        </p:spPr>
        <p:txBody>
          <a:bodyPr vert="horz" wrap="square" lIns="0" tIns="12700" rIns="0" bIns="0" rtlCol="0">
            <a:spAutoFit/>
          </a:bodyPr>
          <a:lstStyle/>
          <a:p>
            <a:pPr marL="52705" marR="5080" indent="-40005">
              <a:lnSpc>
                <a:spcPct val="105500"/>
              </a:lnSpc>
              <a:spcBef>
                <a:spcPts val="100"/>
              </a:spcBef>
            </a:pPr>
            <a:r>
              <a:rPr sz="1600" b="1" spc="-5" dirty="0">
                <a:solidFill>
                  <a:srgbClr val="FFFFFF"/>
                </a:solidFill>
                <a:latin typeface="Arial"/>
                <a:cs typeface="Arial"/>
              </a:rPr>
              <a:t>Monitor</a:t>
            </a:r>
            <a:r>
              <a:rPr sz="1600" b="1" spc="-95" dirty="0">
                <a:solidFill>
                  <a:srgbClr val="FFFFFF"/>
                </a:solidFill>
                <a:latin typeface="Arial"/>
                <a:cs typeface="Arial"/>
              </a:rPr>
              <a:t> </a:t>
            </a:r>
            <a:r>
              <a:rPr sz="1600" b="1" dirty="0">
                <a:solidFill>
                  <a:srgbClr val="FFFFFF"/>
                </a:solidFill>
                <a:latin typeface="Arial"/>
                <a:cs typeface="Arial"/>
              </a:rPr>
              <a:t>&amp;  </a:t>
            </a:r>
            <a:r>
              <a:rPr sz="1600" b="1" spc="-5" dirty="0">
                <a:solidFill>
                  <a:srgbClr val="FFFFFF"/>
                </a:solidFill>
                <a:latin typeface="Arial"/>
                <a:cs typeface="Arial"/>
              </a:rPr>
              <a:t>Evaluate</a:t>
            </a:r>
            <a:endParaRPr sz="1600" b="1" dirty="0">
              <a:latin typeface="Arial"/>
              <a:cs typeface="Arial"/>
            </a:endParaRPr>
          </a:p>
        </p:txBody>
      </p:sp>
      <p:sp>
        <p:nvSpPr>
          <p:cNvPr id="81" name="object 26">
            <a:extLst>
              <a:ext uri="{FF2B5EF4-FFF2-40B4-BE49-F238E27FC236}">
                <a16:creationId xmlns:a16="http://schemas.microsoft.com/office/drawing/2014/main" id="{D7C20DD6-D859-4BFB-A223-7664C606B17E}"/>
              </a:ext>
            </a:extLst>
          </p:cNvPr>
          <p:cNvSpPr txBox="1"/>
          <p:nvPr/>
        </p:nvSpPr>
        <p:spPr>
          <a:xfrm>
            <a:off x="1014608" y="2816921"/>
            <a:ext cx="1717039" cy="553100"/>
          </a:xfrm>
          <a:prstGeom prst="rect">
            <a:avLst/>
          </a:prstGeom>
        </p:spPr>
        <p:txBody>
          <a:bodyPr vert="horz" wrap="square" lIns="0" tIns="10795" rIns="0" bIns="0" rtlCol="0">
            <a:spAutoFit/>
          </a:bodyPr>
          <a:lstStyle/>
          <a:p>
            <a:pPr marL="357505" marR="5080" indent="-344805" algn="ctr">
              <a:lnSpc>
                <a:spcPct val="100699"/>
              </a:lnSpc>
              <a:spcBef>
                <a:spcPts val="85"/>
              </a:spcBef>
            </a:pPr>
            <a:r>
              <a:rPr sz="1800" spc="-5" dirty="0">
                <a:latin typeface="Arial"/>
                <a:cs typeface="Arial"/>
              </a:rPr>
              <a:t>Throughout</a:t>
            </a:r>
            <a:r>
              <a:rPr sz="1800" spc="-85" dirty="0">
                <a:latin typeface="Arial"/>
                <a:cs typeface="Arial"/>
              </a:rPr>
              <a:t> </a:t>
            </a:r>
            <a:r>
              <a:rPr sz="1800" spc="-5" dirty="0">
                <a:latin typeface="Arial"/>
                <a:cs typeface="Arial"/>
              </a:rPr>
              <a:t>term  of</a:t>
            </a:r>
            <a:r>
              <a:rPr sz="1800" spc="-90" dirty="0">
                <a:latin typeface="Arial"/>
                <a:cs typeface="Arial"/>
              </a:rPr>
              <a:t> </a:t>
            </a:r>
            <a:r>
              <a:rPr sz="1800" spc="-5" dirty="0">
                <a:latin typeface="Arial"/>
                <a:cs typeface="Arial"/>
              </a:rPr>
              <a:t>agreement</a:t>
            </a:r>
            <a:endParaRPr sz="1800" dirty="0">
              <a:latin typeface="Arial"/>
              <a:cs typeface="Arial"/>
            </a:endParaRPr>
          </a:p>
        </p:txBody>
      </p:sp>
      <p:sp>
        <p:nvSpPr>
          <p:cNvPr id="35" name="object 3">
            <a:extLst>
              <a:ext uri="{FF2B5EF4-FFF2-40B4-BE49-F238E27FC236}">
                <a16:creationId xmlns:a16="http://schemas.microsoft.com/office/drawing/2014/main" id="{BD6DA3C5-9990-483D-8AF7-840446D0D692}"/>
              </a:ext>
            </a:extLst>
          </p:cNvPr>
          <p:cNvSpPr/>
          <p:nvPr/>
        </p:nvSpPr>
        <p:spPr>
          <a:xfrm>
            <a:off x="7212707" y="2854196"/>
            <a:ext cx="1696720" cy="1102360"/>
          </a:xfrm>
          <a:custGeom>
            <a:avLst/>
            <a:gdLst/>
            <a:ahLst/>
            <a:cxnLst/>
            <a:rect l="l" t="t" r="r" b="b"/>
            <a:pathLst>
              <a:path w="1696720" h="1102360">
                <a:moveTo>
                  <a:pt x="1512568" y="1101849"/>
                </a:moveTo>
                <a:lnTo>
                  <a:pt x="183640" y="1101849"/>
                </a:lnTo>
                <a:lnTo>
                  <a:pt x="134820" y="1095290"/>
                </a:lnTo>
                <a:lnTo>
                  <a:pt x="90952" y="1076777"/>
                </a:lnTo>
                <a:lnTo>
                  <a:pt x="53785" y="1048062"/>
                </a:lnTo>
                <a:lnTo>
                  <a:pt x="25070" y="1010895"/>
                </a:lnTo>
                <a:lnTo>
                  <a:pt x="6557" y="967027"/>
                </a:lnTo>
                <a:lnTo>
                  <a:pt x="0" y="918207"/>
                </a:lnTo>
                <a:lnTo>
                  <a:pt x="0" y="183639"/>
                </a:lnTo>
                <a:lnTo>
                  <a:pt x="6557" y="134820"/>
                </a:lnTo>
                <a:lnTo>
                  <a:pt x="25070" y="90952"/>
                </a:lnTo>
                <a:lnTo>
                  <a:pt x="53785" y="53785"/>
                </a:lnTo>
                <a:lnTo>
                  <a:pt x="90952" y="25070"/>
                </a:lnTo>
                <a:lnTo>
                  <a:pt x="134820" y="6557"/>
                </a:lnTo>
                <a:lnTo>
                  <a:pt x="183640" y="0"/>
                </a:lnTo>
                <a:lnTo>
                  <a:pt x="1512568" y="0"/>
                </a:lnTo>
                <a:lnTo>
                  <a:pt x="1561387" y="6557"/>
                </a:lnTo>
                <a:lnTo>
                  <a:pt x="1605255" y="25070"/>
                </a:lnTo>
                <a:lnTo>
                  <a:pt x="1642422" y="53785"/>
                </a:lnTo>
                <a:lnTo>
                  <a:pt x="1671137" y="90952"/>
                </a:lnTo>
                <a:lnTo>
                  <a:pt x="1689652" y="134820"/>
                </a:lnTo>
                <a:lnTo>
                  <a:pt x="1696210" y="183639"/>
                </a:lnTo>
                <a:lnTo>
                  <a:pt x="1696210" y="918207"/>
                </a:lnTo>
                <a:lnTo>
                  <a:pt x="1689652" y="967027"/>
                </a:lnTo>
                <a:lnTo>
                  <a:pt x="1671137" y="1010895"/>
                </a:lnTo>
                <a:lnTo>
                  <a:pt x="1642422" y="1048062"/>
                </a:lnTo>
                <a:lnTo>
                  <a:pt x="1605255" y="1076777"/>
                </a:lnTo>
                <a:lnTo>
                  <a:pt x="1561387" y="1095290"/>
                </a:lnTo>
                <a:lnTo>
                  <a:pt x="1512568" y="1101849"/>
                </a:lnTo>
                <a:close/>
              </a:path>
            </a:pathLst>
          </a:custGeom>
          <a:solidFill>
            <a:srgbClr val="F1B800"/>
          </a:solidFill>
        </p:spPr>
        <p:txBody>
          <a:bodyPr wrap="square" lIns="0" tIns="0" rIns="0" bIns="0" rtlCol="0"/>
          <a:lstStyle/>
          <a:p>
            <a:endParaRPr dirty="0"/>
          </a:p>
        </p:txBody>
      </p:sp>
      <p:sp>
        <p:nvSpPr>
          <p:cNvPr id="39" name="object 8">
            <a:extLst>
              <a:ext uri="{FF2B5EF4-FFF2-40B4-BE49-F238E27FC236}">
                <a16:creationId xmlns:a16="http://schemas.microsoft.com/office/drawing/2014/main" id="{34C0913E-7C70-473E-922A-2F91B4E5E77F}"/>
              </a:ext>
            </a:extLst>
          </p:cNvPr>
          <p:cNvSpPr txBox="1"/>
          <p:nvPr/>
        </p:nvSpPr>
        <p:spPr>
          <a:xfrm>
            <a:off x="7212707" y="3022697"/>
            <a:ext cx="1646506" cy="795731"/>
          </a:xfrm>
          <a:prstGeom prst="rect">
            <a:avLst/>
          </a:prstGeom>
        </p:spPr>
        <p:txBody>
          <a:bodyPr vert="horz" wrap="square" lIns="0" tIns="12700" rIns="0" bIns="0" rtlCol="0">
            <a:spAutoFit/>
          </a:bodyPr>
          <a:lstStyle/>
          <a:p>
            <a:pPr marL="12700" marR="5080" indent="-1905" algn="ctr">
              <a:lnSpc>
                <a:spcPct val="105500"/>
              </a:lnSpc>
              <a:spcBef>
                <a:spcPts val="100"/>
              </a:spcBef>
            </a:pPr>
            <a:r>
              <a:rPr sz="1600" b="1" spc="-5" dirty="0">
                <a:solidFill>
                  <a:schemeClr val="bg1"/>
                </a:solidFill>
                <a:latin typeface="Arial"/>
                <a:cs typeface="Arial"/>
              </a:rPr>
              <a:t>MCO </a:t>
            </a:r>
            <a:r>
              <a:rPr sz="1600" b="1" dirty="0">
                <a:solidFill>
                  <a:schemeClr val="bg1"/>
                </a:solidFill>
                <a:latin typeface="Arial"/>
                <a:cs typeface="Arial"/>
              </a:rPr>
              <a:t>submits  signed</a:t>
            </a:r>
            <a:r>
              <a:rPr sz="1600" b="1" spc="-105" dirty="0">
                <a:solidFill>
                  <a:schemeClr val="bg1"/>
                </a:solidFill>
                <a:latin typeface="Arial"/>
                <a:cs typeface="Arial"/>
              </a:rPr>
              <a:t> </a:t>
            </a:r>
            <a:r>
              <a:rPr sz="1600" b="1" dirty="0">
                <a:solidFill>
                  <a:schemeClr val="bg1"/>
                </a:solidFill>
                <a:latin typeface="Arial"/>
                <a:cs typeface="Arial"/>
              </a:rPr>
              <a:t>contract  </a:t>
            </a:r>
            <a:r>
              <a:rPr sz="1600" b="1" spc="-5" dirty="0">
                <a:solidFill>
                  <a:schemeClr val="bg1"/>
                </a:solidFill>
                <a:latin typeface="Arial"/>
                <a:cs typeface="Arial"/>
              </a:rPr>
              <a:t>to</a:t>
            </a:r>
            <a:r>
              <a:rPr sz="1600" b="1" spc="-20" dirty="0">
                <a:solidFill>
                  <a:schemeClr val="bg1"/>
                </a:solidFill>
                <a:latin typeface="Arial"/>
                <a:cs typeface="Arial"/>
              </a:rPr>
              <a:t> </a:t>
            </a:r>
            <a:r>
              <a:rPr sz="1600" b="1" spc="-5" dirty="0">
                <a:solidFill>
                  <a:schemeClr val="bg1"/>
                </a:solidFill>
                <a:latin typeface="Arial"/>
                <a:cs typeface="Arial"/>
              </a:rPr>
              <a:t>DOH</a:t>
            </a:r>
            <a:endParaRPr sz="1600" b="1" dirty="0">
              <a:solidFill>
                <a:schemeClr val="bg1"/>
              </a:solidFill>
              <a:latin typeface="Arial"/>
              <a:cs typeface="Arial"/>
            </a:endParaRPr>
          </a:p>
        </p:txBody>
      </p:sp>
    </p:spTree>
    <p:extLst>
      <p:ext uri="{BB962C8B-B14F-4D97-AF65-F5344CB8AC3E}">
        <p14:creationId xmlns:p14="http://schemas.microsoft.com/office/powerpoint/2010/main" val="865165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5" name="Rectangle 4"/>
          <p:cNvSpPr/>
          <p:nvPr/>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6" name="Content Placeholder 2"/>
          <p:cNvSpPr>
            <a:spLocks noGrp="1"/>
          </p:cNvSpPr>
          <p:nvPr>
            <p:ph idx="1"/>
          </p:nvPr>
        </p:nvSpPr>
        <p:spPr>
          <a:xfrm>
            <a:off x="1779411" y="2386635"/>
            <a:ext cx="3732389" cy="660399"/>
          </a:xfrm>
        </p:spPr>
        <p:txBody>
          <a:bodyPr>
            <a:noAutofit/>
          </a:bodyPr>
          <a:lstStyle/>
          <a:p>
            <a:pPr marL="0" indent="0">
              <a:buNone/>
            </a:pPr>
            <a:r>
              <a:rPr lang="en-US" sz="1800" b="1" spc="-5" dirty="0">
                <a:solidFill>
                  <a:srgbClr val="503178"/>
                </a:solidFill>
                <a:latin typeface="Arial"/>
                <a:cs typeface="Arial"/>
              </a:rPr>
              <a:t>Overview of Arrangement</a:t>
            </a:r>
            <a:r>
              <a:rPr lang="en-US" sz="1800" b="1" spc="-95" dirty="0">
                <a:solidFill>
                  <a:srgbClr val="503178"/>
                </a:solidFill>
                <a:latin typeface="Arial"/>
                <a:cs typeface="Arial"/>
              </a:rPr>
              <a:t> </a:t>
            </a:r>
            <a:r>
              <a:rPr lang="en-US" sz="1800" b="1" spc="-5" dirty="0">
                <a:solidFill>
                  <a:srgbClr val="503178"/>
                </a:solidFill>
                <a:latin typeface="Arial"/>
                <a:cs typeface="Arial"/>
              </a:rPr>
              <a:t>Types and Contracting</a:t>
            </a:r>
            <a:r>
              <a:rPr lang="en-US" sz="1800" b="1" spc="-15" dirty="0">
                <a:solidFill>
                  <a:srgbClr val="503178"/>
                </a:solidFill>
                <a:latin typeface="Arial"/>
                <a:cs typeface="Arial"/>
              </a:rPr>
              <a:t> </a:t>
            </a:r>
            <a:r>
              <a:rPr lang="en-US" sz="1800" b="1" spc="-5" dirty="0">
                <a:solidFill>
                  <a:srgbClr val="503178"/>
                </a:solidFill>
                <a:latin typeface="Arial"/>
                <a:cs typeface="Arial"/>
              </a:rPr>
              <a:t>Entities</a:t>
            </a:r>
            <a:endParaRPr lang="en-US" sz="1800" dirty="0">
              <a:latin typeface="Arial"/>
              <a:cs typeface="Arial"/>
            </a:endParaRPr>
          </a:p>
          <a:p>
            <a:pPr marL="0" indent="0">
              <a:buNone/>
            </a:pPr>
            <a:endParaRPr lang="en-US" sz="2200" b="0" dirty="0">
              <a:latin typeface="Arial" panose="020B0604020202020204" pitchFamily="34" charset="0"/>
              <a:cs typeface="Arial" panose="020B0604020202020204" pitchFamily="34" charset="0"/>
            </a:endParaRPr>
          </a:p>
        </p:txBody>
      </p:sp>
      <p:sp>
        <p:nvSpPr>
          <p:cNvPr id="7" name="Title 7"/>
          <p:cNvSpPr>
            <a:spLocks noGrp="1"/>
          </p:cNvSpPr>
          <p:nvPr>
            <p:ph type="title"/>
          </p:nvPr>
        </p:nvSpPr>
        <p:spPr>
          <a:xfrm>
            <a:off x="649109" y="1167209"/>
            <a:ext cx="11023345" cy="548640"/>
          </a:xfrm>
        </p:spPr>
        <p:txBody>
          <a:bodyPr>
            <a:normAutofit fontScale="90000"/>
          </a:bodyPr>
          <a:lstStyle/>
          <a:p>
            <a:r>
              <a:rPr lang="en-US" b="1" dirty="0">
                <a:solidFill>
                  <a:srgbClr val="503278"/>
                </a:solidFill>
                <a:latin typeface="Arial" panose="020B0604020202020204" pitchFamily="34" charset="0"/>
                <a:cs typeface="Arial" panose="020B0604020202020204" pitchFamily="34" charset="0"/>
              </a:rPr>
              <a:t>Contracting Overview</a:t>
            </a:r>
          </a:p>
        </p:txBody>
      </p:sp>
      <p:sp>
        <p:nvSpPr>
          <p:cNvPr id="8" name="TextBox 7"/>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1</a:t>
            </a:r>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object 11">
            <a:extLst>
              <a:ext uri="{FF2B5EF4-FFF2-40B4-BE49-F238E27FC236}">
                <a16:creationId xmlns:a16="http://schemas.microsoft.com/office/drawing/2014/main" id="{4FE2E403-898E-43C5-9182-7B96759BC595}"/>
              </a:ext>
            </a:extLst>
          </p:cNvPr>
          <p:cNvSpPr/>
          <p:nvPr/>
        </p:nvSpPr>
        <p:spPr>
          <a:xfrm>
            <a:off x="542512" y="2050850"/>
            <a:ext cx="1236899" cy="1283099"/>
          </a:xfrm>
          <a:prstGeom prst="rect">
            <a:avLst/>
          </a:prstGeom>
          <a:blipFill>
            <a:blip r:embed="rId3" cstate="print"/>
            <a:stretch>
              <a:fillRect/>
            </a:stretch>
          </a:blipFill>
        </p:spPr>
        <p:txBody>
          <a:bodyPr wrap="square" lIns="0" tIns="0" rIns="0" bIns="0" rtlCol="0"/>
          <a:lstStyle/>
          <a:p>
            <a:endParaRPr dirty="0"/>
          </a:p>
        </p:txBody>
      </p:sp>
      <p:sp>
        <p:nvSpPr>
          <p:cNvPr id="2" name="Rectangle 1">
            <a:extLst>
              <a:ext uri="{FF2B5EF4-FFF2-40B4-BE49-F238E27FC236}">
                <a16:creationId xmlns:a16="http://schemas.microsoft.com/office/drawing/2014/main" id="{6E9DCFD9-A818-453D-A9E5-D1D1982B225C}"/>
              </a:ext>
            </a:extLst>
          </p:cNvPr>
          <p:cNvSpPr/>
          <p:nvPr/>
        </p:nvSpPr>
        <p:spPr>
          <a:xfrm>
            <a:off x="7189481" y="2315170"/>
            <a:ext cx="4367519" cy="923330"/>
          </a:xfrm>
          <a:prstGeom prst="rect">
            <a:avLst/>
          </a:prstGeom>
        </p:spPr>
        <p:txBody>
          <a:bodyPr wrap="square">
            <a:spAutoFit/>
          </a:bodyPr>
          <a:lstStyle/>
          <a:p>
            <a:pPr marL="12700" marR="5080">
              <a:lnSpc>
                <a:spcPct val="100000"/>
              </a:lnSpc>
              <a:spcBef>
                <a:spcPts val="100"/>
              </a:spcBef>
            </a:pPr>
            <a:r>
              <a:rPr lang="en-US" b="1" spc="-5" dirty="0">
                <a:solidFill>
                  <a:srgbClr val="503178"/>
                </a:solidFill>
                <a:latin typeface="Arial"/>
                <a:cs typeface="Arial"/>
              </a:rPr>
              <a:t>Key Components of </a:t>
            </a:r>
            <a:r>
              <a:rPr lang="en-US" b="1" dirty="0">
                <a:solidFill>
                  <a:srgbClr val="503178"/>
                </a:solidFill>
                <a:latin typeface="Arial"/>
                <a:cs typeface="Arial"/>
              </a:rPr>
              <a:t>a </a:t>
            </a:r>
            <a:r>
              <a:rPr lang="en-US" b="1" spc="-5" dirty="0">
                <a:solidFill>
                  <a:srgbClr val="503178"/>
                </a:solidFill>
                <a:latin typeface="Arial"/>
                <a:cs typeface="Arial"/>
              </a:rPr>
              <a:t>VBP  Contract and MCO-</a:t>
            </a:r>
            <a:r>
              <a:rPr lang="en-US" b="1" spc="-90" dirty="0">
                <a:solidFill>
                  <a:srgbClr val="503178"/>
                </a:solidFill>
                <a:latin typeface="Arial"/>
                <a:cs typeface="Arial"/>
              </a:rPr>
              <a:t> </a:t>
            </a:r>
            <a:r>
              <a:rPr lang="en-US" b="1" spc="-5" dirty="0">
                <a:solidFill>
                  <a:srgbClr val="503178"/>
                </a:solidFill>
                <a:latin typeface="Arial"/>
                <a:cs typeface="Arial"/>
              </a:rPr>
              <a:t>Provider Contracting Life</a:t>
            </a:r>
            <a:r>
              <a:rPr lang="en-US" b="1" spc="-25" dirty="0">
                <a:solidFill>
                  <a:srgbClr val="503178"/>
                </a:solidFill>
                <a:latin typeface="Arial"/>
                <a:cs typeface="Arial"/>
              </a:rPr>
              <a:t> </a:t>
            </a:r>
            <a:r>
              <a:rPr lang="en-US" b="1" spc="-5" dirty="0">
                <a:solidFill>
                  <a:srgbClr val="503178"/>
                </a:solidFill>
                <a:latin typeface="Arial"/>
                <a:cs typeface="Arial"/>
              </a:rPr>
              <a:t>Cycle</a:t>
            </a:r>
            <a:endParaRPr lang="en-US" dirty="0">
              <a:latin typeface="Arial"/>
              <a:cs typeface="Arial"/>
            </a:endParaRPr>
          </a:p>
        </p:txBody>
      </p:sp>
      <p:sp>
        <p:nvSpPr>
          <p:cNvPr id="12" name="object 12">
            <a:extLst>
              <a:ext uri="{FF2B5EF4-FFF2-40B4-BE49-F238E27FC236}">
                <a16:creationId xmlns:a16="http://schemas.microsoft.com/office/drawing/2014/main" id="{9A3EA8BD-E2BC-4062-B04E-077F7993C256}"/>
              </a:ext>
            </a:extLst>
          </p:cNvPr>
          <p:cNvSpPr/>
          <p:nvPr/>
        </p:nvSpPr>
        <p:spPr>
          <a:xfrm>
            <a:off x="5958372" y="1823712"/>
            <a:ext cx="1231109" cy="1111565"/>
          </a:xfrm>
          <a:prstGeom prst="rect">
            <a:avLst/>
          </a:prstGeom>
          <a:blipFill>
            <a:blip r:embed="rId4" cstate="print"/>
            <a:stretch>
              <a:fillRect/>
            </a:stretch>
          </a:blipFill>
        </p:spPr>
        <p:txBody>
          <a:bodyPr wrap="square" lIns="0" tIns="0" rIns="0" bIns="0" rtlCol="0"/>
          <a:lstStyle/>
          <a:p>
            <a:endParaRPr dirty="0"/>
          </a:p>
        </p:txBody>
      </p:sp>
      <p:sp>
        <p:nvSpPr>
          <p:cNvPr id="13" name="object 14">
            <a:extLst>
              <a:ext uri="{FF2B5EF4-FFF2-40B4-BE49-F238E27FC236}">
                <a16:creationId xmlns:a16="http://schemas.microsoft.com/office/drawing/2014/main" id="{D54E0B29-4C7D-469C-B200-7D51965B9119}"/>
              </a:ext>
            </a:extLst>
          </p:cNvPr>
          <p:cNvSpPr/>
          <p:nvPr/>
        </p:nvSpPr>
        <p:spPr>
          <a:xfrm>
            <a:off x="6491471" y="2742234"/>
            <a:ext cx="698010" cy="992532"/>
          </a:xfrm>
          <a:prstGeom prst="rect">
            <a:avLst/>
          </a:prstGeom>
          <a:blipFill>
            <a:blip r:embed="rId5" cstate="print"/>
            <a:stretch>
              <a:fillRect/>
            </a:stretch>
          </a:blipFill>
        </p:spPr>
        <p:txBody>
          <a:bodyPr wrap="square" lIns="0" tIns="0" rIns="0" bIns="0" rtlCol="0"/>
          <a:lstStyle/>
          <a:p>
            <a:endParaRPr dirty="0"/>
          </a:p>
        </p:txBody>
      </p:sp>
      <p:sp>
        <p:nvSpPr>
          <p:cNvPr id="3" name="Rectangle 2">
            <a:extLst>
              <a:ext uri="{FF2B5EF4-FFF2-40B4-BE49-F238E27FC236}">
                <a16:creationId xmlns:a16="http://schemas.microsoft.com/office/drawing/2014/main" id="{81CA70A0-24DA-4794-A04F-007170E32EEA}"/>
              </a:ext>
            </a:extLst>
          </p:cNvPr>
          <p:cNvSpPr/>
          <p:nvPr/>
        </p:nvSpPr>
        <p:spPr>
          <a:xfrm>
            <a:off x="1607533" y="4125471"/>
            <a:ext cx="4551967" cy="923330"/>
          </a:xfrm>
          <a:prstGeom prst="rect">
            <a:avLst/>
          </a:prstGeom>
        </p:spPr>
        <p:txBody>
          <a:bodyPr wrap="square">
            <a:spAutoFit/>
          </a:bodyPr>
          <a:lstStyle/>
          <a:p>
            <a:pPr marL="589280" marR="1241425">
              <a:lnSpc>
                <a:spcPct val="100000"/>
              </a:lnSpc>
              <a:spcBef>
                <a:spcPts val="1964"/>
              </a:spcBef>
            </a:pPr>
            <a:r>
              <a:rPr lang="en-US" b="1" spc="-5" dirty="0">
                <a:solidFill>
                  <a:srgbClr val="503178"/>
                </a:solidFill>
                <a:latin typeface="Arial"/>
                <a:cs typeface="Arial"/>
              </a:rPr>
              <a:t>Patient Centered</a:t>
            </a:r>
            <a:r>
              <a:rPr lang="en-US" b="1" spc="-95" dirty="0">
                <a:solidFill>
                  <a:srgbClr val="503178"/>
                </a:solidFill>
                <a:latin typeface="Arial"/>
                <a:cs typeface="Arial"/>
              </a:rPr>
              <a:t> </a:t>
            </a:r>
            <a:r>
              <a:rPr lang="en-US" b="1" spc="-5" dirty="0">
                <a:solidFill>
                  <a:srgbClr val="503178"/>
                </a:solidFill>
                <a:latin typeface="Arial"/>
                <a:cs typeface="Arial"/>
              </a:rPr>
              <a:t>Medical Home (PCMH) and</a:t>
            </a:r>
            <a:r>
              <a:rPr lang="en-US" b="1" spc="-50" dirty="0">
                <a:solidFill>
                  <a:srgbClr val="503178"/>
                </a:solidFill>
                <a:latin typeface="Arial"/>
                <a:cs typeface="Arial"/>
              </a:rPr>
              <a:t> </a:t>
            </a:r>
            <a:r>
              <a:rPr lang="en-US" b="1" spc="-5" dirty="0">
                <a:solidFill>
                  <a:srgbClr val="503178"/>
                </a:solidFill>
                <a:latin typeface="Arial"/>
                <a:cs typeface="Arial"/>
              </a:rPr>
              <a:t>VBP</a:t>
            </a:r>
            <a:endParaRPr lang="en-US" dirty="0">
              <a:latin typeface="Arial"/>
              <a:cs typeface="Arial"/>
            </a:endParaRPr>
          </a:p>
        </p:txBody>
      </p:sp>
      <p:sp>
        <p:nvSpPr>
          <p:cNvPr id="14" name="object 15">
            <a:extLst>
              <a:ext uri="{FF2B5EF4-FFF2-40B4-BE49-F238E27FC236}">
                <a16:creationId xmlns:a16="http://schemas.microsoft.com/office/drawing/2014/main" id="{39A998EE-0A99-4913-A97E-7CE8801B243F}"/>
              </a:ext>
            </a:extLst>
          </p:cNvPr>
          <p:cNvSpPr/>
          <p:nvPr/>
        </p:nvSpPr>
        <p:spPr>
          <a:xfrm>
            <a:off x="542512" y="4090527"/>
            <a:ext cx="1575600" cy="1221299"/>
          </a:xfrm>
          <a:prstGeom prst="rect">
            <a:avLst/>
          </a:prstGeom>
          <a:blipFill>
            <a:blip r:embed="rId6" cstate="print"/>
            <a:stretch>
              <a:fillRect/>
            </a:stretch>
          </a:blipFill>
        </p:spPr>
        <p:txBody>
          <a:bodyPr wrap="square" lIns="0" tIns="0" rIns="0" bIns="0" rtlCol="0"/>
          <a:lstStyle/>
          <a:p>
            <a:endParaRPr dirty="0"/>
          </a:p>
        </p:txBody>
      </p:sp>
      <p:sp>
        <p:nvSpPr>
          <p:cNvPr id="15" name="object 10">
            <a:extLst>
              <a:ext uri="{FF2B5EF4-FFF2-40B4-BE49-F238E27FC236}">
                <a16:creationId xmlns:a16="http://schemas.microsoft.com/office/drawing/2014/main" id="{A1B68FB8-F4EE-4451-BC09-3C83A0AA79E4}"/>
              </a:ext>
            </a:extLst>
          </p:cNvPr>
          <p:cNvSpPr/>
          <p:nvPr/>
        </p:nvSpPr>
        <p:spPr>
          <a:xfrm>
            <a:off x="5812277" y="3729958"/>
            <a:ext cx="1412243" cy="1622066"/>
          </a:xfrm>
          <a:prstGeom prst="rect">
            <a:avLst/>
          </a:prstGeom>
          <a:blipFill>
            <a:blip r:embed="rId7" cstate="print"/>
            <a:stretch>
              <a:fillRect/>
            </a:stretch>
          </a:blipFill>
        </p:spPr>
        <p:txBody>
          <a:bodyPr wrap="square" lIns="0" tIns="0" rIns="0" bIns="0" rtlCol="0"/>
          <a:lstStyle/>
          <a:p>
            <a:endParaRPr dirty="0"/>
          </a:p>
        </p:txBody>
      </p:sp>
      <p:sp>
        <p:nvSpPr>
          <p:cNvPr id="16" name="Rectangle 15">
            <a:extLst>
              <a:ext uri="{FF2B5EF4-FFF2-40B4-BE49-F238E27FC236}">
                <a16:creationId xmlns:a16="http://schemas.microsoft.com/office/drawing/2014/main" id="{32658C6D-96EC-41A4-8C75-6F1D9CA93F33}"/>
              </a:ext>
            </a:extLst>
          </p:cNvPr>
          <p:cNvSpPr/>
          <p:nvPr/>
        </p:nvSpPr>
        <p:spPr>
          <a:xfrm>
            <a:off x="7133208" y="4402470"/>
            <a:ext cx="3026791" cy="369332"/>
          </a:xfrm>
          <a:prstGeom prst="rect">
            <a:avLst/>
          </a:prstGeom>
        </p:spPr>
        <p:txBody>
          <a:bodyPr wrap="none">
            <a:spAutoFit/>
          </a:bodyPr>
          <a:lstStyle/>
          <a:p>
            <a:pPr marL="12700">
              <a:lnSpc>
                <a:spcPct val="100000"/>
              </a:lnSpc>
              <a:spcBef>
                <a:spcPts val="100"/>
              </a:spcBef>
            </a:pPr>
            <a:r>
              <a:rPr lang="en-US" b="1" spc="-5" dirty="0">
                <a:solidFill>
                  <a:srgbClr val="503178"/>
                </a:solidFill>
                <a:latin typeface="Arial"/>
                <a:cs typeface="Arial"/>
              </a:rPr>
              <a:t>VBP Progress and</a:t>
            </a:r>
            <a:r>
              <a:rPr lang="en-US" b="1" spc="-95" dirty="0">
                <a:solidFill>
                  <a:srgbClr val="503178"/>
                </a:solidFill>
                <a:latin typeface="Arial"/>
                <a:cs typeface="Arial"/>
              </a:rPr>
              <a:t> </a:t>
            </a:r>
            <a:r>
              <a:rPr lang="en-US" b="1" spc="-5" dirty="0">
                <a:solidFill>
                  <a:srgbClr val="503178"/>
                </a:solidFill>
                <a:latin typeface="Arial"/>
                <a:cs typeface="Arial"/>
              </a:rPr>
              <a:t>Update</a:t>
            </a:r>
            <a:endParaRPr lang="en-US" dirty="0">
              <a:latin typeface="Arial"/>
              <a:cs typeface="Arial"/>
            </a:endParaRPr>
          </a:p>
        </p:txBody>
      </p:sp>
    </p:spTree>
    <p:extLst>
      <p:ext uri="{BB962C8B-B14F-4D97-AF65-F5344CB8AC3E}">
        <p14:creationId xmlns:p14="http://schemas.microsoft.com/office/powerpoint/2010/main" val="1212637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611910" y="1167086"/>
            <a:ext cx="11210636" cy="548640"/>
          </a:xfrm>
        </p:spPr>
        <p:txBody>
          <a:bodyPr>
            <a:normAutofit fontScale="90000"/>
          </a:bodyPr>
          <a:lstStyle/>
          <a:p>
            <a:r>
              <a:rPr lang="en-US" b="1" dirty="0">
                <a:solidFill>
                  <a:srgbClr val="503278"/>
                </a:solidFill>
                <a:latin typeface="Arial" panose="020B0604020202020204" pitchFamily="34" charset="0"/>
                <a:cs typeface="Arial" panose="020B0604020202020204" pitchFamily="34" charset="0"/>
              </a:rPr>
              <a:t> Contracting Checklist</a:t>
            </a:r>
          </a:p>
        </p:txBody>
      </p:sp>
      <p:sp>
        <p:nvSpPr>
          <p:cNvPr id="12" name="Rectangle 11"/>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3" name="Rectangle 12"/>
          <p:cNvSpPr/>
          <p:nvPr/>
        </p:nvSpPr>
        <p:spPr>
          <a:xfrm>
            <a:off x="0" y="15"/>
            <a:ext cx="12192000" cy="16254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18</a:t>
            </a:r>
          </a:p>
        </p:txBody>
      </p:sp>
      <p:sp>
        <p:nvSpPr>
          <p:cNvPr id="3" name="Content Placeholder 2">
            <a:extLst>
              <a:ext uri="{FF2B5EF4-FFF2-40B4-BE49-F238E27FC236}">
                <a16:creationId xmlns:a16="http://schemas.microsoft.com/office/drawing/2014/main" id="{3C2CABA6-7D93-4220-9938-120123114127}"/>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Before submitting a contract to DOH for Review, please refer to the </a:t>
            </a:r>
            <a:r>
              <a:rPr lang="en-US" b="1" u="sng" dirty="0">
                <a:latin typeface="Arial" panose="020B0604020202020204" pitchFamily="34" charset="0"/>
                <a:cs typeface="Arial" panose="020B0604020202020204" pitchFamily="34" charset="0"/>
              </a:rPr>
              <a:t>VBP On-Menu and Off-Menu Contracting Checklists</a:t>
            </a:r>
          </a:p>
        </p:txBody>
      </p:sp>
    </p:spTree>
    <p:extLst>
      <p:ext uri="{BB962C8B-B14F-4D97-AF65-F5344CB8AC3E}">
        <p14:creationId xmlns:p14="http://schemas.microsoft.com/office/powerpoint/2010/main" val="1134826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611910" y="1167086"/>
            <a:ext cx="11210636" cy="548640"/>
          </a:xfrm>
        </p:spPr>
        <p:txBody>
          <a:bodyPr>
            <a:normAutofit fontScale="90000"/>
          </a:bodyPr>
          <a:lstStyle/>
          <a:p>
            <a:r>
              <a:rPr lang="en-US" b="1" dirty="0">
                <a:solidFill>
                  <a:srgbClr val="503278"/>
                </a:solidFill>
                <a:latin typeface="Arial" panose="020B0604020202020204" pitchFamily="34" charset="0"/>
                <a:cs typeface="Arial" panose="020B0604020202020204" pitchFamily="34" charset="0"/>
              </a:rPr>
              <a:t> Contract Review Process</a:t>
            </a:r>
          </a:p>
        </p:txBody>
      </p:sp>
      <p:sp>
        <p:nvSpPr>
          <p:cNvPr id="12" name="Rectangle 11"/>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3" name="Rectangle 12"/>
          <p:cNvSpPr/>
          <p:nvPr/>
        </p:nvSpPr>
        <p:spPr>
          <a:xfrm>
            <a:off x="0" y="15"/>
            <a:ext cx="12192000" cy="16254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19</a:t>
            </a:r>
          </a:p>
        </p:txBody>
      </p:sp>
      <p:sp>
        <p:nvSpPr>
          <p:cNvPr id="4" name="Content Placeholder 3">
            <a:extLst>
              <a:ext uri="{FF2B5EF4-FFF2-40B4-BE49-F238E27FC236}">
                <a16:creationId xmlns:a16="http://schemas.microsoft.com/office/drawing/2014/main" id="{96AB3589-1974-43A5-9AF8-B4B441FCFE8E}"/>
              </a:ext>
            </a:extLst>
          </p:cNvPr>
          <p:cNvSpPr>
            <a:spLocks noGrp="1"/>
          </p:cNvSpPr>
          <p:nvPr>
            <p:ph idx="1"/>
          </p:nvPr>
        </p:nvSpPr>
        <p:spPr>
          <a:xfrm>
            <a:off x="611910" y="5720533"/>
            <a:ext cx="10515600" cy="4351338"/>
          </a:xfrm>
        </p:spPr>
        <p:txBody>
          <a:bodyPr>
            <a:normAutofit/>
          </a:bodyPr>
          <a:lstStyle/>
          <a:p>
            <a:pPr marL="0" indent="0">
              <a:buNone/>
            </a:pPr>
            <a:r>
              <a:rPr lang="en-US" sz="1600" i="1" spc="-5" dirty="0">
                <a:latin typeface="Arial"/>
                <a:cs typeface="Arial"/>
              </a:rPr>
              <a:t>Note: Regardless of which Tier </a:t>
            </a:r>
            <a:r>
              <a:rPr lang="en-US" sz="1600" i="1" dirty="0">
                <a:latin typeface="Arial"/>
                <a:cs typeface="Arial"/>
              </a:rPr>
              <a:t>a </a:t>
            </a:r>
            <a:r>
              <a:rPr lang="en-US" sz="1600" i="1" spc="-5" dirty="0">
                <a:latin typeface="Arial"/>
                <a:cs typeface="Arial"/>
              </a:rPr>
              <a:t>particular agreement falls in, the financial and/or programmatic reviews referenced here  only apply from the State’s perspective to assess financial and programmatic risks to the Medicaid program. The State is not providing legal advice to either plans or providers, nor is the State determining whether the </a:t>
            </a:r>
            <a:r>
              <a:rPr lang="en-US" sz="1600" i="1" dirty="0">
                <a:latin typeface="Arial"/>
                <a:cs typeface="Arial"/>
              </a:rPr>
              <a:t>contractual </a:t>
            </a:r>
            <a:r>
              <a:rPr lang="en-US" sz="1600" i="1" spc="-5" dirty="0">
                <a:latin typeface="Arial"/>
                <a:cs typeface="Arial"/>
              </a:rPr>
              <a:t>arrangement is </a:t>
            </a:r>
            <a:r>
              <a:rPr lang="en-US" sz="1600" i="1" dirty="0">
                <a:latin typeface="Arial"/>
                <a:cs typeface="Arial"/>
              </a:rPr>
              <a:t>a </a:t>
            </a:r>
            <a:r>
              <a:rPr lang="en-US" sz="1600" i="1" spc="-5" dirty="0">
                <a:latin typeface="Arial"/>
                <a:cs typeface="Arial"/>
              </a:rPr>
              <a:t>fair business deal between the parties</a:t>
            </a:r>
            <a:endParaRPr lang="en-US" sz="1600" dirty="0"/>
          </a:p>
        </p:txBody>
      </p:sp>
      <p:sp>
        <p:nvSpPr>
          <p:cNvPr id="14" name="object 4">
            <a:extLst>
              <a:ext uri="{FF2B5EF4-FFF2-40B4-BE49-F238E27FC236}">
                <a16:creationId xmlns:a16="http://schemas.microsoft.com/office/drawing/2014/main" id="{4C4E451D-6757-4B01-B239-725B2E9FA419}"/>
              </a:ext>
            </a:extLst>
          </p:cNvPr>
          <p:cNvSpPr txBox="1"/>
          <p:nvPr/>
        </p:nvSpPr>
        <p:spPr>
          <a:xfrm>
            <a:off x="611910" y="1921322"/>
            <a:ext cx="3360420" cy="489584"/>
          </a:xfrm>
          <a:prstGeom prst="rect">
            <a:avLst/>
          </a:prstGeom>
          <a:solidFill>
            <a:srgbClr val="ED7D31"/>
          </a:solidFill>
        </p:spPr>
        <p:txBody>
          <a:bodyPr vert="horz" wrap="square" lIns="0" tIns="66675" rIns="0" bIns="0" rtlCol="0">
            <a:spAutoFit/>
          </a:bodyPr>
          <a:lstStyle/>
          <a:p>
            <a:pPr algn="ctr">
              <a:lnSpc>
                <a:spcPct val="100000"/>
              </a:lnSpc>
              <a:spcBef>
                <a:spcPts val="525"/>
              </a:spcBef>
            </a:pPr>
            <a:r>
              <a:rPr sz="1800" spc="-5" dirty="0">
                <a:solidFill>
                  <a:srgbClr val="FFFFFF"/>
                </a:solidFill>
                <a:latin typeface="Arial"/>
                <a:cs typeface="Arial"/>
              </a:rPr>
              <a:t>Tier</a:t>
            </a:r>
            <a:r>
              <a:rPr sz="1800" spc="-10" dirty="0">
                <a:solidFill>
                  <a:srgbClr val="FFFFFF"/>
                </a:solidFill>
                <a:latin typeface="Arial"/>
                <a:cs typeface="Arial"/>
              </a:rPr>
              <a:t> </a:t>
            </a:r>
            <a:r>
              <a:rPr sz="1800" dirty="0">
                <a:solidFill>
                  <a:srgbClr val="FFFFFF"/>
                </a:solidFill>
                <a:latin typeface="Arial"/>
                <a:cs typeface="Arial"/>
              </a:rPr>
              <a:t>1</a:t>
            </a:r>
            <a:endParaRPr sz="1800" dirty="0">
              <a:latin typeface="Arial"/>
              <a:cs typeface="Arial"/>
            </a:endParaRPr>
          </a:p>
        </p:txBody>
      </p:sp>
      <p:sp>
        <p:nvSpPr>
          <p:cNvPr id="15" name="object 5">
            <a:extLst>
              <a:ext uri="{FF2B5EF4-FFF2-40B4-BE49-F238E27FC236}">
                <a16:creationId xmlns:a16="http://schemas.microsoft.com/office/drawing/2014/main" id="{AB50C1B8-EBC3-4229-8D4D-0D8734662674}"/>
              </a:ext>
            </a:extLst>
          </p:cNvPr>
          <p:cNvSpPr txBox="1"/>
          <p:nvPr/>
        </p:nvSpPr>
        <p:spPr>
          <a:xfrm>
            <a:off x="4398089" y="1939964"/>
            <a:ext cx="3362325" cy="477520"/>
          </a:xfrm>
          <a:prstGeom prst="rect">
            <a:avLst/>
          </a:prstGeom>
          <a:solidFill>
            <a:srgbClr val="5A336F"/>
          </a:solidFill>
        </p:spPr>
        <p:txBody>
          <a:bodyPr vert="horz" wrap="square" lIns="0" tIns="57150" rIns="0" bIns="0" rtlCol="0">
            <a:spAutoFit/>
          </a:bodyPr>
          <a:lstStyle/>
          <a:p>
            <a:pPr algn="ctr">
              <a:lnSpc>
                <a:spcPct val="100000"/>
              </a:lnSpc>
              <a:spcBef>
                <a:spcPts val="450"/>
              </a:spcBef>
            </a:pPr>
            <a:r>
              <a:rPr sz="1800" spc="-5" dirty="0">
                <a:solidFill>
                  <a:srgbClr val="FFFFFF"/>
                </a:solidFill>
                <a:latin typeface="Arial"/>
                <a:cs typeface="Arial"/>
              </a:rPr>
              <a:t>Tier</a:t>
            </a:r>
            <a:r>
              <a:rPr sz="1800" spc="-10" dirty="0">
                <a:solidFill>
                  <a:srgbClr val="FFFFFF"/>
                </a:solidFill>
                <a:latin typeface="Arial"/>
                <a:cs typeface="Arial"/>
              </a:rPr>
              <a:t> </a:t>
            </a:r>
            <a:r>
              <a:rPr sz="1800" dirty="0">
                <a:solidFill>
                  <a:srgbClr val="FFFFFF"/>
                </a:solidFill>
                <a:latin typeface="Arial"/>
                <a:cs typeface="Arial"/>
              </a:rPr>
              <a:t>2</a:t>
            </a:r>
            <a:endParaRPr sz="1800" dirty="0">
              <a:latin typeface="Arial"/>
              <a:cs typeface="Arial"/>
            </a:endParaRPr>
          </a:p>
        </p:txBody>
      </p:sp>
      <p:sp>
        <p:nvSpPr>
          <p:cNvPr id="16" name="object 8">
            <a:extLst>
              <a:ext uri="{FF2B5EF4-FFF2-40B4-BE49-F238E27FC236}">
                <a16:creationId xmlns:a16="http://schemas.microsoft.com/office/drawing/2014/main" id="{89AA715B-060D-4FDC-8864-F1F6F8B9F76F}"/>
              </a:ext>
            </a:extLst>
          </p:cNvPr>
          <p:cNvSpPr txBox="1"/>
          <p:nvPr/>
        </p:nvSpPr>
        <p:spPr>
          <a:xfrm>
            <a:off x="8050010" y="1927672"/>
            <a:ext cx="3362325" cy="483234"/>
          </a:xfrm>
          <a:prstGeom prst="rect">
            <a:avLst/>
          </a:prstGeom>
          <a:solidFill>
            <a:srgbClr val="FFC000"/>
          </a:solidFill>
        </p:spPr>
        <p:txBody>
          <a:bodyPr vert="horz" wrap="square" lIns="0" tIns="66675" rIns="0" bIns="0" rtlCol="0">
            <a:spAutoFit/>
          </a:bodyPr>
          <a:lstStyle/>
          <a:p>
            <a:pPr algn="ctr">
              <a:lnSpc>
                <a:spcPct val="100000"/>
              </a:lnSpc>
              <a:spcBef>
                <a:spcPts val="525"/>
              </a:spcBef>
            </a:pPr>
            <a:r>
              <a:rPr sz="1800" spc="-5" dirty="0">
                <a:solidFill>
                  <a:srgbClr val="FFFFFF"/>
                </a:solidFill>
                <a:latin typeface="Arial"/>
                <a:cs typeface="Arial"/>
              </a:rPr>
              <a:t>Tier</a:t>
            </a:r>
            <a:r>
              <a:rPr sz="1800" spc="-10" dirty="0">
                <a:solidFill>
                  <a:srgbClr val="FFFFFF"/>
                </a:solidFill>
                <a:latin typeface="Arial"/>
                <a:cs typeface="Arial"/>
              </a:rPr>
              <a:t> </a:t>
            </a:r>
            <a:r>
              <a:rPr sz="1800" dirty="0">
                <a:solidFill>
                  <a:srgbClr val="FFFFFF"/>
                </a:solidFill>
                <a:latin typeface="Arial"/>
                <a:cs typeface="Arial"/>
              </a:rPr>
              <a:t>3</a:t>
            </a:r>
            <a:endParaRPr sz="1800" dirty="0">
              <a:latin typeface="Arial"/>
              <a:cs typeface="Arial"/>
            </a:endParaRPr>
          </a:p>
        </p:txBody>
      </p:sp>
      <p:sp>
        <p:nvSpPr>
          <p:cNvPr id="17" name="object 13">
            <a:extLst>
              <a:ext uri="{FF2B5EF4-FFF2-40B4-BE49-F238E27FC236}">
                <a16:creationId xmlns:a16="http://schemas.microsoft.com/office/drawing/2014/main" id="{F759AF27-B379-4920-BDB8-11A19E461262}"/>
              </a:ext>
            </a:extLst>
          </p:cNvPr>
          <p:cNvSpPr/>
          <p:nvPr/>
        </p:nvSpPr>
        <p:spPr>
          <a:xfrm>
            <a:off x="611911" y="2453708"/>
            <a:ext cx="3360419" cy="3157009"/>
          </a:xfrm>
          <a:prstGeom prst="rect">
            <a:avLst/>
          </a:prstGeom>
          <a:blipFill>
            <a:blip r:embed="rId3" cstate="print"/>
            <a:stretch>
              <a:fillRect/>
            </a:stretch>
          </a:blipFill>
        </p:spPr>
        <p:txBody>
          <a:bodyPr wrap="square" lIns="0" tIns="0" rIns="0" bIns="0" rtlCol="0"/>
          <a:lstStyle/>
          <a:p>
            <a:endParaRPr dirty="0"/>
          </a:p>
        </p:txBody>
      </p:sp>
      <p:sp>
        <p:nvSpPr>
          <p:cNvPr id="18" name="object 6">
            <a:extLst>
              <a:ext uri="{FF2B5EF4-FFF2-40B4-BE49-F238E27FC236}">
                <a16:creationId xmlns:a16="http://schemas.microsoft.com/office/drawing/2014/main" id="{0736E7A2-0D5C-41A7-A091-82F5B0FD04C5}"/>
              </a:ext>
            </a:extLst>
          </p:cNvPr>
          <p:cNvSpPr/>
          <p:nvPr/>
        </p:nvSpPr>
        <p:spPr>
          <a:xfrm>
            <a:off x="4385792" y="2457564"/>
            <a:ext cx="3374622" cy="3107432"/>
          </a:xfrm>
          <a:prstGeom prst="rect">
            <a:avLst/>
          </a:prstGeom>
          <a:blipFill>
            <a:blip r:embed="rId3" cstate="print"/>
            <a:stretch>
              <a:fillRect/>
            </a:stretch>
          </a:blipFill>
        </p:spPr>
        <p:txBody>
          <a:bodyPr wrap="square" lIns="0" tIns="0" rIns="0" bIns="0" rtlCol="0"/>
          <a:lstStyle/>
          <a:p>
            <a:endParaRPr dirty="0"/>
          </a:p>
        </p:txBody>
      </p:sp>
      <p:sp>
        <p:nvSpPr>
          <p:cNvPr id="19" name="object 9">
            <a:extLst>
              <a:ext uri="{FF2B5EF4-FFF2-40B4-BE49-F238E27FC236}">
                <a16:creationId xmlns:a16="http://schemas.microsoft.com/office/drawing/2014/main" id="{FCFBBAE4-641D-4DB7-AE7F-7AEB976DDEDA}"/>
              </a:ext>
            </a:extLst>
          </p:cNvPr>
          <p:cNvSpPr/>
          <p:nvPr/>
        </p:nvSpPr>
        <p:spPr>
          <a:xfrm>
            <a:off x="8050010" y="2465162"/>
            <a:ext cx="3424690" cy="3107432"/>
          </a:xfrm>
          <a:prstGeom prst="rect">
            <a:avLst/>
          </a:prstGeom>
          <a:blipFill>
            <a:blip r:embed="rId4" cstate="print"/>
            <a:stretch>
              <a:fillRect/>
            </a:stretch>
          </a:blipFill>
        </p:spPr>
        <p:txBody>
          <a:bodyPr wrap="square" lIns="0" tIns="0" rIns="0" bIns="0" rtlCol="0"/>
          <a:lstStyle/>
          <a:p>
            <a:endParaRPr dirty="0"/>
          </a:p>
        </p:txBody>
      </p:sp>
      <p:sp>
        <p:nvSpPr>
          <p:cNvPr id="20" name="object 14">
            <a:extLst>
              <a:ext uri="{FF2B5EF4-FFF2-40B4-BE49-F238E27FC236}">
                <a16:creationId xmlns:a16="http://schemas.microsoft.com/office/drawing/2014/main" id="{B29176DF-77B1-45A0-91A6-59E506DBB08C}"/>
              </a:ext>
            </a:extLst>
          </p:cNvPr>
          <p:cNvSpPr txBox="1"/>
          <p:nvPr/>
        </p:nvSpPr>
        <p:spPr>
          <a:xfrm>
            <a:off x="824317" y="2604306"/>
            <a:ext cx="2935605" cy="2682875"/>
          </a:xfrm>
          <a:prstGeom prst="rect">
            <a:avLst/>
          </a:prstGeom>
        </p:spPr>
        <p:txBody>
          <a:bodyPr vert="horz" wrap="square" lIns="0" tIns="12700" rIns="0" bIns="0" rtlCol="0">
            <a:spAutoFit/>
          </a:bodyPr>
          <a:lstStyle/>
          <a:p>
            <a:pPr marL="116839" marR="5080" indent="-104139">
              <a:lnSpc>
                <a:spcPct val="107600"/>
              </a:lnSpc>
              <a:spcBef>
                <a:spcPts val="100"/>
              </a:spcBef>
              <a:buChar char="•"/>
              <a:tabLst>
                <a:tab pos="117475" algn="l"/>
              </a:tabLst>
            </a:pPr>
            <a:r>
              <a:rPr sz="1800" b="1" spc="-5" dirty="0">
                <a:latin typeface="Arial"/>
                <a:cs typeface="Arial"/>
              </a:rPr>
              <a:t>The File and Use Tier  </a:t>
            </a:r>
            <a:r>
              <a:rPr sz="1800" spc="-5" dirty="0">
                <a:latin typeface="Arial"/>
                <a:cs typeface="Arial"/>
              </a:rPr>
              <a:t>includes all VBP Level </a:t>
            </a:r>
            <a:r>
              <a:rPr sz="1800" dirty="0">
                <a:latin typeface="Arial"/>
                <a:cs typeface="Arial"/>
              </a:rPr>
              <a:t>1  </a:t>
            </a:r>
            <a:r>
              <a:rPr sz="1800" spc="-5" dirty="0">
                <a:latin typeface="Arial"/>
                <a:cs typeface="Arial"/>
              </a:rPr>
              <a:t>arrangements (upside only  arrangements) and all other  arrangements that do not  meet the minimum review  thresholds for DOH Review  (Tier 2) or Multi-Agency  Review (Tier</a:t>
            </a:r>
            <a:r>
              <a:rPr sz="1800" spc="-15" dirty="0">
                <a:latin typeface="Arial"/>
                <a:cs typeface="Arial"/>
              </a:rPr>
              <a:t> </a:t>
            </a:r>
            <a:r>
              <a:rPr sz="1800" spc="-5" dirty="0">
                <a:latin typeface="Arial"/>
                <a:cs typeface="Arial"/>
              </a:rPr>
              <a:t>3).</a:t>
            </a:r>
            <a:endParaRPr sz="1800" dirty="0">
              <a:latin typeface="Arial"/>
              <a:cs typeface="Arial"/>
            </a:endParaRPr>
          </a:p>
        </p:txBody>
      </p:sp>
      <p:sp>
        <p:nvSpPr>
          <p:cNvPr id="23" name="object 11">
            <a:extLst>
              <a:ext uri="{FF2B5EF4-FFF2-40B4-BE49-F238E27FC236}">
                <a16:creationId xmlns:a16="http://schemas.microsoft.com/office/drawing/2014/main" id="{4436C4C3-E652-496F-9B40-7119C1296194}"/>
              </a:ext>
            </a:extLst>
          </p:cNvPr>
          <p:cNvSpPr txBox="1"/>
          <p:nvPr/>
        </p:nvSpPr>
        <p:spPr>
          <a:xfrm>
            <a:off x="8150589" y="2558955"/>
            <a:ext cx="3223532" cy="1508746"/>
          </a:xfrm>
          <a:prstGeom prst="rect">
            <a:avLst/>
          </a:prstGeom>
        </p:spPr>
        <p:txBody>
          <a:bodyPr vert="horz" wrap="square" lIns="0" tIns="12700" rIns="0" bIns="0" rtlCol="0">
            <a:spAutoFit/>
          </a:bodyPr>
          <a:lstStyle/>
          <a:p>
            <a:pPr marL="116205" marR="5080" indent="-103505">
              <a:lnSpc>
                <a:spcPct val="107600"/>
              </a:lnSpc>
              <a:spcBef>
                <a:spcPts val="100"/>
              </a:spcBef>
              <a:buChar char="•"/>
              <a:tabLst>
                <a:tab pos="116839" algn="l"/>
                <a:tab pos="2263775" algn="l"/>
              </a:tabLst>
            </a:pPr>
            <a:r>
              <a:rPr sz="1800" b="1" spc="-5" dirty="0">
                <a:latin typeface="Arial"/>
                <a:cs typeface="Arial"/>
              </a:rPr>
              <a:t>Th</a:t>
            </a:r>
            <a:r>
              <a:rPr sz="1800" b="1" dirty="0">
                <a:latin typeface="Arial"/>
                <a:cs typeface="Arial"/>
              </a:rPr>
              <a:t>e</a:t>
            </a:r>
            <a:r>
              <a:rPr sz="1800" b="1" spc="-5" dirty="0">
                <a:latin typeface="Arial"/>
                <a:cs typeface="Arial"/>
              </a:rPr>
              <a:t> Multi-Agenc</a:t>
            </a:r>
            <a:r>
              <a:rPr sz="1800" b="1" dirty="0">
                <a:latin typeface="Arial"/>
                <a:cs typeface="Arial"/>
              </a:rPr>
              <a:t>y</a:t>
            </a:r>
            <a:r>
              <a:rPr lang="en-US" sz="1800" b="1" dirty="0">
                <a:latin typeface="Arial"/>
                <a:cs typeface="Arial"/>
              </a:rPr>
              <a:t> </a:t>
            </a:r>
            <a:r>
              <a:rPr sz="1800" b="1" spc="-5" dirty="0">
                <a:latin typeface="Arial"/>
                <a:cs typeface="Arial"/>
              </a:rPr>
              <a:t>Review  Tier </a:t>
            </a:r>
            <a:r>
              <a:rPr lang="en-US" spc="-5" dirty="0">
                <a:latin typeface="Arial"/>
                <a:cs typeface="Arial"/>
              </a:rPr>
              <a:t>i</a:t>
            </a:r>
            <a:r>
              <a:rPr sz="1800" spc="-5" dirty="0">
                <a:latin typeface="Arial"/>
                <a:cs typeface="Arial"/>
              </a:rPr>
              <a:t>ncludes all </a:t>
            </a:r>
            <a:r>
              <a:rPr lang="en-US" sz="1800" spc="-5" dirty="0">
                <a:latin typeface="Arial"/>
                <a:cs typeface="Arial"/>
              </a:rPr>
              <a:t>pre paid capitation </a:t>
            </a:r>
            <a:r>
              <a:rPr sz="1800" dirty="0">
                <a:latin typeface="Arial"/>
                <a:cs typeface="Arial"/>
              </a:rPr>
              <a:t>contractual  </a:t>
            </a:r>
            <a:r>
              <a:rPr sz="1800" spc="-5" dirty="0">
                <a:latin typeface="Arial"/>
                <a:cs typeface="Arial"/>
              </a:rPr>
              <a:t>arrangements</a:t>
            </a:r>
            <a:r>
              <a:rPr lang="en-US" sz="1800" spc="-5" dirty="0">
                <a:latin typeface="Arial"/>
                <a:cs typeface="Arial"/>
              </a:rPr>
              <a:t> </a:t>
            </a:r>
            <a:r>
              <a:rPr sz="1800" spc="-5" dirty="0">
                <a:latin typeface="Arial"/>
                <a:cs typeface="Arial"/>
              </a:rPr>
              <a:t>which trigger Regulation</a:t>
            </a:r>
            <a:r>
              <a:rPr sz="1800" spc="-20" dirty="0">
                <a:latin typeface="Arial"/>
                <a:cs typeface="Arial"/>
              </a:rPr>
              <a:t> </a:t>
            </a:r>
            <a:r>
              <a:rPr sz="1800" spc="-5" dirty="0">
                <a:latin typeface="Arial"/>
                <a:cs typeface="Arial"/>
              </a:rPr>
              <a:t>164.</a:t>
            </a:r>
            <a:endParaRPr sz="1800" dirty="0">
              <a:latin typeface="Arial"/>
              <a:cs typeface="Arial"/>
            </a:endParaRPr>
          </a:p>
        </p:txBody>
      </p:sp>
      <p:sp>
        <p:nvSpPr>
          <p:cNvPr id="22" name="object 7">
            <a:extLst>
              <a:ext uri="{FF2B5EF4-FFF2-40B4-BE49-F238E27FC236}">
                <a16:creationId xmlns:a16="http://schemas.microsoft.com/office/drawing/2014/main" id="{BFDDC379-72D0-4897-A9BD-D75BCB270CCA}"/>
              </a:ext>
            </a:extLst>
          </p:cNvPr>
          <p:cNvSpPr txBox="1"/>
          <p:nvPr/>
        </p:nvSpPr>
        <p:spPr>
          <a:xfrm>
            <a:off x="4379053" y="2457973"/>
            <a:ext cx="3570377" cy="2971293"/>
          </a:xfrm>
          <a:prstGeom prst="rect">
            <a:avLst/>
          </a:prstGeom>
          <a:ln w="12149">
            <a:solidFill>
              <a:srgbClr val="E1E1E1"/>
            </a:solidFill>
          </a:ln>
        </p:spPr>
        <p:txBody>
          <a:bodyPr vert="horz" wrap="square" lIns="0" tIns="17145" rIns="0" bIns="0" rtlCol="0">
            <a:spAutoFit/>
          </a:bodyPr>
          <a:lstStyle/>
          <a:p>
            <a:pPr marL="262890" marR="363855" indent="-104775">
              <a:lnSpc>
                <a:spcPct val="107600"/>
              </a:lnSpc>
              <a:spcBef>
                <a:spcPts val="135"/>
              </a:spcBef>
              <a:buChar char="•"/>
              <a:tabLst>
                <a:tab pos="262890" algn="l"/>
              </a:tabLst>
            </a:pPr>
            <a:r>
              <a:rPr sz="1800" b="1" spc="-5" dirty="0">
                <a:latin typeface="Arial"/>
                <a:cs typeface="Arial"/>
              </a:rPr>
              <a:t>The DOH Review Tier  </a:t>
            </a:r>
            <a:r>
              <a:rPr sz="1600" spc="-5" dirty="0">
                <a:latin typeface="Arial"/>
                <a:cs typeface="Arial"/>
              </a:rPr>
              <a:t>includes VBP Level 2,</a:t>
            </a:r>
            <a:r>
              <a:rPr sz="1600" spc="-90" dirty="0">
                <a:latin typeface="Arial"/>
                <a:cs typeface="Arial"/>
              </a:rPr>
              <a:t> </a:t>
            </a:r>
            <a:r>
              <a:rPr sz="1600" spc="-5" dirty="0">
                <a:latin typeface="Arial"/>
                <a:cs typeface="Arial"/>
              </a:rPr>
              <a:t>VBP  Level 3, and all other  arrangements that do not  trigger Regulation 164, but  </a:t>
            </a:r>
            <a:r>
              <a:rPr sz="1600" dirty="0">
                <a:latin typeface="Arial"/>
                <a:cs typeface="Arial"/>
              </a:rPr>
              <a:t>contain </a:t>
            </a:r>
            <a:r>
              <a:rPr sz="1600" spc="-5" dirty="0">
                <a:latin typeface="Arial"/>
                <a:cs typeface="Arial"/>
              </a:rPr>
              <a:t>over $1,000,000 of  potential payments </a:t>
            </a:r>
            <a:r>
              <a:rPr lang="en-US" sz="1600" spc="-5" dirty="0">
                <a:latin typeface="Arial"/>
                <a:cs typeface="Arial"/>
              </a:rPr>
              <a:t> to providers </a:t>
            </a:r>
            <a:r>
              <a:rPr sz="1600" spc="-5" dirty="0">
                <a:latin typeface="Arial"/>
                <a:cs typeface="Arial"/>
              </a:rPr>
              <a:t>at risk</a:t>
            </a:r>
            <a:r>
              <a:rPr lang="en-US" sz="1600" spc="-5" dirty="0">
                <a:latin typeface="Arial"/>
                <a:cs typeface="Arial"/>
              </a:rPr>
              <a:t>, exceed more then 15% of providers total Medicaid revenue or constitute an of menu arrangement.</a:t>
            </a:r>
            <a:endParaRPr sz="1600" dirty="0">
              <a:latin typeface="Arial"/>
              <a:cs typeface="Arial"/>
            </a:endParaRPr>
          </a:p>
        </p:txBody>
      </p:sp>
    </p:spTree>
    <p:extLst>
      <p:ext uri="{BB962C8B-B14F-4D97-AF65-F5344CB8AC3E}">
        <p14:creationId xmlns:p14="http://schemas.microsoft.com/office/powerpoint/2010/main" val="2567159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80870" y="671043"/>
            <a:ext cx="11210636" cy="548640"/>
          </a:xfrm>
        </p:spPr>
        <p:txBody>
          <a:bodyPr>
            <a:normAutofit fontScale="90000"/>
          </a:bodyPr>
          <a:lstStyle/>
          <a:p>
            <a:r>
              <a:rPr lang="en-US" b="1" dirty="0">
                <a:solidFill>
                  <a:srgbClr val="503278"/>
                </a:solidFill>
                <a:latin typeface="Arial" panose="020B0604020202020204" pitchFamily="34" charset="0"/>
                <a:cs typeface="Arial" panose="020B0604020202020204" pitchFamily="34" charset="0"/>
              </a:rPr>
              <a:t>File and Use Review for DOH Tier 1</a:t>
            </a:r>
          </a:p>
        </p:txBody>
      </p:sp>
      <p:sp>
        <p:nvSpPr>
          <p:cNvPr id="12" name="Rectangle 11"/>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3" name="Rectangle 12"/>
          <p:cNvSpPr/>
          <p:nvPr/>
        </p:nvSpPr>
        <p:spPr>
          <a:xfrm>
            <a:off x="0" y="15"/>
            <a:ext cx="12192000" cy="16254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20</a:t>
            </a:r>
          </a:p>
        </p:txBody>
      </p:sp>
      <p:sp>
        <p:nvSpPr>
          <p:cNvPr id="3" name="Content Placeholder 2">
            <a:extLst>
              <a:ext uri="{FF2B5EF4-FFF2-40B4-BE49-F238E27FC236}">
                <a16:creationId xmlns:a16="http://schemas.microsoft.com/office/drawing/2014/main" id="{ACED7802-38F9-4A77-9073-DB607288DB59}"/>
              </a:ext>
            </a:extLst>
          </p:cNvPr>
          <p:cNvSpPr>
            <a:spLocks noGrp="1"/>
          </p:cNvSpPr>
          <p:nvPr>
            <p:ph idx="1"/>
          </p:nvPr>
        </p:nvSpPr>
        <p:spPr>
          <a:xfrm>
            <a:off x="662730" y="1493240"/>
            <a:ext cx="10522922" cy="4620232"/>
          </a:xfrm>
        </p:spPr>
        <p:txBody>
          <a:bodyPr/>
          <a:lstStyle/>
          <a:p>
            <a:r>
              <a:rPr lang="en-US" sz="2400" spc="-5" dirty="0">
                <a:latin typeface="Arial"/>
                <a:cs typeface="Arial"/>
              </a:rPr>
              <a:t>VBP Level </a:t>
            </a:r>
            <a:r>
              <a:rPr lang="en-US" sz="2400" dirty="0">
                <a:latin typeface="Arial"/>
                <a:cs typeface="Arial"/>
              </a:rPr>
              <a:t>1 </a:t>
            </a:r>
            <a:r>
              <a:rPr lang="en-US" sz="2400" spc="-5" dirty="0">
                <a:latin typeface="Arial"/>
                <a:cs typeface="Arial"/>
              </a:rPr>
              <a:t>arrangements and all other arrangements that do not  meet the minimum review  thresholds for DOH Review  (Tier 2) or Multi-Agency  Review (Tier</a:t>
            </a:r>
            <a:r>
              <a:rPr lang="en-US" sz="2400" spc="-15" dirty="0">
                <a:latin typeface="Arial"/>
                <a:cs typeface="Arial"/>
              </a:rPr>
              <a:t> </a:t>
            </a:r>
            <a:r>
              <a:rPr lang="en-US" sz="2400" spc="-5" dirty="0">
                <a:latin typeface="Arial"/>
                <a:cs typeface="Arial"/>
              </a:rPr>
              <a:t>3).</a:t>
            </a:r>
          </a:p>
          <a:p>
            <a:pPr marL="0" indent="0">
              <a:buNone/>
            </a:pPr>
            <a:endParaRPr lang="en-US" spc="-5" dirty="0">
              <a:latin typeface="Arial"/>
              <a:cs typeface="Arial"/>
            </a:endParaRPr>
          </a:p>
          <a:p>
            <a:r>
              <a:rPr lang="en-US" sz="2400" spc="-5" dirty="0">
                <a:latin typeface="Arial"/>
                <a:cs typeface="Arial"/>
              </a:rPr>
              <a:t> 3 business days DOH programmatic review </a:t>
            </a:r>
          </a:p>
          <a:p>
            <a:pPr lvl="1"/>
            <a:r>
              <a:rPr lang="en-US" spc="-5" dirty="0">
                <a:latin typeface="Arial"/>
                <a:cs typeface="Arial"/>
              </a:rPr>
              <a:t>Must have properly filed out and signed DOH Provider Contract Statement and Certification (DOH- 4255) </a:t>
            </a:r>
          </a:p>
          <a:p>
            <a:pPr lvl="1"/>
            <a:r>
              <a:rPr lang="en-US" spc="-5" dirty="0">
                <a:latin typeface="Arial"/>
                <a:cs typeface="Arial"/>
              </a:rPr>
              <a:t>Must contain Standard Clauses for Managed Care Provider/ IPA/ ACO Contracts  </a:t>
            </a:r>
          </a:p>
          <a:p>
            <a:pPr marL="457200" lvl="1" indent="0">
              <a:buNone/>
            </a:pPr>
            <a:r>
              <a:rPr lang="en-US" spc="-5" dirty="0">
                <a:latin typeface="Arial"/>
                <a:cs typeface="Arial"/>
                <a:hlinkClick r:id="rId3"/>
              </a:rPr>
              <a:t>Provider Contract Guidelines for Article 44 MCOs, IPAs, and ACOs</a:t>
            </a:r>
            <a:endParaRPr lang="en-US" spc="-5" dirty="0">
              <a:latin typeface="Arial"/>
              <a:cs typeface="Arial"/>
            </a:endParaRPr>
          </a:p>
          <a:p>
            <a:pPr lvl="1"/>
            <a:endParaRPr lang="en-US" spc="-5" dirty="0">
              <a:latin typeface="Arial"/>
              <a:cs typeface="Arial"/>
            </a:endParaRPr>
          </a:p>
        </p:txBody>
      </p:sp>
    </p:spTree>
    <p:extLst>
      <p:ext uri="{BB962C8B-B14F-4D97-AF65-F5344CB8AC3E}">
        <p14:creationId xmlns:p14="http://schemas.microsoft.com/office/powerpoint/2010/main" val="3083679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80870" y="671043"/>
            <a:ext cx="11210636" cy="548640"/>
          </a:xfrm>
        </p:spPr>
        <p:txBody>
          <a:bodyPr>
            <a:normAutofit fontScale="90000"/>
          </a:bodyPr>
          <a:lstStyle/>
          <a:p>
            <a:r>
              <a:rPr lang="en-US" b="1" dirty="0">
                <a:solidFill>
                  <a:srgbClr val="503278"/>
                </a:solidFill>
                <a:latin typeface="Arial" panose="020B0604020202020204" pitchFamily="34" charset="0"/>
                <a:cs typeface="Arial" panose="020B0604020202020204" pitchFamily="34" charset="0"/>
              </a:rPr>
              <a:t>Financial Review for DOH Tier 2</a:t>
            </a:r>
          </a:p>
        </p:txBody>
      </p:sp>
      <p:sp>
        <p:nvSpPr>
          <p:cNvPr id="12" name="Rectangle 11"/>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3" name="Rectangle 12"/>
          <p:cNvSpPr/>
          <p:nvPr/>
        </p:nvSpPr>
        <p:spPr>
          <a:xfrm>
            <a:off x="0" y="15"/>
            <a:ext cx="12192000" cy="16254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20</a:t>
            </a:r>
          </a:p>
        </p:txBody>
      </p:sp>
      <p:sp>
        <p:nvSpPr>
          <p:cNvPr id="3" name="Content Placeholder 2">
            <a:extLst>
              <a:ext uri="{FF2B5EF4-FFF2-40B4-BE49-F238E27FC236}">
                <a16:creationId xmlns:a16="http://schemas.microsoft.com/office/drawing/2014/main" id="{ACED7802-38F9-4A77-9073-DB607288DB59}"/>
              </a:ext>
            </a:extLst>
          </p:cNvPr>
          <p:cNvSpPr>
            <a:spLocks noGrp="1"/>
          </p:cNvSpPr>
          <p:nvPr>
            <p:ph idx="1"/>
          </p:nvPr>
        </p:nvSpPr>
        <p:spPr>
          <a:xfrm>
            <a:off x="670052" y="1762134"/>
            <a:ext cx="10515600" cy="4351338"/>
          </a:xfrm>
        </p:spPr>
        <p:txBody>
          <a:bodyPr/>
          <a:lstStyle/>
          <a:p>
            <a:r>
              <a:rPr lang="en-US" spc="-5" dirty="0">
                <a:latin typeface="Arial"/>
                <a:cs typeface="Arial"/>
              </a:rPr>
              <a:t>VBP Contracts which are determined to fall under DOH Review Tier </a:t>
            </a:r>
            <a:r>
              <a:rPr lang="en-US" dirty="0">
                <a:latin typeface="Arial"/>
                <a:cs typeface="Arial"/>
              </a:rPr>
              <a:t>2 </a:t>
            </a:r>
            <a:r>
              <a:rPr lang="en-US" spc="-5" dirty="0">
                <a:latin typeface="Arial"/>
                <a:cs typeface="Arial"/>
              </a:rPr>
              <a:t>will undergo both programmatic and financial</a:t>
            </a:r>
            <a:r>
              <a:rPr lang="en-US" spc="-15" dirty="0">
                <a:latin typeface="Arial"/>
                <a:cs typeface="Arial"/>
              </a:rPr>
              <a:t> </a:t>
            </a:r>
            <a:r>
              <a:rPr lang="en-US" spc="-5" dirty="0">
                <a:latin typeface="Arial"/>
                <a:cs typeface="Arial"/>
              </a:rPr>
              <a:t>review</a:t>
            </a:r>
            <a:endParaRPr lang="en-US" dirty="0">
              <a:latin typeface="Arial"/>
              <a:cs typeface="Arial"/>
            </a:endParaRPr>
          </a:p>
          <a:p>
            <a:pPr marL="0" indent="0">
              <a:buNone/>
            </a:pPr>
            <a:endParaRPr lang="en-US" dirty="0"/>
          </a:p>
        </p:txBody>
      </p:sp>
      <p:sp>
        <p:nvSpPr>
          <p:cNvPr id="21" name="object 13">
            <a:extLst>
              <a:ext uri="{FF2B5EF4-FFF2-40B4-BE49-F238E27FC236}">
                <a16:creationId xmlns:a16="http://schemas.microsoft.com/office/drawing/2014/main" id="{A04780A7-0B88-4BB4-A553-1C0A38D94A80}"/>
              </a:ext>
            </a:extLst>
          </p:cNvPr>
          <p:cNvSpPr/>
          <p:nvPr/>
        </p:nvSpPr>
        <p:spPr>
          <a:xfrm>
            <a:off x="4137152" y="2917444"/>
            <a:ext cx="6858000" cy="0"/>
          </a:xfrm>
          <a:custGeom>
            <a:avLst/>
            <a:gdLst/>
            <a:ahLst/>
            <a:cxnLst/>
            <a:rect l="l" t="t" r="r" b="b"/>
            <a:pathLst>
              <a:path w="6858000">
                <a:moveTo>
                  <a:pt x="0" y="0"/>
                </a:moveTo>
                <a:lnTo>
                  <a:pt x="6857998" y="0"/>
                </a:lnTo>
              </a:path>
            </a:pathLst>
          </a:custGeom>
          <a:ln w="57874">
            <a:solidFill>
              <a:srgbClr val="503178"/>
            </a:solidFill>
          </a:ln>
        </p:spPr>
        <p:txBody>
          <a:bodyPr wrap="square" lIns="0" tIns="0" rIns="0" bIns="0" rtlCol="0"/>
          <a:lstStyle/>
          <a:p>
            <a:endParaRPr dirty="0"/>
          </a:p>
        </p:txBody>
      </p:sp>
      <p:sp>
        <p:nvSpPr>
          <p:cNvPr id="24" name="object 12">
            <a:extLst>
              <a:ext uri="{FF2B5EF4-FFF2-40B4-BE49-F238E27FC236}">
                <a16:creationId xmlns:a16="http://schemas.microsoft.com/office/drawing/2014/main" id="{A098F5C0-1A79-4DD3-B1C9-A85F61148C59}"/>
              </a:ext>
            </a:extLst>
          </p:cNvPr>
          <p:cNvSpPr/>
          <p:nvPr/>
        </p:nvSpPr>
        <p:spPr>
          <a:xfrm>
            <a:off x="7652511" y="3031742"/>
            <a:ext cx="0" cy="838200"/>
          </a:xfrm>
          <a:custGeom>
            <a:avLst/>
            <a:gdLst/>
            <a:ahLst/>
            <a:cxnLst/>
            <a:rect l="l" t="t" r="r" b="b"/>
            <a:pathLst>
              <a:path h="838200">
                <a:moveTo>
                  <a:pt x="0" y="838198"/>
                </a:moveTo>
                <a:lnTo>
                  <a:pt x="0" y="0"/>
                </a:lnTo>
              </a:path>
            </a:pathLst>
          </a:custGeom>
          <a:ln w="57874">
            <a:solidFill>
              <a:srgbClr val="503178"/>
            </a:solidFill>
          </a:ln>
        </p:spPr>
        <p:txBody>
          <a:bodyPr wrap="square" lIns="0" tIns="0" rIns="0" bIns="0" rtlCol="0"/>
          <a:lstStyle/>
          <a:p>
            <a:endParaRPr dirty="0"/>
          </a:p>
        </p:txBody>
      </p:sp>
      <p:sp>
        <p:nvSpPr>
          <p:cNvPr id="25" name="object 17">
            <a:extLst>
              <a:ext uri="{FF2B5EF4-FFF2-40B4-BE49-F238E27FC236}">
                <a16:creationId xmlns:a16="http://schemas.microsoft.com/office/drawing/2014/main" id="{675F6B30-7957-4458-B697-6E15573ADC4C}"/>
              </a:ext>
            </a:extLst>
          </p:cNvPr>
          <p:cNvSpPr txBox="1"/>
          <p:nvPr/>
        </p:nvSpPr>
        <p:spPr>
          <a:xfrm>
            <a:off x="4549843" y="3017773"/>
            <a:ext cx="2472690" cy="852169"/>
          </a:xfrm>
          <a:prstGeom prst="rect">
            <a:avLst/>
          </a:prstGeom>
        </p:spPr>
        <p:txBody>
          <a:bodyPr vert="horz" wrap="square" lIns="0" tIns="10795" rIns="0" bIns="0" rtlCol="0">
            <a:spAutoFit/>
          </a:bodyPr>
          <a:lstStyle/>
          <a:p>
            <a:pPr marL="12700" marR="5080">
              <a:lnSpc>
                <a:spcPct val="100699"/>
              </a:lnSpc>
              <a:spcBef>
                <a:spcPts val="85"/>
              </a:spcBef>
            </a:pPr>
            <a:r>
              <a:rPr sz="1800" b="1" spc="-5" dirty="0">
                <a:latin typeface="Arial"/>
                <a:cs typeface="Arial"/>
              </a:rPr>
              <a:t>Services provided  directly by</a:t>
            </a:r>
            <a:r>
              <a:rPr sz="1800" b="1" spc="-90" dirty="0">
                <a:latin typeface="Arial"/>
                <a:cs typeface="Arial"/>
              </a:rPr>
              <a:t> </a:t>
            </a:r>
            <a:r>
              <a:rPr sz="1800" b="1" spc="-5" dirty="0">
                <a:latin typeface="Arial"/>
                <a:cs typeface="Arial"/>
              </a:rPr>
              <a:t>contracting  provider</a:t>
            </a:r>
            <a:endParaRPr sz="1800" dirty="0">
              <a:latin typeface="Arial"/>
              <a:cs typeface="Arial"/>
            </a:endParaRPr>
          </a:p>
        </p:txBody>
      </p:sp>
      <p:sp>
        <p:nvSpPr>
          <p:cNvPr id="26" name="object 11">
            <a:extLst>
              <a:ext uri="{FF2B5EF4-FFF2-40B4-BE49-F238E27FC236}">
                <a16:creationId xmlns:a16="http://schemas.microsoft.com/office/drawing/2014/main" id="{0F4A75C6-D8AF-46B4-9779-FF85F1822D53}"/>
              </a:ext>
            </a:extLst>
          </p:cNvPr>
          <p:cNvSpPr txBox="1"/>
          <p:nvPr/>
        </p:nvSpPr>
        <p:spPr>
          <a:xfrm>
            <a:off x="7850886" y="3017773"/>
            <a:ext cx="3304540" cy="852169"/>
          </a:xfrm>
          <a:prstGeom prst="rect">
            <a:avLst/>
          </a:prstGeom>
        </p:spPr>
        <p:txBody>
          <a:bodyPr vert="horz" wrap="square" lIns="0" tIns="10795" rIns="0" bIns="0" rtlCol="0">
            <a:spAutoFit/>
          </a:bodyPr>
          <a:lstStyle/>
          <a:p>
            <a:pPr marL="12700" marR="5080">
              <a:lnSpc>
                <a:spcPct val="100699"/>
              </a:lnSpc>
              <a:spcBef>
                <a:spcPts val="85"/>
              </a:spcBef>
            </a:pPr>
            <a:r>
              <a:rPr sz="1800" b="1" spc="-5" dirty="0">
                <a:latin typeface="Arial"/>
                <a:cs typeface="Arial"/>
              </a:rPr>
              <a:t>Services paid through </a:t>
            </a:r>
            <a:r>
              <a:rPr sz="1800" b="1" dirty="0">
                <a:latin typeface="Arial"/>
                <a:cs typeface="Arial"/>
              </a:rPr>
              <a:t>a  </a:t>
            </a:r>
            <a:r>
              <a:rPr sz="1800" b="1" spc="-5" dirty="0">
                <a:latin typeface="Arial"/>
                <a:cs typeface="Arial"/>
              </a:rPr>
              <a:t>participating provider</a:t>
            </a:r>
            <a:r>
              <a:rPr sz="1800" b="1" spc="-90" dirty="0">
                <a:latin typeface="Arial"/>
                <a:cs typeface="Arial"/>
              </a:rPr>
              <a:t> </a:t>
            </a:r>
            <a:r>
              <a:rPr sz="1800" b="1" spc="-5" dirty="0">
                <a:latin typeface="Arial"/>
                <a:cs typeface="Arial"/>
              </a:rPr>
              <a:t>network  (IPA, ACO,</a:t>
            </a:r>
            <a:r>
              <a:rPr sz="1800" b="1" spc="-15" dirty="0">
                <a:latin typeface="Arial"/>
                <a:cs typeface="Arial"/>
              </a:rPr>
              <a:t> </a:t>
            </a:r>
            <a:r>
              <a:rPr sz="1800" b="1" spc="-5" dirty="0">
                <a:latin typeface="Arial"/>
                <a:cs typeface="Arial"/>
              </a:rPr>
              <a:t>etc.)</a:t>
            </a:r>
            <a:endParaRPr sz="1800" dirty="0">
              <a:latin typeface="Arial"/>
              <a:cs typeface="Arial"/>
            </a:endParaRPr>
          </a:p>
        </p:txBody>
      </p:sp>
      <p:sp>
        <p:nvSpPr>
          <p:cNvPr id="27" name="object 10">
            <a:extLst>
              <a:ext uri="{FF2B5EF4-FFF2-40B4-BE49-F238E27FC236}">
                <a16:creationId xmlns:a16="http://schemas.microsoft.com/office/drawing/2014/main" id="{C3880196-B393-49EB-8BAC-154F00212065}"/>
              </a:ext>
            </a:extLst>
          </p:cNvPr>
          <p:cNvSpPr txBox="1"/>
          <p:nvPr/>
        </p:nvSpPr>
        <p:spPr>
          <a:xfrm>
            <a:off x="1155036" y="4011699"/>
            <a:ext cx="1964689" cy="852169"/>
          </a:xfrm>
          <a:prstGeom prst="rect">
            <a:avLst/>
          </a:prstGeom>
        </p:spPr>
        <p:txBody>
          <a:bodyPr vert="horz" wrap="square" lIns="0" tIns="10795" rIns="0" bIns="0" rtlCol="0">
            <a:spAutoFit/>
          </a:bodyPr>
          <a:lstStyle/>
          <a:p>
            <a:pPr marL="12700" marR="5080" algn="just">
              <a:lnSpc>
                <a:spcPct val="100699"/>
              </a:lnSpc>
              <a:spcBef>
                <a:spcPts val="85"/>
              </a:spcBef>
            </a:pPr>
            <a:r>
              <a:rPr sz="1800" b="1" spc="-5" dirty="0">
                <a:latin typeface="Arial"/>
                <a:cs typeface="Arial"/>
              </a:rPr>
              <a:t>Demonstration of  Provider financial  viability</a:t>
            </a:r>
            <a:endParaRPr sz="1800" dirty="0">
              <a:latin typeface="Arial"/>
              <a:cs typeface="Arial"/>
            </a:endParaRPr>
          </a:p>
        </p:txBody>
      </p:sp>
      <p:sp>
        <p:nvSpPr>
          <p:cNvPr id="28" name="object 15">
            <a:extLst>
              <a:ext uri="{FF2B5EF4-FFF2-40B4-BE49-F238E27FC236}">
                <a16:creationId xmlns:a16="http://schemas.microsoft.com/office/drawing/2014/main" id="{450E2046-E022-4A14-95B9-C467D3601415}"/>
              </a:ext>
            </a:extLst>
          </p:cNvPr>
          <p:cNvSpPr/>
          <p:nvPr/>
        </p:nvSpPr>
        <p:spPr>
          <a:xfrm>
            <a:off x="3310127" y="4104915"/>
            <a:ext cx="553720" cy="502920"/>
          </a:xfrm>
          <a:custGeom>
            <a:avLst/>
            <a:gdLst/>
            <a:ahLst/>
            <a:cxnLst/>
            <a:rect l="l" t="t" r="r" b="b"/>
            <a:pathLst>
              <a:path w="553720" h="502920">
                <a:moveTo>
                  <a:pt x="301750" y="502919"/>
                </a:moveTo>
                <a:lnTo>
                  <a:pt x="301750" y="377188"/>
                </a:lnTo>
                <a:lnTo>
                  <a:pt x="0" y="377188"/>
                </a:lnTo>
                <a:lnTo>
                  <a:pt x="0" y="125729"/>
                </a:lnTo>
                <a:lnTo>
                  <a:pt x="301750" y="125729"/>
                </a:lnTo>
                <a:lnTo>
                  <a:pt x="301750" y="0"/>
                </a:lnTo>
                <a:lnTo>
                  <a:pt x="553210" y="251460"/>
                </a:lnTo>
                <a:lnTo>
                  <a:pt x="301750" y="502919"/>
                </a:lnTo>
                <a:close/>
              </a:path>
            </a:pathLst>
          </a:custGeom>
          <a:solidFill>
            <a:srgbClr val="5A336F"/>
          </a:solidFill>
        </p:spPr>
        <p:txBody>
          <a:bodyPr wrap="square" lIns="0" tIns="0" rIns="0" bIns="0" rtlCol="0"/>
          <a:lstStyle/>
          <a:p>
            <a:endParaRPr dirty="0"/>
          </a:p>
        </p:txBody>
      </p:sp>
      <p:sp>
        <p:nvSpPr>
          <p:cNvPr id="29" name="object 5">
            <a:extLst>
              <a:ext uri="{FF2B5EF4-FFF2-40B4-BE49-F238E27FC236}">
                <a16:creationId xmlns:a16="http://schemas.microsoft.com/office/drawing/2014/main" id="{88EA68D4-C022-4FA0-B98E-CF0BD25AFC53}"/>
              </a:ext>
            </a:extLst>
          </p:cNvPr>
          <p:cNvSpPr txBox="1"/>
          <p:nvPr/>
        </p:nvSpPr>
        <p:spPr>
          <a:xfrm>
            <a:off x="4054249" y="3901209"/>
            <a:ext cx="6858000" cy="1073150"/>
          </a:xfrm>
          <a:prstGeom prst="rect">
            <a:avLst/>
          </a:prstGeom>
          <a:solidFill>
            <a:srgbClr val="FFF1CC"/>
          </a:solidFill>
        </p:spPr>
        <p:txBody>
          <a:bodyPr vert="horz" wrap="square" lIns="0" tIns="0" rIns="0" bIns="0" rtlCol="0">
            <a:spAutoFit/>
          </a:bodyPr>
          <a:lstStyle/>
          <a:p>
            <a:pPr>
              <a:lnSpc>
                <a:spcPct val="100000"/>
              </a:lnSpc>
            </a:pPr>
            <a:endParaRPr sz="1750" dirty="0">
              <a:latin typeface="Times New Roman"/>
              <a:cs typeface="Times New Roman"/>
            </a:endParaRPr>
          </a:p>
          <a:p>
            <a:pPr marL="90805" marR="79375">
              <a:lnSpc>
                <a:spcPct val="100699"/>
              </a:lnSpc>
            </a:pPr>
            <a:r>
              <a:rPr sz="1800" spc="-5" dirty="0">
                <a:latin typeface="Arial"/>
                <a:cs typeface="Arial"/>
              </a:rPr>
              <a:t>For all Contracts that fall under the DOH Review Tier, the financial  </a:t>
            </a:r>
            <a:r>
              <a:rPr sz="1800" dirty="0">
                <a:latin typeface="Arial"/>
                <a:cs typeface="Arial"/>
              </a:rPr>
              <a:t>viability </a:t>
            </a:r>
            <a:r>
              <a:rPr sz="1800" spc="-5" dirty="0">
                <a:latin typeface="Arial"/>
                <a:cs typeface="Arial"/>
              </a:rPr>
              <a:t>of the </a:t>
            </a:r>
            <a:r>
              <a:rPr sz="1800" dirty="0">
                <a:latin typeface="Arial"/>
                <a:cs typeface="Arial"/>
              </a:rPr>
              <a:t>contracting </a:t>
            </a:r>
            <a:r>
              <a:rPr sz="1800" spc="-5" dirty="0">
                <a:latin typeface="Arial"/>
                <a:cs typeface="Arial"/>
              </a:rPr>
              <a:t>provider must be</a:t>
            </a:r>
            <a:r>
              <a:rPr sz="1800" spc="-45" dirty="0">
                <a:latin typeface="Arial"/>
                <a:cs typeface="Arial"/>
              </a:rPr>
              <a:t> </a:t>
            </a:r>
            <a:r>
              <a:rPr sz="1800" spc="-5" dirty="0">
                <a:latin typeface="Arial"/>
                <a:cs typeface="Arial"/>
              </a:rPr>
              <a:t>demonstrated.</a:t>
            </a:r>
            <a:endParaRPr sz="1800" dirty="0">
              <a:latin typeface="Arial"/>
              <a:cs typeface="Arial"/>
            </a:endParaRPr>
          </a:p>
        </p:txBody>
      </p:sp>
      <p:sp>
        <p:nvSpPr>
          <p:cNvPr id="30" name="object 14">
            <a:extLst>
              <a:ext uri="{FF2B5EF4-FFF2-40B4-BE49-F238E27FC236}">
                <a16:creationId xmlns:a16="http://schemas.microsoft.com/office/drawing/2014/main" id="{34E5B087-C2F6-4746-8A3D-E959B3A1F762}"/>
              </a:ext>
            </a:extLst>
          </p:cNvPr>
          <p:cNvSpPr/>
          <p:nvPr/>
        </p:nvSpPr>
        <p:spPr>
          <a:xfrm flipH="1">
            <a:off x="6992111" y="5005626"/>
            <a:ext cx="660400" cy="1447800"/>
          </a:xfrm>
          <a:custGeom>
            <a:avLst/>
            <a:gdLst/>
            <a:ahLst/>
            <a:cxnLst/>
            <a:rect l="l" t="t" r="r" b="b"/>
            <a:pathLst>
              <a:path h="1447800">
                <a:moveTo>
                  <a:pt x="0" y="1447798"/>
                </a:moveTo>
                <a:lnTo>
                  <a:pt x="0" y="0"/>
                </a:lnTo>
              </a:path>
            </a:pathLst>
          </a:custGeom>
          <a:ln w="57874">
            <a:solidFill>
              <a:srgbClr val="503178"/>
            </a:solidFill>
          </a:ln>
        </p:spPr>
        <p:txBody>
          <a:bodyPr wrap="square" lIns="0" tIns="0" rIns="0" bIns="0" rtlCol="0"/>
          <a:lstStyle/>
          <a:p>
            <a:endParaRPr dirty="0"/>
          </a:p>
        </p:txBody>
      </p:sp>
      <p:sp>
        <p:nvSpPr>
          <p:cNvPr id="31" name="object 9">
            <a:extLst>
              <a:ext uri="{FF2B5EF4-FFF2-40B4-BE49-F238E27FC236}">
                <a16:creationId xmlns:a16="http://schemas.microsoft.com/office/drawing/2014/main" id="{9C6E0542-EC76-4F51-8A67-3F3129FBBB47}"/>
              </a:ext>
            </a:extLst>
          </p:cNvPr>
          <p:cNvSpPr txBox="1"/>
          <p:nvPr/>
        </p:nvSpPr>
        <p:spPr>
          <a:xfrm>
            <a:off x="1144875" y="5431710"/>
            <a:ext cx="1974850" cy="575945"/>
          </a:xfrm>
          <a:prstGeom prst="rect">
            <a:avLst/>
          </a:prstGeom>
        </p:spPr>
        <p:txBody>
          <a:bodyPr vert="horz" wrap="square" lIns="0" tIns="10795" rIns="0" bIns="0" rtlCol="0">
            <a:spAutoFit/>
          </a:bodyPr>
          <a:lstStyle/>
          <a:p>
            <a:pPr marL="12700" marR="5080">
              <a:lnSpc>
                <a:spcPct val="100699"/>
              </a:lnSpc>
              <a:spcBef>
                <a:spcPts val="85"/>
              </a:spcBef>
            </a:pPr>
            <a:r>
              <a:rPr sz="1800" b="1" spc="-5" dirty="0">
                <a:latin typeface="Arial"/>
                <a:cs typeface="Arial"/>
              </a:rPr>
              <a:t>Financial</a:t>
            </a:r>
            <a:r>
              <a:rPr sz="1800" b="1" spc="-95" dirty="0">
                <a:latin typeface="Arial"/>
                <a:cs typeface="Arial"/>
              </a:rPr>
              <a:t> </a:t>
            </a:r>
            <a:r>
              <a:rPr sz="1800" b="1" spc="-5" dirty="0">
                <a:latin typeface="Arial"/>
                <a:cs typeface="Arial"/>
              </a:rPr>
              <a:t>Security  Deposit</a:t>
            </a:r>
            <a:r>
              <a:rPr sz="1800" b="1" spc="-20" dirty="0">
                <a:latin typeface="Arial"/>
                <a:cs typeface="Arial"/>
              </a:rPr>
              <a:t> </a:t>
            </a:r>
            <a:r>
              <a:rPr sz="1800" b="1" spc="-5" dirty="0">
                <a:latin typeface="Arial"/>
                <a:cs typeface="Arial"/>
              </a:rPr>
              <a:t>(FSD)</a:t>
            </a:r>
            <a:endParaRPr sz="1800" dirty="0">
              <a:latin typeface="Arial"/>
              <a:cs typeface="Arial"/>
            </a:endParaRPr>
          </a:p>
        </p:txBody>
      </p:sp>
      <p:sp>
        <p:nvSpPr>
          <p:cNvPr id="32" name="object 16">
            <a:extLst>
              <a:ext uri="{FF2B5EF4-FFF2-40B4-BE49-F238E27FC236}">
                <a16:creationId xmlns:a16="http://schemas.microsoft.com/office/drawing/2014/main" id="{A4FA6DCB-6BD4-4D4D-AE6A-4335A6586793}"/>
              </a:ext>
            </a:extLst>
          </p:cNvPr>
          <p:cNvSpPr/>
          <p:nvPr/>
        </p:nvSpPr>
        <p:spPr>
          <a:xfrm>
            <a:off x="3289807" y="5504735"/>
            <a:ext cx="553720" cy="502920"/>
          </a:xfrm>
          <a:custGeom>
            <a:avLst/>
            <a:gdLst/>
            <a:ahLst/>
            <a:cxnLst/>
            <a:rect l="l" t="t" r="r" b="b"/>
            <a:pathLst>
              <a:path w="553720" h="502920">
                <a:moveTo>
                  <a:pt x="301750" y="502918"/>
                </a:moveTo>
                <a:lnTo>
                  <a:pt x="301750" y="377188"/>
                </a:lnTo>
                <a:lnTo>
                  <a:pt x="0" y="377188"/>
                </a:lnTo>
                <a:lnTo>
                  <a:pt x="0" y="125728"/>
                </a:lnTo>
                <a:lnTo>
                  <a:pt x="301750" y="125728"/>
                </a:lnTo>
                <a:lnTo>
                  <a:pt x="301750" y="0"/>
                </a:lnTo>
                <a:lnTo>
                  <a:pt x="553210" y="251458"/>
                </a:lnTo>
                <a:lnTo>
                  <a:pt x="301750" y="502918"/>
                </a:lnTo>
                <a:close/>
              </a:path>
            </a:pathLst>
          </a:custGeom>
          <a:solidFill>
            <a:srgbClr val="5A336F"/>
          </a:solidFill>
        </p:spPr>
        <p:txBody>
          <a:bodyPr wrap="square" lIns="0" tIns="0" rIns="0" bIns="0" rtlCol="0"/>
          <a:lstStyle/>
          <a:p>
            <a:endParaRPr dirty="0"/>
          </a:p>
        </p:txBody>
      </p:sp>
      <p:sp>
        <p:nvSpPr>
          <p:cNvPr id="33" name="object 6">
            <a:extLst>
              <a:ext uri="{FF2B5EF4-FFF2-40B4-BE49-F238E27FC236}">
                <a16:creationId xmlns:a16="http://schemas.microsoft.com/office/drawing/2014/main" id="{BCF8AF27-8285-4359-8E7D-683D58B5F7C0}"/>
              </a:ext>
            </a:extLst>
          </p:cNvPr>
          <p:cNvSpPr txBox="1"/>
          <p:nvPr/>
        </p:nvSpPr>
        <p:spPr>
          <a:xfrm>
            <a:off x="4137152" y="5203745"/>
            <a:ext cx="3208020" cy="1104900"/>
          </a:xfrm>
          <a:prstGeom prst="rect">
            <a:avLst/>
          </a:prstGeom>
          <a:solidFill>
            <a:srgbClr val="FFF1CC"/>
          </a:solidFill>
        </p:spPr>
        <p:txBody>
          <a:bodyPr vert="horz" wrap="square" lIns="0" tIns="102870" rIns="0" bIns="0" rtlCol="0">
            <a:spAutoFit/>
          </a:bodyPr>
          <a:lstStyle/>
          <a:p>
            <a:pPr marL="146685" marR="47625" indent="279400">
              <a:lnSpc>
                <a:spcPct val="100699"/>
              </a:lnSpc>
              <a:spcBef>
                <a:spcPts val="810"/>
              </a:spcBef>
            </a:pPr>
            <a:r>
              <a:rPr sz="1800" spc="-5" dirty="0">
                <a:latin typeface="Arial"/>
                <a:cs typeface="Arial"/>
              </a:rPr>
              <a:t>FSD only required when  providers in this </a:t>
            </a:r>
            <a:r>
              <a:rPr sz="1800" dirty="0">
                <a:latin typeface="Arial"/>
                <a:cs typeface="Arial"/>
              </a:rPr>
              <a:t>column </a:t>
            </a:r>
            <a:r>
              <a:rPr sz="1800" spc="-5" dirty="0">
                <a:latin typeface="Arial"/>
                <a:cs typeface="Arial"/>
              </a:rPr>
              <a:t>fail</a:t>
            </a:r>
            <a:r>
              <a:rPr sz="1800" spc="-90" dirty="0">
                <a:latin typeface="Arial"/>
                <a:cs typeface="Arial"/>
              </a:rPr>
              <a:t> </a:t>
            </a:r>
            <a:r>
              <a:rPr sz="1800" spc="-5" dirty="0">
                <a:latin typeface="Arial"/>
                <a:cs typeface="Arial"/>
              </a:rPr>
              <a:t>to  demonstrate financial</a:t>
            </a:r>
            <a:r>
              <a:rPr sz="1800" spc="-80" dirty="0">
                <a:latin typeface="Arial"/>
                <a:cs typeface="Arial"/>
              </a:rPr>
              <a:t> </a:t>
            </a:r>
            <a:r>
              <a:rPr sz="1800" dirty="0">
                <a:latin typeface="Arial"/>
                <a:cs typeface="Arial"/>
              </a:rPr>
              <a:t>viability</a:t>
            </a:r>
          </a:p>
        </p:txBody>
      </p:sp>
      <p:sp>
        <p:nvSpPr>
          <p:cNvPr id="34" name="object 7">
            <a:extLst>
              <a:ext uri="{FF2B5EF4-FFF2-40B4-BE49-F238E27FC236}">
                <a16:creationId xmlns:a16="http://schemas.microsoft.com/office/drawing/2014/main" id="{BE98577A-0B3C-414E-A27B-5827C1F47995}"/>
              </a:ext>
            </a:extLst>
          </p:cNvPr>
          <p:cNvSpPr/>
          <p:nvPr/>
        </p:nvSpPr>
        <p:spPr>
          <a:xfrm>
            <a:off x="7813772" y="5191245"/>
            <a:ext cx="3514398" cy="1104900"/>
          </a:xfrm>
          <a:custGeom>
            <a:avLst/>
            <a:gdLst/>
            <a:ahLst/>
            <a:cxnLst/>
            <a:rect l="l" t="t" r="r" b="b"/>
            <a:pathLst>
              <a:path w="3238500" h="1104900">
                <a:moveTo>
                  <a:pt x="0" y="0"/>
                </a:moveTo>
                <a:lnTo>
                  <a:pt x="3238498" y="0"/>
                </a:lnTo>
                <a:lnTo>
                  <a:pt x="3238498" y="1104898"/>
                </a:lnTo>
                <a:lnTo>
                  <a:pt x="0" y="1104898"/>
                </a:lnTo>
                <a:lnTo>
                  <a:pt x="0" y="0"/>
                </a:lnTo>
                <a:close/>
              </a:path>
            </a:pathLst>
          </a:custGeom>
          <a:solidFill>
            <a:srgbClr val="FFF1CC"/>
          </a:solidFill>
        </p:spPr>
        <p:txBody>
          <a:bodyPr wrap="square" lIns="0" tIns="0" rIns="0" bIns="0" rtlCol="0"/>
          <a:lstStyle/>
          <a:p>
            <a:endParaRPr dirty="0"/>
          </a:p>
        </p:txBody>
      </p:sp>
      <p:sp>
        <p:nvSpPr>
          <p:cNvPr id="35" name="object 8">
            <a:extLst>
              <a:ext uri="{FF2B5EF4-FFF2-40B4-BE49-F238E27FC236}">
                <a16:creationId xmlns:a16="http://schemas.microsoft.com/office/drawing/2014/main" id="{C95453CA-3604-4C9A-88EA-68191C59ECA2}"/>
              </a:ext>
            </a:extLst>
          </p:cNvPr>
          <p:cNvSpPr txBox="1"/>
          <p:nvPr/>
        </p:nvSpPr>
        <p:spPr>
          <a:xfrm>
            <a:off x="7767148" y="5269099"/>
            <a:ext cx="3561252" cy="1026563"/>
          </a:xfrm>
          <a:prstGeom prst="rect">
            <a:avLst/>
          </a:prstGeom>
        </p:spPr>
        <p:txBody>
          <a:bodyPr vert="horz" wrap="square" lIns="0" tIns="12700" rIns="0" bIns="0" rtlCol="0">
            <a:spAutoFit/>
          </a:bodyPr>
          <a:lstStyle/>
          <a:p>
            <a:pPr marL="12700" marR="5080" indent="-4445" algn="ctr">
              <a:lnSpc>
                <a:spcPct val="121500"/>
              </a:lnSpc>
              <a:spcBef>
                <a:spcPts val="100"/>
              </a:spcBef>
            </a:pPr>
            <a:r>
              <a:rPr sz="1800" spc="-5" dirty="0">
                <a:latin typeface="Arial"/>
                <a:cs typeface="Arial"/>
              </a:rPr>
              <a:t>FSD required for all  arrangements</a:t>
            </a:r>
            <a:r>
              <a:rPr sz="1800" spc="-95" dirty="0">
                <a:latin typeface="Arial"/>
                <a:cs typeface="Arial"/>
              </a:rPr>
              <a:t> </a:t>
            </a:r>
            <a:r>
              <a:rPr sz="1800" spc="-5" dirty="0">
                <a:latin typeface="Arial"/>
                <a:cs typeface="Arial"/>
              </a:rPr>
              <a:t>involving  participating provider  networks</a:t>
            </a:r>
            <a:endParaRPr sz="1800" dirty="0">
              <a:latin typeface="Arial"/>
              <a:cs typeface="Arial"/>
            </a:endParaRPr>
          </a:p>
        </p:txBody>
      </p:sp>
    </p:spTree>
    <p:extLst>
      <p:ext uri="{BB962C8B-B14F-4D97-AF65-F5344CB8AC3E}">
        <p14:creationId xmlns:p14="http://schemas.microsoft.com/office/powerpoint/2010/main" val="3886363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80870" y="671043"/>
            <a:ext cx="11210636" cy="548640"/>
          </a:xfrm>
        </p:spPr>
        <p:txBody>
          <a:bodyPr>
            <a:normAutofit fontScale="90000"/>
          </a:bodyPr>
          <a:lstStyle/>
          <a:p>
            <a:r>
              <a:rPr lang="en-US" b="1" dirty="0">
                <a:solidFill>
                  <a:srgbClr val="503278"/>
                </a:solidFill>
                <a:latin typeface="Arial" panose="020B0604020202020204" pitchFamily="34" charset="0"/>
                <a:cs typeface="Arial" panose="020B0604020202020204" pitchFamily="34" charset="0"/>
              </a:rPr>
              <a:t>On-Menu VBP Arrangement Checklist</a:t>
            </a:r>
          </a:p>
        </p:txBody>
      </p:sp>
      <p:sp>
        <p:nvSpPr>
          <p:cNvPr id="12" name="Rectangle 11"/>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3" name="Rectangle 12"/>
          <p:cNvSpPr/>
          <p:nvPr/>
        </p:nvSpPr>
        <p:spPr>
          <a:xfrm>
            <a:off x="0" y="15"/>
            <a:ext cx="12192000" cy="16254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21</a:t>
            </a:r>
          </a:p>
        </p:txBody>
      </p:sp>
      <p:sp>
        <p:nvSpPr>
          <p:cNvPr id="3" name="Content Placeholder 2">
            <a:extLst>
              <a:ext uri="{FF2B5EF4-FFF2-40B4-BE49-F238E27FC236}">
                <a16:creationId xmlns:a16="http://schemas.microsoft.com/office/drawing/2014/main" id="{ACED7802-38F9-4A77-9073-DB607288DB59}"/>
              </a:ext>
            </a:extLst>
          </p:cNvPr>
          <p:cNvSpPr>
            <a:spLocks noGrp="1"/>
          </p:cNvSpPr>
          <p:nvPr>
            <p:ph idx="1"/>
          </p:nvPr>
        </p:nvSpPr>
        <p:spPr>
          <a:xfrm>
            <a:off x="670052" y="1762134"/>
            <a:ext cx="10515600" cy="4351338"/>
          </a:xfrm>
        </p:spPr>
        <p:txBody>
          <a:bodyPr/>
          <a:lstStyle/>
          <a:p>
            <a:pPr marL="0" indent="0">
              <a:buNone/>
            </a:pPr>
            <a:r>
              <a:rPr lang="en-US" dirty="0"/>
              <a:t>The following questions must be addressed to meet the VBP contracting requirements outlined in the VBP Roadmap:</a:t>
            </a:r>
          </a:p>
        </p:txBody>
      </p:sp>
      <p:pic>
        <p:nvPicPr>
          <p:cNvPr id="2" name="Picture 1">
            <a:extLst>
              <a:ext uri="{FF2B5EF4-FFF2-40B4-BE49-F238E27FC236}">
                <a16:creationId xmlns:a16="http://schemas.microsoft.com/office/drawing/2014/main" id="{F3623EB4-B0B2-470D-AFCD-A5E775495266}"/>
              </a:ext>
            </a:extLst>
          </p:cNvPr>
          <p:cNvPicPr>
            <a:picLocks noChangeAspect="1"/>
          </p:cNvPicPr>
          <p:nvPr/>
        </p:nvPicPr>
        <p:blipFill>
          <a:blip r:embed="rId3"/>
          <a:stretch>
            <a:fillRect/>
          </a:stretch>
        </p:blipFill>
        <p:spPr>
          <a:xfrm>
            <a:off x="194560" y="2822903"/>
            <a:ext cx="11802879" cy="1926503"/>
          </a:xfrm>
          <a:prstGeom prst="rect">
            <a:avLst/>
          </a:prstGeom>
        </p:spPr>
      </p:pic>
    </p:spTree>
    <p:extLst>
      <p:ext uri="{BB962C8B-B14F-4D97-AF65-F5344CB8AC3E}">
        <p14:creationId xmlns:p14="http://schemas.microsoft.com/office/powerpoint/2010/main" val="92973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80870" y="671043"/>
            <a:ext cx="11528530" cy="548640"/>
          </a:xfrm>
        </p:spPr>
        <p:txBody>
          <a:bodyPr>
            <a:normAutofit fontScale="90000"/>
          </a:bodyPr>
          <a:lstStyle/>
          <a:p>
            <a:r>
              <a:rPr lang="en-US" b="1" dirty="0">
                <a:solidFill>
                  <a:srgbClr val="503278"/>
                </a:solidFill>
                <a:latin typeface="Arial" panose="020B0604020202020204" pitchFamily="34" charset="0"/>
                <a:cs typeface="Arial" panose="020B0604020202020204" pitchFamily="34" charset="0"/>
              </a:rPr>
              <a:t>On-Menu VBP Arrangement Checklist (cont’d)</a:t>
            </a:r>
          </a:p>
        </p:txBody>
      </p:sp>
      <p:sp>
        <p:nvSpPr>
          <p:cNvPr id="12" name="Rectangle 11"/>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3" name="Rectangle 12"/>
          <p:cNvSpPr/>
          <p:nvPr/>
        </p:nvSpPr>
        <p:spPr>
          <a:xfrm>
            <a:off x="0" y="15"/>
            <a:ext cx="12192000" cy="16254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22</a:t>
            </a:r>
          </a:p>
        </p:txBody>
      </p:sp>
      <p:sp>
        <p:nvSpPr>
          <p:cNvPr id="3" name="Content Placeholder 2">
            <a:extLst>
              <a:ext uri="{FF2B5EF4-FFF2-40B4-BE49-F238E27FC236}">
                <a16:creationId xmlns:a16="http://schemas.microsoft.com/office/drawing/2014/main" id="{ACED7802-38F9-4A77-9073-DB607288DB59}"/>
              </a:ext>
            </a:extLst>
          </p:cNvPr>
          <p:cNvSpPr>
            <a:spLocks noGrp="1"/>
          </p:cNvSpPr>
          <p:nvPr>
            <p:ph idx="1"/>
          </p:nvPr>
        </p:nvSpPr>
        <p:spPr>
          <a:xfrm>
            <a:off x="670052" y="1762134"/>
            <a:ext cx="10515600" cy="4351338"/>
          </a:xfrm>
        </p:spPr>
        <p:txBody>
          <a:bodyPr/>
          <a:lstStyle/>
          <a:p>
            <a:pPr marL="0" indent="0">
              <a:buNone/>
            </a:pPr>
            <a:r>
              <a:rPr lang="en-US" dirty="0"/>
              <a:t>The following questions must be addressed to meet the VBP contracting requirements outlined in the VBP Roadmap:</a:t>
            </a:r>
          </a:p>
        </p:txBody>
      </p:sp>
      <p:graphicFrame>
        <p:nvGraphicFramePr>
          <p:cNvPr id="11" name="object 7">
            <a:extLst>
              <a:ext uri="{FF2B5EF4-FFF2-40B4-BE49-F238E27FC236}">
                <a16:creationId xmlns:a16="http://schemas.microsoft.com/office/drawing/2014/main" id="{1A4012A4-E29B-414A-97F2-A503D8D0E3C4}"/>
              </a:ext>
            </a:extLst>
          </p:cNvPr>
          <p:cNvGraphicFramePr>
            <a:graphicFrameLocks noGrp="1"/>
          </p:cNvGraphicFramePr>
          <p:nvPr>
            <p:extLst>
              <p:ext uri="{D42A27DB-BD31-4B8C-83A1-F6EECF244321}">
                <p14:modId xmlns:p14="http://schemas.microsoft.com/office/powerpoint/2010/main" val="2082591239"/>
              </p:ext>
            </p:extLst>
          </p:nvPr>
        </p:nvGraphicFramePr>
        <p:xfrm>
          <a:off x="180870" y="2695267"/>
          <a:ext cx="11767819" cy="3418205"/>
        </p:xfrm>
        <a:graphic>
          <a:graphicData uri="http://schemas.openxmlformats.org/drawingml/2006/table">
            <a:tbl>
              <a:tblPr firstRow="1" bandRow="1">
                <a:tableStyleId>{2D5ABB26-0587-4C30-8999-92F81FD0307C}</a:tableStyleId>
              </a:tblPr>
              <a:tblGrid>
                <a:gridCol w="3664585">
                  <a:extLst>
                    <a:ext uri="{9D8B030D-6E8A-4147-A177-3AD203B41FA5}">
                      <a16:colId xmlns:a16="http://schemas.microsoft.com/office/drawing/2014/main" val="20000"/>
                    </a:ext>
                  </a:extLst>
                </a:gridCol>
                <a:gridCol w="8103234">
                  <a:extLst>
                    <a:ext uri="{9D8B030D-6E8A-4147-A177-3AD203B41FA5}">
                      <a16:colId xmlns:a16="http://schemas.microsoft.com/office/drawing/2014/main" val="20001"/>
                    </a:ext>
                  </a:extLst>
                </a:gridCol>
              </a:tblGrid>
              <a:tr h="370840">
                <a:tc>
                  <a:txBody>
                    <a:bodyPr/>
                    <a:lstStyle/>
                    <a:p>
                      <a:pPr marL="109855">
                        <a:lnSpc>
                          <a:spcPct val="100000"/>
                        </a:lnSpc>
                        <a:spcBef>
                          <a:spcPts val="150"/>
                        </a:spcBef>
                      </a:pPr>
                      <a:r>
                        <a:rPr sz="1800" b="1" spc="-5" dirty="0">
                          <a:solidFill>
                            <a:srgbClr val="FFFFFF"/>
                          </a:solidFill>
                          <a:latin typeface="Arial"/>
                          <a:cs typeface="Arial"/>
                        </a:rPr>
                        <a:t>VBP Contracting</a:t>
                      </a:r>
                      <a:r>
                        <a:rPr sz="1800" b="1" spc="-25" dirty="0">
                          <a:solidFill>
                            <a:srgbClr val="FFFFFF"/>
                          </a:solidFill>
                          <a:latin typeface="Arial"/>
                          <a:cs typeface="Arial"/>
                        </a:rPr>
                        <a:t> </a:t>
                      </a:r>
                      <a:r>
                        <a:rPr sz="1800" b="1" spc="-5" dirty="0">
                          <a:solidFill>
                            <a:srgbClr val="FFFFFF"/>
                          </a:solidFill>
                          <a:latin typeface="Arial"/>
                          <a:cs typeface="Arial"/>
                        </a:rPr>
                        <a:t>Element</a:t>
                      </a:r>
                      <a:endParaRPr sz="1800" dirty="0">
                        <a:latin typeface="Arial"/>
                        <a:cs typeface="Arial"/>
                      </a:endParaRPr>
                    </a:p>
                  </a:txBody>
                  <a:tcPr marL="0" marR="0" marT="190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marL="108585">
                        <a:lnSpc>
                          <a:spcPct val="100000"/>
                        </a:lnSpc>
                        <a:spcBef>
                          <a:spcPts val="150"/>
                        </a:spcBef>
                      </a:pPr>
                      <a:r>
                        <a:rPr sz="1800" b="1" spc="-5" dirty="0">
                          <a:solidFill>
                            <a:srgbClr val="FFFFFF"/>
                          </a:solidFill>
                          <a:latin typeface="Arial"/>
                          <a:cs typeface="Arial"/>
                        </a:rPr>
                        <a:t>Relevant</a:t>
                      </a:r>
                      <a:r>
                        <a:rPr sz="1800" b="1" spc="-10" dirty="0">
                          <a:solidFill>
                            <a:srgbClr val="FFFFFF"/>
                          </a:solidFill>
                          <a:latin typeface="Arial"/>
                          <a:cs typeface="Arial"/>
                        </a:rPr>
                        <a:t> </a:t>
                      </a:r>
                      <a:r>
                        <a:rPr sz="1800" b="1" spc="-5" dirty="0">
                          <a:solidFill>
                            <a:srgbClr val="FFFFFF"/>
                          </a:solidFill>
                          <a:latin typeface="Arial"/>
                          <a:cs typeface="Arial"/>
                        </a:rPr>
                        <a:t>Question</a:t>
                      </a:r>
                      <a:endParaRPr sz="1800" dirty="0">
                        <a:latin typeface="Arial"/>
                        <a:cs typeface="Arial"/>
                      </a:endParaRPr>
                    </a:p>
                  </a:txBody>
                  <a:tcPr marL="0" marR="0" marT="190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extLst>
                  <a:ext uri="{0D108BD9-81ED-4DB2-BD59-A6C34878D82A}">
                    <a16:rowId xmlns:a16="http://schemas.microsoft.com/office/drawing/2014/main" val="10000"/>
                  </a:ext>
                </a:extLst>
              </a:tr>
              <a:tr h="369570">
                <a:tc>
                  <a:txBody>
                    <a:bodyPr/>
                    <a:lstStyle/>
                    <a:p>
                      <a:pPr marL="109855">
                        <a:lnSpc>
                          <a:spcPct val="100000"/>
                        </a:lnSpc>
                        <a:spcBef>
                          <a:spcPts val="175"/>
                        </a:spcBef>
                      </a:pPr>
                      <a:r>
                        <a:rPr sz="1200" b="1" spc="-5" dirty="0">
                          <a:latin typeface="Arial"/>
                          <a:cs typeface="Arial"/>
                        </a:rPr>
                        <a:t>Type of Arrangement (as per the</a:t>
                      </a:r>
                      <a:r>
                        <a:rPr sz="1200" b="1" spc="-30" dirty="0">
                          <a:latin typeface="Arial"/>
                          <a:cs typeface="Arial"/>
                        </a:rPr>
                        <a:t> </a:t>
                      </a:r>
                      <a:r>
                        <a:rPr sz="1200" b="1" spc="-5" dirty="0">
                          <a:latin typeface="Arial"/>
                          <a:cs typeface="Arial"/>
                        </a:rPr>
                        <a:t>Roadmap)</a:t>
                      </a:r>
                      <a:endParaRPr sz="1200" dirty="0">
                        <a:latin typeface="Arial"/>
                        <a:cs typeface="Arial"/>
                      </a:endParaRPr>
                    </a:p>
                  </a:txBody>
                  <a:tcPr marL="0" marR="0" marT="222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ADADA"/>
                    </a:solidFill>
                  </a:tcPr>
                </a:tc>
                <a:tc>
                  <a:txBody>
                    <a:bodyPr/>
                    <a:lstStyle/>
                    <a:p>
                      <a:pPr marL="109220">
                        <a:lnSpc>
                          <a:spcPct val="100000"/>
                        </a:lnSpc>
                        <a:spcBef>
                          <a:spcPts val="175"/>
                        </a:spcBef>
                      </a:pPr>
                      <a:r>
                        <a:rPr sz="1200" spc="-5" dirty="0">
                          <a:latin typeface="Arial"/>
                          <a:cs typeface="Arial"/>
                        </a:rPr>
                        <a:t>Does the </a:t>
                      </a:r>
                      <a:r>
                        <a:rPr sz="1200" dirty="0">
                          <a:latin typeface="Arial"/>
                          <a:cs typeface="Arial"/>
                        </a:rPr>
                        <a:t>contract </a:t>
                      </a:r>
                      <a:r>
                        <a:rPr sz="1200" spc="-5" dirty="0">
                          <a:latin typeface="Arial"/>
                          <a:cs typeface="Arial"/>
                        </a:rPr>
                        <a:t>match the Roadmap arrangement</a:t>
                      </a:r>
                      <a:r>
                        <a:rPr sz="1200" spc="-15" dirty="0">
                          <a:latin typeface="Arial"/>
                          <a:cs typeface="Arial"/>
                        </a:rPr>
                        <a:t> </a:t>
                      </a:r>
                      <a:r>
                        <a:rPr sz="1200" spc="-5" dirty="0">
                          <a:latin typeface="Arial"/>
                          <a:cs typeface="Arial"/>
                        </a:rPr>
                        <a:t>definition?</a:t>
                      </a:r>
                      <a:endParaRPr sz="1200" dirty="0">
                        <a:latin typeface="Arial"/>
                        <a:cs typeface="Arial"/>
                      </a:endParaRPr>
                    </a:p>
                  </a:txBody>
                  <a:tcPr marL="0" marR="0" marT="222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ADADA"/>
                    </a:solidFill>
                  </a:tcPr>
                </a:tc>
                <a:extLst>
                  <a:ext uri="{0D108BD9-81ED-4DB2-BD59-A6C34878D82A}">
                    <a16:rowId xmlns:a16="http://schemas.microsoft.com/office/drawing/2014/main" val="10001"/>
                  </a:ext>
                </a:extLst>
              </a:tr>
              <a:tr h="476250">
                <a:tc>
                  <a:txBody>
                    <a:bodyPr/>
                    <a:lstStyle/>
                    <a:p>
                      <a:pPr marL="109855">
                        <a:lnSpc>
                          <a:spcPct val="100000"/>
                        </a:lnSpc>
                        <a:spcBef>
                          <a:spcPts val="175"/>
                        </a:spcBef>
                      </a:pPr>
                      <a:r>
                        <a:rPr sz="1200" b="1" spc="-5" dirty="0">
                          <a:latin typeface="Arial"/>
                          <a:cs typeface="Arial"/>
                        </a:rPr>
                        <a:t>Definition and Scope of</a:t>
                      </a:r>
                      <a:r>
                        <a:rPr sz="1200" b="1" spc="-15" dirty="0">
                          <a:latin typeface="Arial"/>
                          <a:cs typeface="Arial"/>
                        </a:rPr>
                        <a:t> </a:t>
                      </a:r>
                      <a:r>
                        <a:rPr sz="1200" b="1" spc="-5" dirty="0">
                          <a:latin typeface="Arial"/>
                          <a:cs typeface="Arial"/>
                        </a:rPr>
                        <a:t>Services</a:t>
                      </a:r>
                      <a:endParaRPr sz="1200" dirty="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marL="109220" marR="363220">
                        <a:lnSpc>
                          <a:spcPts val="1730"/>
                        </a:lnSpc>
                        <a:spcBef>
                          <a:spcPts val="65"/>
                        </a:spcBef>
                      </a:pPr>
                      <a:r>
                        <a:rPr sz="1200" spc="-5" dirty="0">
                          <a:latin typeface="Arial"/>
                          <a:cs typeface="Arial"/>
                        </a:rPr>
                        <a:t>Does the </a:t>
                      </a:r>
                      <a:r>
                        <a:rPr sz="1200" dirty="0">
                          <a:latin typeface="Arial"/>
                          <a:cs typeface="Arial"/>
                        </a:rPr>
                        <a:t>contract </a:t>
                      </a:r>
                      <a:r>
                        <a:rPr sz="1200" spc="-5" dirty="0">
                          <a:latin typeface="Arial"/>
                          <a:cs typeface="Arial"/>
                        </a:rPr>
                        <a:t>either </a:t>
                      </a:r>
                      <a:r>
                        <a:rPr sz="1200" dirty="0">
                          <a:latin typeface="Arial"/>
                          <a:cs typeface="Arial"/>
                        </a:rPr>
                        <a:t>state </a:t>
                      </a:r>
                      <a:r>
                        <a:rPr sz="1200" spc="-5" dirty="0">
                          <a:latin typeface="Arial"/>
                          <a:cs typeface="Arial"/>
                        </a:rPr>
                        <a:t>that it matches the VBP Roadmap definition or list all of the </a:t>
                      </a:r>
                      <a:r>
                        <a:rPr sz="1200" dirty="0">
                          <a:latin typeface="Arial"/>
                          <a:cs typeface="Arial"/>
                        </a:rPr>
                        <a:t>services </a:t>
                      </a:r>
                      <a:r>
                        <a:rPr sz="1200" spc="-5" dirty="0">
                          <a:latin typeface="Arial"/>
                          <a:cs typeface="Arial"/>
                        </a:rPr>
                        <a:t>included in the  arrangement?</a:t>
                      </a:r>
                      <a:endParaRPr sz="1200" dirty="0">
                        <a:latin typeface="Arial"/>
                        <a:cs typeface="Arial"/>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extLst>
                  <a:ext uri="{0D108BD9-81ED-4DB2-BD59-A6C34878D82A}">
                    <a16:rowId xmlns:a16="http://schemas.microsoft.com/office/drawing/2014/main" val="10002"/>
                  </a:ext>
                </a:extLst>
              </a:tr>
              <a:tr h="639445">
                <a:tc>
                  <a:txBody>
                    <a:bodyPr/>
                    <a:lstStyle/>
                    <a:p>
                      <a:pPr marL="109855">
                        <a:lnSpc>
                          <a:spcPct val="100000"/>
                        </a:lnSpc>
                        <a:spcBef>
                          <a:spcPts val="175"/>
                        </a:spcBef>
                      </a:pPr>
                      <a:r>
                        <a:rPr sz="1200" b="1" spc="-5" dirty="0">
                          <a:latin typeface="Arial"/>
                          <a:cs typeface="Arial"/>
                        </a:rPr>
                        <a:t>Quality</a:t>
                      </a:r>
                      <a:r>
                        <a:rPr sz="1200" b="1" spc="-10" dirty="0">
                          <a:latin typeface="Arial"/>
                          <a:cs typeface="Arial"/>
                        </a:rPr>
                        <a:t> </a:t>
                      </a:r>
                      <a:r>
                        <a:rPr sz="1200" b="1" dirty="0">
                          <a:latin typeface="Arial"/>
                          <a:cs typeface="Arial"/>
                        </a:rPr>
                        <a:t>Measures/Reporting</a:t>
                      </a:r>
                      <a:endParaRPr sz="1200" dirty="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marL="109220" marR="5715">
                        <a:lnSpc>
                          <a:spcPts val="1730"/>
                        </a:lnSpc>
                        <a:spcBef>
                          <a:spcPts val="65"/>
                        </a:spcBef>
                      </a:pPr>
                      <a:r>
                        <a:rPr sz="1200" spc="-5" dirty="0">
                          <a:latin typeface="Arial"/>
                          <a:cs typeface="Arial"/>
                        </a:rPr>
                        <a:t>Does the </a:t>
                      </a:r>
                      <a:r>
                        <a:rPr sz="1200" dirty="0">
                          <a:latin typeface="Arial"/>
                          <a:cs typeface="Arial"/>
                        </a:rPr>
                        <a:t>contract commit </a:t>
                      </a:r>
                      <a:r>
                        <a:rPr sz="1200" spc="-5" dirty="0">
                          <a:latin typeface="Arial"/>
                          <a:cs typeface="Arial"/>
                        </a:rPr>
                        <a:t>to reporting on all reportable Category </a:t>
                      </a:r>
                      <a:r>
                        <a:rPr sz="1200" dirty="0">
                          <a:latin typeface="Arial"/>
                          <a:cs typeface="Arial"/>
                        </a:rPr>
                        <a:t>1 </a:t>
                      </a:r>
                      <a:r>
                        <a:rPr sz="1200" spc="-5" dirty="0">
                          <a:latin typeface="Arial"/>
                          <a:cs typeface="Arial"/>
                        </a:rPr>
                        <a:t>quality measures approved by the State? OR Does  the </a:t>
                      </a:r>
                      <a:r>
                        <a:rPr sz="1200" dirty="0">
                          <a:latin typeface="Arial"/>
                          <a:cs typeface="Arial"/>
                        </a:rPr>
                        <a:t>contract </a:t>
                      </a:r>
                      <a:r>
                        <a:rPr sz="1200" spc="-5" dirty="0">
                          <a:latin typeface="Arial"/>
                          <a:cs typeface="Arial"/>
                        </a:rPr>
                        <a:t>list all of the reportable Category </a:t>
                      </a:r>
                      <a:r>
                        <a:rPr sz="1200" dirty="0">
                          <a:latin typeface="Arial"/>
                          <a:cs typeface="Arial"/>
                        </a:rPr>
                        <a:t>1 </a:t>
                      </a:r>
                      <a:r>
                        <a:rPr sz="1200" spc="-5" dirty="0">
                          <a:latin typeface="Arial"/>
                          <a:cs typeface="Arial"/>
                        </a:rPr>
                        <a:t>quality measures that the MCO will</a:t>
                      </a:r>
                      <a:r>
                        <a:rPr sz="1200" spc="-25" dirty="0">
                          <a:latin typeface="Arial"/>
                          <a:cs typeface="Arial"/>
                        </a:rPr>
                        <a:t> </a:t>
                      </a:r>
                      <a:r>
                        <a:rPr sz="1200" dirty="0">
                          <a:latin typeface="Arial"/>
                          <a:cs typeface="Arial"/>
                        </a:rPr>
                        <a:t>report?</a:t>
                      </a: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extLst>
                  <a:ext uri="{0D108BD9-81ED-4DB2-BD59-A6C34878D82A}">
                    <a16:rowId xmlns:a16="http://schemas.microsoft.com/office/drawing/2014/main" val="10003"/>
                  </a:ext>
                </a:extLst>
              </a:tr>
              <a:tr h="370840">
                <a:tc>
                  <a:txBody>
                    <a:bodyPr/>
                    <a:lstStyle/>
                    <a:p>
                      <a:pPr marL="109855">
                        <a:lnSpc>
                          <a:spcPct val="100000"/>
                        </a:lnSpc>
                        <a:spcBef>
                          <a:spcPts val="175"/>
                        </a:spcBef>
                      </a:pPr>
                      <a:r>
                        <a:rPr sz="1200" b="1" spc="-5" dirty="0">
                          <a:latin typeface="Arial"/>
                          <a:cs typeface="Arial"/>
                        </a:rPr>
                        <a:t>Risk</a:t>
                      </a:r>
                      <a:r>
                        <a:rPr sz="1200" b="1" spc="-10" dirty="0">
                          <a:latin typeface="Arial"/>
                          <a:cs typeface="Arial"/>
                        </a:rPr>
                        <a:t> </a:t>
                      </a:r>
                      <a:r>
                        <a:rPr sz="1200" b="1" spc="-5" dirty="0">
                          <a:latin typeface="Arial"/>
                          <a:cs typeface="Arial"/>
                        </a:rPr>
                        <a:t>Level</a:t>
                      </a:r>
                      <a:endParaRPr sz="1200" dirty="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marL="109220">
                        <a:lnSpc>
                          <a:spcPct val="100000"/>
                        </a:lnSpc>
                        <a:spcBef>
                          <a:spcPts val="175"/>
                        </a:spcBef>
                      </a:pPr>
                      <a:r>
                        <a:rPr sz="1200" spc="-5" dirty="0">
                          <a:latin typeface="Arial"/>
                          <a:cs typeface="Arial"/>
                        </a:rPr>
                        <a:t>Does the </a:t>
                      </a:r>
                      <a:r>
                        <a:rPr sz="1200" dirty="0">
                          <a:latin typeface="Arial"/>
                          <a:cs typeface="Arial"/>
                        </a:rPr>
                        <a:t>contract </a:t>
                      </a:r>
                      <a:r>
                        <a:rPr sz="1200" spc="-5" dirty="0">
                          <a:latin typeface="Arial"/>
                          <a:cs typeface="Arial"/>
                        </a:rPr>
                        <a:t>describe the level of risk </a:t>
                      </a:r>
                      <a:r>
                        <a:rPr sz="1200" dirty="0">
                          <a:latin typeface="Arial"/>
                          <a:cs typeface="Arial"/>
                        </a:rPr>
                        <a:t>chosen </a:t>
                      </a:r>
                      <a:r>
                        <a:rPr sz="1200" spc="-5" dirty="0">
                          <a:latin typeface="Arial"/>
                          <a:cs typeface="Arial"/>
                        </a:rPr>
                        <a:t>by the </a:t>
                      </a:r>
                      <a:r>
                        <a:rPr sz="1200" dirty="0">
                          <a:latin typeface="Arial"/>
                          <a:cs typeface="Arial"/>
                        </a:rPr>
                        <a:t>contracting</a:t>
                      </a:r>
                      <a:r>
                        <a:rPr sz="1200" spc="-25" dirty="0">
                          <a:latin typeface="Arial"/>
                          <a:cs typeface="Arial"/>
                        </a:rPr>
                        <a:t> </a:t>
                      </a:r>
                      <a:r>
                        <a:rPr sz="1200" spc="-5" dirty="0">
                          <a:latin typeface="Arial"/>
                          <a:cs typeface="Arial"/>
                        </a:rPr>
                        <a:t>parties?</a:t>
                      </a:r>
                      <a:endParaRPr sz="1200" dirty="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extLst>
                  <a:ext uri="{0D108BD9-81ED-4DB2-BD59-A6C34878D82A}">
                    <a16:rowId xmlns:a16="http://schemas.microsoft.com/office/drawing/2014/main" val="10004"/>
                  </a:ext>
                </a:extLst>
              </a:tr>
              <a:tr h="821690">
                <a:tc>
                  <a:txBody>
                    <a:bodyPr/>
                    <a:lstStyle/>
                    <a:p>
                      <a:pPr marL="109855">
                        <a:lnSpc>
                          <a:spcPct val="100000"/>
                        </a:lnSpc>
                        <a:spcBef>
                          <a:spcPts val="175"/>
                        </a:spcBef>
                      </a:pPr>
                      <a:r>
                        <a:rPr sz="1200" b="1" spc="-5" dirty="0">
                          <a:latin typeface="Arial"/>
                          <a:cs typeface="Arial"/>
                        </a:rPr>
                        <a:t>Shared</a:t>
                      </a:r>
                      <a:r>
                        <a:rPr sz="1200" b="1" spc="-10" dirty="0">
                          <a:latin typeface="Arial"/>
                          <a:cs typeface="Arial"/>
                        </a:rPr>
                        <a:t> </a:t>
                      </a:r>
                      <a:r>
                        <a:rPr sz="1200" b="1" spc="-5" dirty="0">
                          <a:latin typeface="Arial"/>
                          <a:cs typeface="Arial"/>
                        </a:rPr>
                        <a:t>Savings/Losses</a:t>
                      </a:r>
                      <a:endParaRPr sz="1200" dirty="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marL="109220">
                        <a:lnSpc>
                          <a:spcPct val="100000"/>
                        </a:lnSpc>
                        <a:spcBef>
                          <a:spcPts val="175"/>
                        </a:spcBef>
                      </a:pPr>
                      <a:r>
                        <a:rPr sz="1200" spc="-5" dirty="0">
                          <a:latin typeface="Arial"/>
                          <a:cs typeface="Arial"/>
                        </a:rPr>
                        <a:t>Does the risk level </a:t>
                      </a:r>
                      <a:r>
                        <a:rPr sz="1200" dirty="0">
                          <a:latin typeface="Arial"/>
                          <a:cs typeface="Arial"/>
                        </a:rPr>
                        <a:t>correspond </a:t>
                      </a:r>
                      <a:r>
                        <a:rPr sz="1200" spc="-5" dirty="0">
                          <a:latin typeface="Arial"/>
                          <a:cs typeface="Arial"/>
                        </a:rPr>
                        <a:t>with the </a:t>
                      </a:r>
                      <a:r>
                        <a:rPr sz="1200" dirty="0">
                          <a:latin typeface="Arial"/>
                          <a:cs typeface="Arial"/>
                        </a:rPr>
                        <a:t>shared savings/losses </a:t>
                      </a:r>
                      <a:r>
                        <a:rPr sz="1200" spc="-5" dirty="0">
                          <a:latin typeface="Arial"/>
                          <a:cs typeface="Arial"/>
                        </a:rPr>
                        <a:t>minimums?</a:t>
                      </a:r>
                      <a:r>
                        <a:rPr sz="1200" spc="-30" dirty="0">
                          <a:latin typeface="Arial"/>
                          <a:cs typeface="Arial"/>
                        </a:rPr>
                        <a:t> </a:t>
                      </a:r>
                      <a:r>
                        <a:rPr sz="1200" spc="-5" dirty="0">
                          <a:latin typeface="Arial"/>
                          <a:cs typeface="Arial"/>
                        </a:rPr>
                        <a:t>AND</a:t>
                      </a:r>
                      <a:endParaRPr sz="1200" dirty="0">
                        <a:latin typeface="Arial"/>
                        <a:cs typeface="Arial"/>
                      </a:endParaRPr>
                    </a:p>
                    <a:p>
                      <a:pPr marL="109220" marR="173990">
                        <a:lnSpc>
                          <a:spcPct val="121500"/>
                        </a:lnSpc>
                        <a:spcBef>
                          <a:spcPts val="25"/>
                        </a:spcBef>
                      </a:pPr>
                      <a:r>
                        <a:rPr sz="1200" spc="-5" dirty="0">
                          <a:latin typeface="Arial"/>
                          <a:cs typeface="Arial"/>
                        </a:rPr>
                        <a:t>Does the </a:t>
                      </a:r>
                      <a:r>
                        <a:rPr sz="1200" dirty="0">
                          <a:latin typeface="Arial"/>
                          <a:cs typeface="Arial"/>
                        </a:rPr>
                        <a:t>contract </a:t>
                      </a:r>
                      <a:r>
                        <a:rPr sz="1200" spc="-5" dirty="0">
                          <a:latin typeface="Arial"/>
                          <a:cs typeface="Arial"/>
                        </a:rPr>
                        <a:t>list at least one (1) Category </a:t>
                      </a:r>
                      <a:r>
                        <a:rPr sz="1200" dirty="0">
                          <a:latin typeface="Arial"/>
                          <a:cs typeface="Arial"/>
                        </a:rPr>
                        <a:t>1 </a:t>
                      </a:r>
                      <a:r>
                        <a:rPr sz="1200" spc="-5" dirty="0">
                          <a:latin typeface="Arial"/>
                          <a:cs typeface="Arial"/>
                        </a:rPr>
                        <a:t>P4P quality measure to be used for </a:t>
                      </a:r>
                      <a:r>
                        <a:rPr sz="1200" dirty="0">
                          <a:latin typeface="Arial"/>
                          <a:cs typeface="Arial"/>
                        </a:rPr>
                        <a:t>calculating shared savings </a:t>
                      </a:r>
                      <a:r>
                        <a:rPr sz="1200" spc="-5" dirty="0">
                          <a:latin typeface="Arial"/>
                          <a:cs typeface="Arial"/>
                        </a:rPr>
                        <a:t>and  losses?</a:t>
                      </a:r>
                      <a:endParaRPr sz="1200" dirty="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extLst>
                  <a:ext uri="{0D108BD9-81ED-4DB2-BD59-A6C34878D82A}">
                    <a16:rowId xmlns:a16="http://schemas.microsoft.com/office/drawing/2014/main" val="10005"/>
                  </a:ext>
                </a:extLst>
              </a:tr>
              <a:tr h="369570">
                <a:tc>
                  <a:txBody>
                    <a:bodyPr/>
                    <a:lstStyle/>
                    <a:p>
                      <a:pPr marL="109855">
                        <a:lnSpc>
                          <a:spcPct val="100000"/>
                        </a:lnSpc>
                        <a:spcBef>
                          <a:spcPts val="175"/>
                        </a:spcBef>
                      </a:pPr>
                      <a:r>
                        <a:rPr sz="1200" b="1" spc="-5" dirty="0">
                          <a:latin typeface="Arial"/>
                          <a:cs typeface="Arial"/>
                        </a:rPr>
                        <a:t>Attribution</a:t>
                      </a:r>
                      <a:endParaRPr sz="1200" dirty="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marL="109220">
                        <a:lnSpc>
                          <a:spcPct val="100000"/>
                        </a:lnSpc>
                        <a:spcBef>
                          <a:spcPts val="175"/>
                        </a:spcBef>
                      </a:pPr>
                      <a:r>
                        <a:rPr sz="1200" spc="-5" dirty="0">
                          <a:latin typeface="Arial"/>
                          <a:cs typeface="Arial"/>
                        </a:rPr>
                        <a:t>Does the </a:t>
                      </a:r>
                      <a:r>
                        <a:rPr sz="1200" dirty="0">
                          <a:latin typeface="Arial"/>
                          <a:cs typeface="Arial"/>
                        </a:rPr>
                        <a:t>contract </a:t>
                      </a:r>
                      <a:r>
                        <a:rPr sz="1200" spc="-5" dirty="0">
                          <a:latin typeface="Arial"/>
                          <a:cs typeface="Arial"/>
                        </a:rPr>
                        <a:t>describe the attributed</a:t>
                      </a:r>
                      <a:r>
                        <a:rPr sz="1200" spc="-15" dirty="0">
                          <a:latin typeface="Arial"/>
                          <a:cs typeface="Arial"/>
                        </a:rPr>
                        <a:t> </a:t>
                      </a:r>
                      <a:r>
                        <a:rPr sz="1200" spc="-5" dirty="0">
                          <a:latin typeface="Arial"/>
                          <a:cs typeface="Arial"/>
                        </a:rPr>
                        <a:t>population?</a:t>
                      </a:r>
                      <a:endParaRPr sz="1200" dirty="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43713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80870" y="671043"/>
            <a:ext cx="11528530" cy="548640"/>
          </a:xfrm>
        </p:spPr>
        <p:txBody>
          <a:bodyPr>
            <a:normAutofit fontScale="90000"/>
          </a:bodyPr>
          <a:lstStyle/>
          <a:p>
            <a:r>
              <a:rPr lang="en-US" b="1" dirty="0">
                <a:solidFill>
                  <a:srgbClr val="503278"/>
                </a:solidFill>
                <a:latin typeface="Arial" panose="020B0604020202020204" pitchFamily="34" charset="0"/>
                <a:cs typeface="Arial" panose="020B0604020202020204" pitchFamily="34" charset="0"/>
              </a:rPr>
              <a:t>On-Menu VBP Arrangement Checklist (cont’d)</a:t>
            </a:r>
          </a:p>
        </p:txBody>
      </p:sp>
      <p:sp>
        <p:nvSpPr>
          <p:cNvPr id="12" name="Rectangle 11"/>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3" name="Rectangle 12"/>
          <p:cNvSpPr/>
          <p:nvPr/>
        </p:nvSpPr>
        <p:spPr>
          <a:xfrm>
            <a:off x="0" y="15"/>
            <a:ext cx="12192000" cy="16254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23</a:t>
            </a:r>
          </a:p>
        </p:txBody>
      </p:sp>
      <p:sp>
        <p:nvSpPr>
          <p:cNvPr id="3" name="Content Placeholder 2">
            <a:extLst>
              <a:ext uri="{FF2B5EF4-FFF2-40B4-BE49-F238E27FC236}">
                <a16:creationId xmlns:a16="http://schemas.microsoft.com/office/drawing/2014/main" id="{ACED7802-38F9-4A77-9073-DB607288DB59}"/>
              </a:ext>
            </a:extLst>
          </p:cNvPr>
          <p:cNvSpPr>
            <a:spLocks noGrp="1"/>
          </p:cNvSpPr>
          <p:nvPr>
            <p:ph idx="1"/>
          </p:nvPr>
        </p:nvSpPr>
        <p:spPr>
          <a:xfrm>
            <a:off x="466852" y="1344974"/>
            <a:ext cx="10515600" cy="4351338"/>
          </a:xfrm>
        </p:spPr>
        <p:txBody>
          <a:bodyPr/>
          <a:lstStyle/>
          <a:p>
            <a:pPr marL="0" indent="0">
              <a:buNone/>
            </a:pPr>
            <a:r>
              <a:rPr lang="en-US" dirty="0"/>
              <a:t>The following questions must be addressed to meet the VBP contracting requirements outlined in the VBP Roadmap:</a:t>
            </a:r>
          </a:p>
        </p:txBody>
      </p:sp>
      <p:graphicFrame>
        <p:nvGraphicFramePr>
          <p:cNvPr id="14" name="object 7">
            <a:extLst>
              <a:ext uri="{FF2B5EF4-FFF2-40B4-BE49-F238E27FC236}">
                <a16:creationId xmlns:a16="http://schemas.microsoft.com/office/drawing/2014/main" id="{5C01F689-F9CB-4DFB-8466-2951FD53C5FB}"/>
              </a:ext>
            </a:extLst>
          </p:cNvPr>
          <p:cNvGraphicFramePr>
            <a:graphicFrameLocks noGrp="1"/>
          </p:cNvGraphicFramePr>
          <p:nvPr>
            <p:extLst>
              <p:ext uri="{D42A27DB-BD31-4B8C-83A1-F6EECF244321}">
                <p14:modId xmlns:p14="http://schemas.microsoft.com/office/powerpoint/2010/main" val="1805454200"/>
              </p:ext>
            </p:extLst>
          </p:nvPr>
        </p:nvGraphicFramePr>
        <p:xfrm>
          <a:off x="212090" y="2175464"/>
          <a:ext cx="11767819" cy="4051866"/>
        </p:xfrm>
        <a:graphic>
          <a:graphicData uri="http://schemas.openxmlformats.org/drawingml/2006/table">
            <a:tbl>
              <a:tblPr firstRow="1" bandRow="1">
                <a:tableStyleId>{2D5ABB26-0587-4C30-8999-92F81FD0307C}</a:tableStyleId>
              </a:tblPr>
              <a:tblGrid>
                <a:gridCol w="3664585">
                  <a:extLst>
                    <a:ext uri="{9D8B030D-6E8A-4147-A177-3AD203B41FA5}">
                      <a16:colId xmlns:a16="http://schemas.microsoft.com/office/drawing/2014/main" val="20000"/>
                    </a:ext>
                  </a:extLst>
                </a:gridCol>
                <a:gridCol w="8103234">
                  <a:extLst>
                    <a:ext uri="{9D8B030D-6E8A-4147-A177-3AD203B41FA5}">
                      <a16:colId xmlns:a16="http://schemas.microsoft.com/office/drawing/2014/main" val="20001"/>
                    </a:ext>
                  </a:extLst>
                </a:gridCol>
              </a:tblGrid>
              <a:tr h="307495">
                <a:tc>
                  <a:txBody>
                    <a:bodyPr/>
                    <a:lstStyle/>
                    <a:p>
                      <a:pPr marL="109855">
                        <a:lnSpc>
                          <a:spcPct val="100000"/>
                        </a:lnSpc>
                        <a:spcBef>
                          <a:spcPts val="150"/>
                        </a:spcBef>
                      </a:pPr>
                      <a:r>
                        <a:rPr sz="1800" b="1" spc="-5" dirty="0">
                          <a:solidFill>
                            <a:srgbClr val="FFFFFF"/>
                          </a:solidFill>
                          <a:latin typeface="Arial"/>
                          <a:cs typeface="Arial"/>
                        </a:rPr>
                        <a:t>VBP Contracting</a:t>
                      </a:r>
                      <a:r>
                        <a:rPr sz="1800" b="1" spc="-25" dirty="0">
                          <a:solidFill>
                            <a:srgbClr val="FFFFFF"/>
                          </a:solidFill>
                          <a:latin typeface="Arial"/>
                          <a:cs typeface="Arial"/>
                        </a:rPr>
                        <a:t> </a:t>
                      </a:r>
                      <a:r>
                        <a:rPr sz="1800" b="1" spc="-5" dirty="0">
                          <a:solidFill>
                            <a:srgbClr val="FFFFFF"/>
                          </a:solidFill>
                          <a:latin typeface="Arial"/>
                          <a:cs typeface="Arial"/>
                        </a:rPr>
                        <a:t>Element</a:t>
                      </a:r>
                      <a:endParaRPr sz="1800" dirty="0">
                        <a:latin typeface="Arial"/>
                        <a:cs typeface="Arial"/>
                      </a:endParaRPr>
                    </a:p>
                  </a:txBody>
                  <a:tcPr marL="0" marR="0" marT="190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marL="108585">
                        <a:lnSpc>
                          <a:spcPct val="100000"/>
                        </a:lnSpc>
                        <a:spcBef>
                          <a:spcPts val="150"/>
                        </a:spcBef>
                      </a:pPr>
                      <a:r>
                        <a:rPr sz="1800" b="1" spc="-5" dirty="0">
                          <a:solidFill>
                            <a:srgbClr val="FFFFFF"/>
                          </a:solidFill>
                          <a:latin typeface="Arial"/>
                          <a:cs typeface="Arial"/>
                        </a:rPr>
                        <a:t>Relevant</a:t>
                      </a:r>
                      <a:r>
                        <a:rPr sz="1800" b="1" spc="-10" dirty="0">
                          <a:solidFill>
                            <a:srgbClr val="FFFFFF"/>
                          </a:solidFill>
                          <a:latin typeface="Arial"/>
                          <a:cs typeface="Arial"/>
                        </a:rPr>
                        <a:t> </a:t>
                      </a:r>
                      <a:r>
                        <a:rPr sz="1800" b="1" spc="-5" dirty="0">
                          <a:solidFill>
                            <a:srgbClr val="FFFFFF"/>
                          </a:solidFill>
                          <a:latin typeface="Arial"/>
                          <a:cs typeface="Arial"/>
                        </a:rPr>
                        <a:t>Question</a:t>
                      </a:r>
                      <a:endParaRPr sz="1800" dirty="0">
                        <a:latin typeface="Arial"/>
                        <a:cs typeface="Arial"/>
                      </a:endParaRPr>
                    </a:p>
                  </a:txBody>
                  <a:tcPr marL="0" marR="0" marT="190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extLst>
                  <a:ext uri="{0D108BD9-81ED-4DB2-BD59-A6C34878D82A}">
                    <a16:rowId xmlns:a16="http://schemas.microsoft.com/office/drawing/2014/main" val="10000"/>
                  </a:ext>
                </a:extLst>
              </a:tr>
              <a:tr h="311782">
                <a:tc>
                  <a:txBody>
                    <a:bodyPr/>
                    <a:lstStyle/>
                    <a:p>
                      <a:pPr marL="109855">
                        <a:lnSpc>
                          <a:spcPct val="100000"/>
                        </a:lnSpc>
                        <a:spcBef>
                          <a:spcPts val="175"/>
                        </a:spcBef>
                      </a:pPr>
                      <a:r>
                        <a:rPr sz="1200" b="1" spc="-5" dirty="0">
                          <a:latin typeface="Arial"/>
                          <a:cs typeface="Arial"/>
                        </a:rPr>
                        <a:t>Type of Arrangement (as per the</a:t>
                      </a:r>
                      <a:r>
                        <a:rPr sz="1200" b="1" spc="-30" dirty="0">
                          <a:latin typeface="Arial"/>
                          <a:cs typeface="Arial"/>
                        </a:rPr>
                        <a:t> </a:t>
                      </a:r>
                      <a:r>
                        <a:rPr sz="1200" b="1" spc="-5" dirty="0">
                          <a:latin typeface="Arial"/>
                          <a:cs typeface="Arial"/>
                        </a:rPr>
                        <a:t>Roadmap)</a:t>
                      </a:r>
                      <a:endParaRPr sz="1200" dirty="0">
                        <a:latin typeface="Arial"/>
                        <a:cs typeface="Arial"/>
                      </a:endParaRPr>
                    </a:p>
                  </a:txBody>
                  <a:tcPr marL="0" marR="0" marT="222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ADADA"/>
                    </a:solidFill>
                  </a:tcPr>
                </a:tc>
                <a:tc>
                  <a:txBody>
                    <a:bodyPr/>
                    <a:lstStyle/>
                    <a:p>
                      <a:pPr marL="109220">
                        <a:lnSpc>
                          <a:spcPct val="100000"/>
                        </a:lnSpc>
                        <a:spcBef>
                          <a:spcPts val="175"/>
                        </a:spcBef>
                      </a:pPr>
                      <a:r>
                        <a:rPr sz="1200" spc="-5" dirty="0">
                          <a:latin typeface="Arial"/>
                          <a:cs typeface="Arial"/>
                        </a:rPr>
                        <a:t>Does the </a:t>
                      </a:r>
                      <a:r>
                        <a:rPr sz="1200" dirty="0">
                          <a:latin typeface="Arial"/>
                          <a:cs typeface="Arial"/>
                        </a:rPr>
                        <a:t>contract </a:t>
                      </a:r>
                      <a:r>
                        <a:rPr sz="1200" spc="-5" dirty="0">
                          <a:latin typeface="Arial"/>
                          <a:cs typeface="Arial"/>
                        </a:rPr>
                        <a:t>match the Roadmap arrangement</a:t>
                      </a:r>
                      <a:r>
                        <a:rPr sz="1200" spc="-15" dirty="0">
                          <a:latin typeface="Arial"/>
                          <a:cs typeface="Arial"/>
                        </a:rPr>
                        <a:t> </a:t>
                      </a:r>
                      <a:r>
                        <a:rPr sz="1200" spc="-5" dirty="0">
                          <a:latin typeface="Arial"/>
                          <a:cs typeface="Arial"/>
                        </a:rPr>
                        <a:t>definition?</a:t>
                      </a:r>
                      <a:endParaRPr sz="1200" dirty="0">
                        <a:latin typeface="Arial"/>
                        <a:cs typeface="Arial"/>
                      </a:endParaRPr>
                    </a:p>
                  </a:txBody>
                  <a:tcPr marL="0" marR="0" marT="222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ADADA"/>
                    </a:solidFill>
                  </a:tcPr>
                </a:tc>
                <a:extLst>
                  <a:ext uri="{0D108BD9-81ED-4DB2-BD59-A6C34878D82A}">
                    <a16:rowId xmlns:a16="http://schemas.microsoft.com/office/drawing/2014/main" val="10001"/>
                  </a:ext>
                </a:extLst>
              </a:tr>
              <a:tr h="402439">
                <a:tc>
                  <a:txBody>
                    <a:bodyPr/>
                    <a:lstStyle/>
                    <a:p>
                      <a:pPr marL="109855">
                        <a:lnSpc>
                          <a:spcPct val="100000"/>
                        </a:lnSpc>
                        <a:spcBef>
                          <a:spcPts val="175"/>
                        </a:spcBef>
                      </a:pPr>
                      <a:r>
                        <a:rPr sz="1200" b="1" spc="-5" dirty="0">
                          <a:latin typeface="Arial"/>
                          <a:cs typeface="Arial"/>
                        </a:rPr>
                        <a:t>Definition and Scope of</a:t>
                      </a:r>
                      <a:r>
                        <a:rPr sz="1200" b="1" spc="-15" dirty="0">
                          <a:latin typeface="Arial"/>
                          <a:cs typeface="Arial"/>
                        </a:rPr>
                        <a:t> </a:t>
                      </a:r>
                      <a:r>
                        <a:rPr sz="1200" b="1" spc="-5" dirty="0">
                          <a:latin typeface="Arial"/>
                          <a:cs typeface="Arial"/>
                        </a:rPr>
                        <a:t>Services</a:t>
                      </a:r>
                      <a:endParaRPr sz="1200" dirty="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marL="109220" marR="363220">
                        <a:lnSpc>
                          <a:spcPts val="1730"/>
                        </a:lnSpc>
                        <a:spcBef>
                          <a:spcPts val="65"/>
                        </a:spcBef>
                      </a:pPr>
                      <a:r>
                        <a:rPr sz="1200" spc="-5" dirty="0">
                          <a:latin typeface="Arial"/>
                          <a:cs typeface="Arial"/>
                        </a:rPr>
                        <a:t>Does the </a:t>
                      </a:r>
                      <a:r>
                        <a:rPr sz="1200" dirty="0">
                          <a:latin typeface="Arial"/>
                          <a:cs typeface="Arial"/>
                        </a:rPr>
                        <a:t>contract </a:t>
                      </a:r>
                      <a:r>
                        <a:rPr sz="1200" spc="-5" dirty="0">
                          <a:latin typeface="Arial"/>
                          <a:cs typeface="Arial"/>
                        </a:rPr>
                        <a:t>either </a:t>
                      </a:r>
                      <a:r>
                        <a:rPr sz="1200" dirty="0">
                          <a:latin typeface="Arial"/>
                          <a:cs typeface="Arial"/>
                        </a:rPr>
                        <a:t>state </a:t>
                      </a:r>
                      <a:r>
                        <a:rPr sz="1200" spc="-5" dirty="0">
                          <a:latin typeface="Arial"/>
                          <a:cs typeface="Arial"/>
                        </a:rPr>
                        <a:t>that it matches the VBP Roadmap definition or list all of the </a:t>
                      </a:r>
                      <a:r>
                        <a:rPr sz="1200" dirty="0">
                          <a:latin typeface="Arial"/>
                          <a:cs typeface="Arial"/>
                        </a:rPr>
                        <a:t>services </a:t>
                      </a:r>
                      <a:r>
                        <a:rPr sz="1200" spc="-5" dirty="0">
                          <a:latin typeface="Arial"/>
                          <a:cs typeface="Arial"/>
                        </a:rPr>
                        <a:t>included in the  arrangement?</a:t>
                      </a:r>
                      <a:endParaRPr sz="1200" dirty="0">
                        <a:latin typeface="Arial"/>
                        <a:cs typeface="Arial"/>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extLst>
                  <a:ext uri="{0D108BD9-81ED-4DB2-BD59-A6C34878D82A}">
                    <a16:rowId xmlns:a16="http://schemas.microsoft.com/office/drawing/2014/main" val="10002"/>
                  </a:ext>
                </a:extLst>
              </a:tr>
              <a:tr h="539455">
                <a:tc>
                  <a:txBody>
                    <a:bodyPr/>
                    <a:lstStyle/>
                    <a:p>
                      <a:pPr marL="109855">
                        <a:lnSpc>
                          <a:spcPct val="100000"/>
                        </a:lnSpc>
                        <a:spcBef>
                          <a:spcPts val="175"/>
                        </a:spcBef>
                      </a:pPr>
                      <a:r>
                        <a:rPr sz="1200" b="1" spc="-5" dirty="0">
                          <a:latin typeface="Arial"/>
                          <a:cs typeface="Arial"/>
                        </a:rPr>
                        <a:t>Quality</a:t>
                      </a:r>
                      <a:r>
                        <a:rPr sz="1200" b="1" spc="-10" dirty="0">
                          <a:latin typeface="Arial"/>
                          <a:cs typeface="Arial"/>
                        </a:rPr>
                        <a:t> </a:t>
                      </a:r>
                      <a:r>
                        <a:rPr sz="1200" b="1" dirty="0">
                          <a:latin typeface="Arial"/>
                          <a:cs typeface="Arial"/>
                        </a:rPr>
                        <a:t>Measures/Reporting</a:t>
                      </a:r>
                      <a:endParaRPr sz="1200" dirty="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marL="109220" marR="5715">
                        <a:lnSpc>
                          <a:spcPts val="1730"/>
                        </a:lnSpc>
                        <a:spcBef>
                          <a:spcPts val="65"/>
                        </a:spcBef>
                      </a:pPr>
                      <a:r>
                        <a:rPr sz="1200" spc="-5" dirty="0">
                          <a:latin typeface="Arial"/>
                          <a:cs typeface="Arial"/>
                        </a:rPr>
                        <a:t>Does the </a:t>
                      </a:r>
                      <a:r>
                        <a:rPr sz="1200" dirty="0">
                          <a:latin typeface="Arial"/>
                          <a:cs typeface="Arial"/>
                        </a:rPr>
                        <a:t>contract commit </a:t>
                      </a:r>
                      <a:r>
                        <a:rPr sz="1200" spc="-5" dirty="0">
                          <a:latin typeface="Arial"/>
                          <a:cs typeface="Arial"/>
                        </a:rPr>
                        <a:t>to reporting on all reportable Category </a:t>
                      </a:r>
                      <a:r>
                        <a:rPr sz="1200" dirty="0">
                          <a:latin typeface="Arial"/>
                          <a:cs typeface="Arial"/>
                        </a:rPr>
                        <a:t>1 </a:t>
                      </a:r>
                      <a:r>
                        <a:rPr sz="1200" spc="-5" dirty="0">
                          <a:latin typeface="Arial"/>
                          <a:cs typeface="Arial"/>
                        </a:rPr>
                        <a:t>quality measures approved by the State? OR Does  the </a:t>
                      </a:r>
                      <a:r>
                        <a:rPr sz="1200" dirty="0">
                          <a:latin typeface="Arial"/>
                          <a:cs typeface="Arial"/>
                        </a:rPr>
                        <a:t>contract </a:t>
                      </a:r>
                      <a:r>
                        <a:rPr sz="1200" spc="-5" dirty="0">
                          <a:latin typeface="Arial"/>
                          <a:cs typeface="Arial"/>
                        </a:rPr>
                        <a:t>list all of the reportable Category </a:t>
                      </a:r>
                      <a:r>
                        <a:rPr sz="1200" dirty="0">
                          <a:latin typeface="Arial"/>
                          <a:cs typeface="Arial"/>
                        </a:rPr>
                        <a:t>1 </a:t>
                      </a:r>
                      <a:r>
                        <a:rPr sz="1200" spc="-5" dirty="0">
                          <a:latin typeface="Arial"/>
                          <a:cs typeface="Arial"/>
                        </a:rPr>
                        <a:t>quality measures that the MCO will</a:t>
                      </a:r>
                      <a:r>
                        <a:rPr sz="1200" spc="-25" dirty="0">
                          <a:latin typeface="Arial"/>
                          <a:cs typeface="Arial"/>
                        </a:rPr>
                        <a:t> </a:t>
                      </a:r>
                      <a:r>
                        <a:rPr sz="1200" dirty="0">
                          <a:latin typeface="Arial"/>
                          <a:cs typeface="Arial"/>
                        </a:rPr>
                        <a:t>report?</a:t>
                      </a: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extLst>
                  <a:ext uri="{0D108BD9-81ED-4DB2-BD59-A6C34878D82A}">
                    <a16:rowId xmlns:a16="http://schemas.microsoft.com/office/drawing/2014/main" val="10003"/>
                  </a:ext>
                </a:extLst>
              </a:tr>
              <a:tr h="312852">
                <a:tc>
                  <a:txBody>
                    <a:bodyPr/>
                    <a:lstStyle/>
                    <a:p>
                      <a:pPr marL="109855">
                        <a:lnSpc>
                          <a:spcPct val="100000"/>
                        </a:lnSpc>
                        <a:spcBef>
                          <a:spcPts val="175"/>
                        </a:spcBef>
                      </a:pPr>
                      <a:r>
                        <a:rPr sz="1200" b="1" spc="-5" dirty="0">
                          <a:latin typeface="Arial"/>
                          <a:cs typeface="Arial"/>
                        </a:rPr>
                        <a:t>Risk</a:t>
                      </a:r>
                      <a:r>
                        <a:rPr sz="1200" b="1" spc="-10" dirty="0">
                          <a:latin typeface="Arial"/>
                          <a:cs typeface="Arial"/>
                        </a:rPr>
                        <a:t> </a:t>
                      </a:r>
                      <a:r>
                        <a:rPr sz="1200" b="1" spc="-5" dirty="0">
                          <a:latin typeface="Arial"/>
                          <a:cs typeface="Arial"/>
                        </a:rPr>
                        <a:t>Level</a:t>
                      </a:r>
                      <a:endParaRPr sz="1200" dirty="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marL="109220">
                        <a:lnSpc>
                          <a:spcPct val="100000"/>
                        </a:lnSpc>
                        <a:spcBef>
                          <a:spcPts val="175"/>
                        </a:spcBef>
                      </a:pPr>
                      <a:r>
                        <a:rPr sz="1200" spc="-5" dirty="0">
                          <a:latin typeface="Arial"/>
                          <a:cs typeface="Arial"/>
                        </a:rPr>
                        <a:t>Does the </a:t>
                      </a:r>
                      <a:r>
                        <a:rPr sz="1200" dirty="0">
                          <a:latin typeface="Arial"/>
                          <a:cs typeface="Arial"/>
                        </a:rPr>
                        <a:t>contract </a:t>
                      </a:r>
                      <a:r>
                        <a:rPr sz="1200" spc="-5" dirty="0">
                          <a:latin typeface="Arial"/>
                          <a:cs typeface="Arial"/>
                        </a:rPr>
                        <a:t>describe the level of risk </a:t>
                      </a:r>
                      <a:r>
                        <a:rPr sz="1200" dirty="0">
                          <a:latin typeface="Arial"/>
                          <a:cs typeface="Arial"/>
                        </a:rPr>
                        <a:t>chosen </a:t>
                      </a:r>
                      <a:r>
                        <a:rPr sz="1200" spc="-5" dirty="0">
                          <a:latin typeface="Arial"/>
                          <a:cs typeface="Arial"/>
                        </a:rPr>
                        <a:t>by the </a:t>
                      </a:r>
                      <a:r>
                        <a:rPr sz="1200" dirty="0">
                          <a:latin typeface="Arial"/>
                          <a:cs typeface="Arial"/>
                        </a:rPr>
                        <a:t>contracting</a:t>
                      </a:r>
                      <a:r>
                        <a:rPr sz="1200" spc="-25" dirty="0">
                          <a:latin typeface="Arial"/>
                          <a:cs typeface="Arial"/>
                        </a:rPr>
                        <a:t> </a:t>
                      </a:r>
                      <a:r>
                        <a:rPr sz="1200" spc="-5" dirty="0">
                          <a:latin typeface="Arial"/>
                          <a:cs typeface="Arial"/>
                        </a:rPr>
                        <a:t>parties?</a:t>
                      </a:r>
                      <a:endParaRPr sz="1200" dirty="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extLst>
                  <a:ext uri="{0D108BD9-81ED-4DB2-BD59-A6C34878D82A}">
                    <a16:rowId xmlns:a16="http://schemas.microsoft.com/office/drawing/2014/main" val="10004"/>
                  </a:ext>
                </a:extLst>
              </a:tr>
              <a:tr h="693203">
                <a:tc>
                  <a:txBody>
                    <a:bodyPr/>
                    <a:lstStyle/>
                    <a:p>
                      <a:pPr marL="109855">
                        <a:lnSpc>
                          <a:spcPct val="100000"/>
                        </a:lnSpc>
                        <a:spcBef>
                          <a:spcPts val="175"/>
                        </a:spcBef>
                      </a:pPr>
                      <a:r>
                        <a:rPr sz="1200" b="1" spc="-5" dirty="0">
                          <a:latin typeface="Arial"/>
                          <a:cs typeface="Arial"/>
                        </a:rPr>
                        <a:t>Shared</a:t>
                      </a:r>
                      <a:r>
                        <a:rPr sz="1200" b="1" spc="-10" dirty="0">
                          <a:latin typeface="Arial"/>
                          <a:cs typeface="Arial"/>
                        </a:rPr>
                        <a:t> </a:t>
                      </a:r>
                      <a:r>
                        <a:rPr sz="1200" b="1" spc="-5" dirty="0">
                          <a:latin typeface="Arial"/>
                          <a:cs typeface="Arial"/>
                        </a:rPr>
                        <a:t>Savings/Losses</a:t>
                      </a:r>
                      <a:endParaRPr sz="1200" dirty="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marL="109220">
                        <a:lnSpc>
                          <a:spcPct val="100000"/>
                        </a:lnSpc>
                        <a:spcBef>
                          <a:spcPts val="175"/>
                        </a:spcBef>
                      </a:pPr>
                      <a:r>
                        <a:rPr sz="1200" spc="-5" dirty="0">
                          <a:latin typeface="Arial"/>
                          <a:cs typeface="Arial"/>
                        </a:rPr>
                        <a:t>Does the risk level </a:t>
                      </a:r>
                      <a:r>
                        <a:rPr sz="1200" dirty="0">
                          <a:latin typeface="Arial"/>
                          <a:cs typeface="Arial"/>
                        </a:rPr>
                        <a:t>correspond </a:t>
                      </a:r>
                      <a:r>
                        <a:rPr sz="1200" spc="-5" dirty="0">
                          <a:latin typeface="Arial"/>
                          <a:cs typeface="Arial"/>
                        </a:rPr>
                        <a:t>with the </a:t>
                      </a:r>
                      <a:r>
                        <a:rPr sz="1200" dirty="0">
                          <a:latin typeface="Arial"/>
                          <a:cs typeface="Arial"/>
                        </a:rPr>
                        <a:t>shared savings/losses </a:t>
                      </a:r>
                      <a:r>
                        <a:rPr sz="1200" spc="-5" dirty="0">
                          <a:latin typeface="Arial"/>
                          <a:cs typeface="Arial"/>
                        </a:rPr>
                        <a:t>minimums?</a:t>
                      </a:r>
                      <a:r>
                        <a:rPr sz="1200" spc="-30" dirty="0">
                          <a:latin typeface="Arial"/>
                          <a:cs typeface="Arial"/>
                        </a:rPr>
                        <a:t> </a:t>
                      </a:r>
                      <a:r>
                        <a:rPr sz="1200" spc="-5" dirty="0">
                          <a:latin typeface="Arial"/>
                          <a:cs typeface="Arial"/>
                        </a:rPr>
                        <a:t>AND</a:t>
                      </a:r>
                      <a:endParaRPr sz="1200" dirty="0">
                        <a:latin typeface="Arial"/>
                        <a:cs typeface="Arial"/>
                      </a:endParaRPr>
                    </a:p>
                    <a:p>
                      <a:pPr marL="109220" marR="173990">
                        <a:lnSpc>
                          <a:spcPct val="121500"/>
                        </a:lnSpc>
                        <a:spcBef>
                          <a:spcPts val="25"/>
                        </a:spcBef>
                      </a:pPr>
                      <a:r>
                        <a:rPr sz="1200" spc="-5" dirty="0">
                          <a:latin typeface="Arial"/>
                          <a:cs typeface="Arial"/>
                        </a:rPr>
                        <a:t>Does the </a:t>
                      </a:r>
                      <a:r>
                        <a:rPr sz="1200" dirty="0">
                          <a:latin typeface="Arial"/>
                          <a:cs typeface="Arial"/>
                        </a:rPr>
                        <a:t>contract </a:t>
                      </a:r>
                      <a:r>
                        <a:rPr sz="1200" spc="-5" dirty="0">
                          <a:latin typeface="Arial"/>
                          <a:cs typeface="Arial"/>
                        </a:rPr>
                        <a:t>list at least one (1) Category </a:t>
                      </a:r>
                      <a:r>
                        <a:rPr sz="1200" dirty="0">
                          <a:latin typeface="Arial"/>
                          <a:cs typeface="Arial"/>
                        </a:rPr>
                        <a:t>1 </a:t>
                      </a:r>
                      <a:r>
                        <a:rPr sz="1200" spc="-5" dirty="0">
                          <a:latin typeface="Arial"/>
                          <a:cs typeface="Arial"/>
                        </a:rPr>
                        <a:t>P4P quality measure to be used for </a:t>
                      </a:r>
                      <a:r>
                        <a:rPr sz="1200" dirty="0">
                          <a:latin typeface="Arial"/>
                          <a:cs typeface="Arial"/>
                        </a:rPr>
                        <a:t>calculating shared savings </a:t>
                      </a:r>
                      <a:r>
                        <a:rPr sz="1200" spc="-5" dirty="0">
                          <a:latin typeface="Arial"/>
                          <a:cs typeface="Arial"/>
                        </a:rPr>
                        <a:t>and  losses?</a:t>
                      </a:r>
                      <a:endParaRPr sz="1200" dirty="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extLst>
                  <a:ext uri="{0D108BD9-81ED-4DB2-BD59-A6C34878D82A}">
                    <a16:rowId xmlns:a16="http://schemas.microsoft.com/office/drawing/2014/main" val="10005"/>
                  </a:ext>
                </a:extLst>
              </a:tr>
              <a:tr h="311782">
                <a:tc>
                  <a:txBody>
                    <a:bodyPr/>
                    <a:lstStyle/>
                    <a:p>
                      <a:pPr marL="109855">
                        <a:lnSpc>
                          <a:spcPct val="100000"/>
                        </a:lnSpc>
                        <a:spcBef>
                          <a:spcPts val="175"/>
                        </a:spcBef>
                      </a:pPr>
                      <a:r>
                        <a:rPr sz="1200" b="1" spc="-5" dirty="0">
                          <a:latin typeface="Arial"/>
                          <a:cs typeface="Arial"/>
                        </a:rPr>
                        <a:t>Attribution</a:t>
                      </a:r>
                      <a:endParaRPr sz="1200" dirty="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marL="109220">
                        <a:lnSpc>
                          <a:spcPct val="100000"/>
                        </a:lnSpc>
                        <a:spcBef>
                          <a:spcPts val="175"/>
                        </a:spcBef>
                      </a:pPr>
                      <a:r>
                        <a:rPr sz="1200" spc="-5" dirty="0">
                          <a:latin typeface="Arial"/>
                          <a:cs typeface="Arial"/>
                        </a:rPr>
                        <a:t>Does the </a:t>
                      </a:r>
                      <a:r>
                        <a:rPr sz="1200" dirty="0">
                          <a:latin typeface="Arial"/>
                          <a:cs typeface="Arial"/>
                        </a:rPr>
                        <a:t>contract </a:t>
                      </a:r>
                      <a:r>
                        <a:rPr sz="1200" spc="-5" dirty="0">
                          <a:latin typeface="Arial"/>
                          <a:cs typeface="Arial"/>
                        </a:rPr>
                        <a:t>describe the attributed</a:t>
                      </a:r>
                      <a:r>
                        <a:rPr sz="1200" spc="-15" dirty="0">
                          <a:latin typeface="Arial"/>
                          <a:cs typeface="Arial"/>
                        </a:rPr>
                        <a:t> </a:t>
                      </a:r>
                      <a:r>
                        <a:rPr sz="1200" spc="-5" dirty="0">
                          <a:latin typeface="Arial"/>
                          <a:cs typeface="Arial"/>
                        </a:rPr>
                        <a:t>population?</a:t>
                      </a:r>
                      <a:endParaRPr sz="1200" dirty="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extLst>
                  <a:ext uri="{0D108BD9-81ED-4DB2-BD59-A6C34878D82A}">
                    <a16:rowId xmlns:a16="http://schemas.microsoft.com/office/drawing/2014/main" val="10006"/>
                  </a:ext>
                </a:extLst>
              </a:tr>
              <a:tr h="312852">
                <a:tc>
                  <a:txBody>
                    <a:bodyPr/>
                    <a:lstStyle/>
                    <a:p>
                      <a:pPr marL="109855">
                        <a:lnSpc>
                          <a:spcPct val="100000"/>
                        </a:lnSpc>
                        <a:spcBef>
                          <a:spcPts val="175"/>
                        </a:spcBef>
                      </a:pPr>
                      <a:r>
                        <a:rPr sz="1200" b="1" spc="-5" dirty="0">
                          <a:latin typeface="Arial"/>
                          <a:cs typeface="Arial"/>
                        </a:rPr>
                        <a:t>Target</a:t>
                      </a:r>
                      <a:r>
                        <a:rPr sz="1200" b="1" spc="-10" dirty="0">
                          <a:latin typeface="Arial"/>
                          <a:cs typeface="Arial"/>
                        </a:rPr>
                        <a:t> </a:t>
                      </a:r>
                      <a:r>
                        <a:rPr sz="1200" b="1" spc="-5" dirty="0">
                          <a:latin typeface="Arial"/>
                          <a:cs typeface="Arial"/>
                        </a:rPr>
                        <a:t>Budget</a:t>
                      </a:r>
                      <a:endParaRPr sz="1200" dirty="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marL="109220">
                        <a:lnSpc>
                          <a:spcPct val="100000"/>
                        </a:lnSpc>
                        <a:spcBef>
                          <a:spcPts val="175"/>
                        </a:spcBef>
                      </a:pPr>
                      <a:r>
                        <a:rPr sz="1200" spc="-5" dirty="0">
                          <a:latin typeface="Arial"/>
                          <a:cs typeface="Arial"/>
                        </a:rPr>
                        <a:t>Does the </a:t>
                      </a:r>
                      <a:r>
                        <a:rPr sz="1200" dirty="0">
                          <a:latin typeface="Arial"/>
                          <a:cs typeface="Arial"/>
                        </a:rPr>
                        <a:t>contract </a:t>
                      </a:r>
                      <a:r>
                        <a:rPr sz="1200" spc="-5" dirty="0">
                          <a:latin typeface="Arial"/>
                          <a:cs typeface="Arial"/>
                        </a:rPr>
                        <a:t>describe the Target Budget in this</a:t>
                      </a:r>
                      <a:r>
                        <a:rPr sz="1200" spc="-20" dirty="0">
                          <a:latin typeface="Arial"/>
                          <a:cs typeface="Arial"/>
                        </a:rPr>
                        <a:t> </a:t>
                      </a:r>
                      <a:r>
                        <a:rPr sz="1200" spc="-5" dirty="0">
                          <a:latin typeface="Arial"/>
                          <a:cs typeface="Arial"/>
                        </a:rPr>
                        <a:t>arrangement?</a:t>
                      </a:r>
                      <a:endParaRPr sz="1200" dirty="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extLst>
                  <a:ext uri="{0D108BD9-81ED-4DB2-BD59-A6C34878D82A}">
                    <a16:rowId xmlns:a16="http://schemas.microsoft.com/office/drawing/2014/main" val="10007"/>
                  </a:ext>
                </a:extLst>
              </a:tr>
              <a:tr h="402439">
                <a:tc>
                  <a:txBody>
                    <a:bodyPr/>
                    <a:lstStyle/>
                    <a:p>
                      <a:pPr marL="109855">
                        <a:lnSpc>
                          <a:spcPct val="100000"/>
                        </a:lnSpc>
                        <a:spcBef>
                          <a:spcPts val="175"/>
                        </a:spcBef>
                      </a:pPr>
                      <a:r>
                        <a:rPr sz="1200" b="1" spc="-5" dirty="0">
                          <a:latin typeface="Arial"/>
                          <a:cs typeface="Arial"/>
                        </a:rPr>
                        <a:t>Social Determinants of</a:t>
                      </a:r>
                      <a:r>
                        <a:rPr sz="1200" b="1" spc="-15" dirty="0">
                          <a:latin typeface="Arial"/>
                          <a:cs typeface="Arial"/>
                        </a:rPr>
                        <a:t> </a:t>
                      </a:r>
                      <a:r>
                        <a:rPr sz="1200" b="1" spc="-5" dirty="0">
                          <a:latin typeface="Arial"/>
                          <a:cs typeface="Arial"/>
                        </a:rPr>
                        <a:t>Health</a:t>
                      </a:r>
                      <a:endParaRPr sz="1200" dirty="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marL="109220" marR="532765">
                        <a:lnSpc>
                          <a:spcPts val="1730"/>
                        </a:lnSpc>
                        <a:spcBef>
                          <a:spcPts val="65"/>
                        </a:spcBef>
                      </a:pPr>
                      <a:r>
                        <a:rPr sz="1200" spc="-5" dirty="0">
                          <a:latin typeface="Arial"/>
                          <a:cs typeface="Arial"/>
                        </a:rPr>
                        <a:t>If this is </a:t>
                      </a:r>
                      <a:r>
                        <a:rPr sz="1200" dirty="0">
                          <a:latin typeface="Arial"/>
                          <a:cs typeface="Arial"/>
                        </a:rPr>
                        <a:t>a </a:t>
                      </a:r>
                      <a:r>
                        <a:rPr sz="1200" spc="-5" dirty="0">
                          <a:latin typeface="Arial"/>
                          <a:cs typeface="Arial"/>
                        </a:rPr>
                        <a:t>Level </a:t>
                      </a:r>
                      <a:r>
                        <a:rPr sz="1200" dirty="0">
                          <a:latin typeface="Arial"/>
                          <a:cs typeface="Arial"/>
                        </a:rPr>
                        <a:t>2 </a:t>
                      </a:r>
                      <a:r>
                        <a:rPr sz="1200" spc="-5" dirty="0">
                          <a:latin typeface="Arial"/>
                          <a:cs typeface="Arial"/>
                        </a:rPr>
                        <a:t>or higher </a:t>
                      </a:r>
                      <a:r>
                        <a:rPr sz="1200" dirty="0">
                          <a:latin typeface="Arial"/>
                          <a:cs typeface="Arial"/>
                        </a:rPr>
                        <a:t>contract, </a:t>
                      </a:r>
                      <a:r>
                        <a:rPr sz="1200" spc="-5" dirty="0">
                          <a:latin typeface="Arial"/>
                          <a:cs typeface="Arial"/>
                        </a:rPr>
                        <a:t>does it </a:t>
                      </a:r>
                      <a:r>
                        <a:rPr sz="1200" dirty="0">
                          <a:latin typeface="Arial"/>
                          <a:cs typeface="Arial"/>
                        </a:rPr>
                        <a:t>commit </a:t>
                      </a:r>
                      <a:r>
                        <a:rPr sz="1200" spc="-5" dirty="0">
                          <a:latin typeface="Arial"/>
                          <a:cs typeface="Arial"/>
                        </a:rPr>
                        <a:t>to implementing at least one intervention to address Social  Determinant(s) of</a:t>
                      </a:r>
                      <a:r>
                        <a:rPr sz="1200" spc="-10" dirty="0">
                          <a:latin typeface="Arial"/>
                          <a:cs typeface="Arial"/>
                        </a:rPr>
                        <a:t> </a:t>
                      </a:r>
                      <a:r>
                        <a:rPr sz="1200" spc="-5" dirty="0">
                          <a:latin typeface="Arial"/>
                          <a:cs typeface="Arial"/>
                        </a:rPr>
                        <a:t>Health?</a:t>
                      </a:r>
                      <a:endParaRPr sz="1200" dirty="0">
                        <a:latin typeface="Arial"/>
                        <a:cs typeface="Arial"/>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extLst>
                  <a:ext uri="{0D108BD9-81ED-4DB2-BD59-A6C34878D82A}">
                    <a16:rowId xmlns:a16="http://schemas.microsoft.com/office/drawing/2014/main" val="10008"/>
                  </a:ext>
                </a:extLst>
              </a:tr>
              <a:tr h="402439">
                <a:tc>
                  <a:txBody>
                    <a:bodyPr/>
                    <a:lstStyle/>
                    <a:p>
                      <a:pPr marL="109855">
                        <a:lnSpc>
                          <a:spcPct val="100000"/>
                        </a:lnSpc>
                        <a:spcBef>
                          <a:spcPts val="175"/>
                        </a:spcBef>
                      </a:pPr>
                      <a:r>
                        <a:rPr sz="1200" b="1" spc="-5" dirty="0">
                          <a:latin typeface="Arial"/>
                          <a:cs typeface="Arial"/>
                        </a:rPr>
                        <a:t>Contracting with CBOs (starting Jan</a:t>
                      </a:r>
                      <a:r>
                        <a:rPr sz="1200" b="1" spc="-30" dirty="0">
                          <a:latin typeface="Arial"/>
                          <a:cs typeface="Arial"/>
                        </a:rPr>
                        <a:t> </a:t>
                      </a:r>
                      <a:r>
                        <a:rPr sz="1200" b="1" spc="-5" dirty="0">
                          <a:latin typeface="Arial"/>
                          <a:cs typeface="Arial"/>
                        </a:rPr>
                        <a:t>2018)</a:t>
                      </a:r>
                      <a:endParaRPr sz="1200" dirty="0">
                        <a:latin typeface="Arial"/>
                        <a:cs typeface="Arial"/>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marL="109220" marR="905510">
                        <a:lnSpc>
                          <a:spcPts val="1730"/>
                        </a:lnSpc>
                        <a:spcBef>
                          <a:spcPts val="65"/>
                        </a:spcBef>
                      </a:pPr>
                      <a:r>
                        <a:rPr sz="1200" spc="-5" dirty="0">
                          <a:latin typeface="Arial"/>
                          <a:cs typeface="Arial"/>
                        </a:rPr>
                        <a:t>If this is </a:t>
                      </a:r>
                      <a:r>
                        <a:rPr sz="1200" dirty="0">
                          <a:latin typeface="Arial"/>
                          <a:cs typeface="Arial"/>
                        </a:rPr>
                        <a:t>a </a:t>
                      </a:r>
                      <a:r>
                        <a:rPr sz="1200" spc="-5" dirty="0">
                          <a:latin typeface="Arial"/>
                          <a:cs typeface="Arial"/>
                        </a:rPr>
                        <a:t>Level </a:t>
                      </a:r>
                      <a:r>
                        <a:rPr sz="1200" dirty="0">
                          <a:latin typeface="Arial"/>
                          <a:cs typeface="Arial"/>
                        </a:rPr>
                        <a:t>2 </a:t>
                      </a:r>
                      <a:r>
                        <a:rPr sz="1200" spc="-5" dirty="0">
                          <a:latin typeface="Arial"/>
                          <a:cs typeface="Arial"/>
                        </a:rPr>
                        <a:t>or higher </a:t>
                      </a:r>
                      <a:r>
                        <a:rPr sz="1200" dirty="0">
                          <a:latin typeface="Arial"/>
                          <a:cs typeface="Arial"/>
                        </a:rPr>
                        <a:t>contract, </a:t>
                      </a:r>
                      <a:r>
                        <a:rPr sz="1200" spc="-5" dirty="0">
                          <a:latin typeface="Arial"/>
                          <a:cs typeface="Arial"/>
                        </a:rPr>
                        <a:t>does it </a:t>
                      </a:r>
                      <a:r>
                        <a:rPr sz="1200" dirty="0">
                          <a:latin typeface="Arial"/>
                          <a:cs typeface="Arial"/>
                        </a:rPr>
                        <a:t>commit </a:t>
                      </a:r>
                      <a:r>
                        <a:rPr sz="1200" spc="-5" dirty="0">
                          <a:latin typeface="Arial"/>
                          <a:cs typeface="Arial"/>
                        </a:rPr>
                        <a:t>to </a:t>
                      </a:r>
                      <a:r>
                        <a:rPr sz="1200" dirty="0">
                          <a:latin typeface="Arial"/>
                          <a:cs typeface="Arial"/>
                        </a:rPr>
                        <a:t>contract </a:t>
                      </a:r>
                      <a:r>
                        <a:rPr sz="1200" spc="-5" dirty="0">
                          <a:latin typeface="Arial"/>
                          <a:cs typeface="Arial"/>
                        </a:rPr>
                        <a:t>with at least one Tier </a:t>
                      </a:r>
                      <a:r>
                        <a:rPr sz="1200" dirty="0">
                          <a:latin typeface="Arial"/>
                          <a:cs typeface="Arial"/>
                        </a:rPr>
                        <a:t>1 </a:t>
                      </a:r>
                      <a:r>
                        <a:rPr sz="1200" spc="-5" dirty="0">
                          <a:latin typeface="Arial"/>
                          <a:cs typeface="Arial"/>
                        </a:rPr>
                        <a:t>Community Based  Organization?</a:t>
                      </a:r>
                      <a:endParaRPr sz="1200" dirty="0">
                        <a:latin typeface="Arial"/>
                        <a:cs typeface="Arial"/>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73845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80870" y="671043"/>
            <a:ext cx="11528530" cy="548640"/>
          </a:xfrm>
        </p:spPr>
        <p:txBody>
          <a:bodyPr>
            <a:normAutofit fontScale="90000"/>
          </a:bodyPr>
          <a:lstStyle/>
          <a:p>
            <a:r>
              <a:rPr lang="en-US" b="1" dirty="0">
                <a:solidFill>
                  <a:srgbClr val="503278"/>
                </a:solidFill>
                <a:latin typeface="Arial" panose="020B0604020202020204" pitchFamily="34" charset="0"/>
                <a:cs typeface="Arial" panose="020B0604020202020204" pitchFamily="34" charset="0"/>
              </a:rPr>
              <a:t>Off-Menu Arrangements</a:t>
            </a:r>
          </a:p>
        </p:txBody>
      </p:sp>
      <p:sp>
        <p:nvSpPr>
          <p:cNvPr id="12" name="Rectangle 11"/>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3" name="Rectangle 12"/>
          <p:cNvSpPr/>
          <p:nvPr/>
        </p:nvSpPr>
        <p:spPr>
          <a:xfrm>
            <a:off x="0" y="15"/>
            <a:ext cx="12192000" cy="16254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24</a:t>
            </a:r>
          </a:p>
        </p:txBody>
      </p:sp>
      <p:sp>
        <p:nvSpPr>
          <p:cNvPr id="11" name="object 3">
            <a:extLst>
              <a:ext uri="{FF2B5EF4-FFF2-40B4-BE49-F238E27FC236}">
                <a16:creationId xmlns:a16="http://schemas.microsoft.com/office/drawing/2014/main" id="{B9971609-78F3-4271-8C19-3E35DA74FC1B}"/>
              </a:ext>
            </a:extLst>
          </p:cNvPr>
          <p:cNvSpPr txBox="1">
            <a:spLocks noGrp="1"/>
          </p:cNvSpPr>
          <p:nvPr>
            <p:ph idx="1"/>
          </p:nvPr>
        </p:nvSpPr>
        <p:spPr>
          <a:xfrm>
            <a:off x="466725" y="1344613"/>
            <a:ext cx="10515600" cy="5338256"/>
          </a:xfrm>
          <a:prstGeom prst="rect">
            <a:avLst/>
          </a:prstGeom>
        </p:spPr>
        <p:txBody>
          <a:bodyPr vert="horz" wrap="square" lIns="0" tIns="12700" rIns="0" bIns="0" rtlCol="0">
            <a:spAutoFit/>
          </a:bodyPr>
          <a:lstStyle/>
          <a:p>
            <a:pPr marL="181610" marR="632460">
              <a:lnSpc>
                <a:spcPct val="108900"/>
              </a:lnSpc>
              <a:spcBef>
                <a:spcPts val="100"/>
              </a:spcBef>
            </a:pPr>
            <a:r>
              <a:rPr sz="2200" spc="-5" dirty="0">
                <a:latin typeface="Arial"/>
                <a:cs typeface="Arial"/>
              </a:rPr>
              <a:t>MCOs and providers may agree to </a:t>
            </a:r>
            <a:r>
              <a:rPr sz="2200" dirty="0">
                <a:latin typeface="Arial"/>
                <a:cs typeface="Arial"/>
              </a:rPr>
              <a:t>contract </a:t>
            </a:r>
            <a:r>
              <a:rPr sz="2200" spc="-5" dirty="0">
                <a:latin typeface="Arial"/>
                <a:cs typeface="Arial"/>
              </a:rPr>
              <a:t>off-menu arrangements*. The following  </a:t>
            </a:r>
            <a:r>
              <a:rPr sz="2200" dirty="0">
                <a:latin typeface="Arial"/>
                <a:cs typeface="Arial"/>
              </a:rPr>
              <a:t>criteria </a:t>
            </a:r>
            <a:r>
              <a:rPr sz="2200" spc="-5" dirty="0">
                <a:latin typeface="Arial"/>
                <a:cs typeface="Arial"/>
              </a:rPr>
              <a:t>need to be fulfilled to </a:t>
            </a:r>
            <a:r>
              <a:rPr sz="2200" dirty="0">
                <a:latin typeface="Arial"/>
                <a:cs typeface="Arial"/>
              </a:rPr>
              <a:t>count </a:t>
            </a:r>
            <a:r>
              <a:rPr sz="2200" spc="-5" dirty="0">
                <a:latin typeface="Arial"/>
                <a:cs typeface="Arial"/>
              </a:rPr>
              <a:t>as VBP</a:t>
            </a:r>
            <a:r>
              <a:rPr sz="2200" spc="-50" dirty="0">
                <a:latin typeface="Arial"/>
                <a:cs typeface="Arial"/>
              </a:rPr>
              <a:t> </a:t>
            </a:r>
            <a:r>
              <a:rPr sz="2200" spc="-5" dirty="0">
                <a:latin typeface="Arial"/>
                <a:cs typeface="Arial"/>
              </a:rPr>
              <a:t>arrangements:</a:t>
            </a:r>
            <a:endParaRPr sz="2200" dirty="0">
              <a:latin typeface="Arial"/>
              <a:cs typeface="Arial"/>
            </a:endParaRPr>
          </a:p>
          <a:p>
            <a:pPr marL="638810" marR="185420" indent="-626110">
              <a:lnSpc>
                <a:spcPct val="107700"/>
              </a:lnSpc>
              <a:spcBef>
                <a:spcPts val="1045"/>
              </a:spcBef>
              <a:buAutoNum type="arabicPeriod"/>
              <a:tabLst>
                <a:tab pos="638810" algn="l"/>
                <a:tab pos="639445" algn="l"/>
              </a:tabLst>
            </a:pPr>
            <a:r>
              <a:rPr sz="2000" spc="-5" dirty="0">
                <a:latin typeface="Arial"/>
                <a:cs typeface="Arial"/>
              </a:rPr>
              <a:t>Reflect the underlying goals of payment reform as outlined in the Roadmap and </a:t>
            </a:r>
            <a:r>
              <a:rPr sz="2000" dirty="0">
                <a:latin typeface="Arial"/>
                <a:cs typeface="Arial"/>
              </a:rPr>
              <a:t>sustain </a:t>
            </a:r>
            <a:r>
              <a:rPr sz="2000" spc="-5" dirty="0">
                <a:latin typeface="Arial"/>
                <a:cs typeface="Arial"/>
              </a:rPr>
              <a:t>the  transparency of </a:t>
            </a:r>
            <a:r>
              <a:rPr sz="2000" dirty="0">
                <a:latin typeface="Arial"/>
                <a:cs typeface="Arial"/>
              </a:rPr>
              <a:t>costs versus</a:t>
            </a:r>
            <a:r>
              <a:rPr sz="2000" spc="-15" dirty="0">
                <a:latin typeface="Arial"/>
                <a:cs typeface="Arial"/>
              </a:rPr>
              <a:t> </a:t>
            </a:r>
            <a:r>
              <a:rPr sz="2000" spc="-5" dirty="0">
                <a:latin typeface="Arial"/>
                <a:cs typeface="Arial"/>
              </a:rPr>
              <a:t>outcomes</a:t>
            </a:r>
            <a:endParaRPr sz="2000" dirty="0">
              <a:latin typeface="Arial"/>
              <a:cs typeface="Arial"/>
            </a:endParaRPr>
          </a:p>
          <a:p>
            <a:pPr marL="638810" marR="565785" indent="-626110">
              <a:lnSpc>
                <a:spcPct val="106900"/>
              </a:lnSpc>
              <a:spcBef>
                <a:spcPts val="1095"/>
              </a:spcBef>
              <a:buAutoNum type="arabicPeriod"/>
              <a:tabLst>
                <a:tab pos="638810" algn="l"/>
                <a:tab pos="639445" algn="l"/>
              </a:tabLst>
            </a:pPr>
            <a:r>
              <a:rPr sz="2000" spc="-5" dirty="0">
                <a:latin typeface="Arial"/>
                <a:cs typeface="Arial"/>
              </a:rPr>
              <a:t>Focus on </a:t>
            </a:r>
            <a:r>
              <a:rPr sz="2000" dirty="0">
                <a:latin typeface="Arial"/>
                <a:cs typeface="Arial"/>
              </a:rPr>
              <a:t>conditions </a:t>
            </a:r>
            <a:r>
              <a:rPr sz="2000" spc="-5" dirty="0">
                <a:latin typeface="Arial"/>
                <a:cs typeface="Arial"/>
              </a:rPr>
              <a:t>and </a:t>
            </a:r>
            <a:r>
              <a:rPr sz="2000" dirty="0">
                <a:latin typeface="Arial"/>
                <a:cs typeface="Arial"/>
              </a:rPr>
              <a:t>subpopulations </a:t>
            </a:r>
            <a:r>
              <a:rPr sz="2000" spc="-5" dirty="0">
                <a:latin typeface="Arial"/>
                <a:cs typeface="Arial"/>
              </a:rPr>
              <a:t>that address </a:t>
            </a:r>
            <a:r>
              <a:rPr sz="2000" dirty="0">
                <a:latin typeface="Arial"/>
                <a:cs typeface="Arial"/>
              </a:rPr>
              <a:t>community </a:t>
            </a:r>
            <a:r>
              <a:rPr sz="2000" spc="-5" dirty="0">
                <a:latin typeface="Arial"/>
                <a:cs typeface="Arial"/>
              </a:rPr>
              <a:t>needs but that are not  otherwise addressed by VBP arrangement in the</a:t>
            </a:r>
            <a:r>
              <a:rPr sz="2000" spc="-20" dirty="0">
                <a:latin typeface="Arial"/>
                <a:cs typeface="Arial"/>
              </a:rPr>
              <a:t> </a:t>
            </a:r>
            <a:r>
              <a:rPr sz="2000" spc="-5" dirty="0">
                <a:latin typeface="Arial"/>
                <a:cs typeface="Arial"/>
              </a:rPr>
              <a:t>Roadmap</a:t>
            </a:r>
            <a:endParaRPr sz="2000" dirty="0">
              <a:latin typeface="Arial"/>
              <a:cs typeface="Arial"/>
            </a:endParaRPr>
          </a:p>
          <a:p>
            <a:pPr marL="638810" indent="-626110">
              <a:lnSpc>
                <a:spcPct val="100000"/>
              </a:lnSpc>
              <a:spcBef>
                <a:spcPts val="1175"/>
              </a:spcBef>
              <a:buAutoNum type="arabicPeriod"/>
              <a:tabLst>
                <a:tab pos="638810" algn="l"/>
                <a:tab pos="639445" algn="l"/>
              </a:tabLst>
            </a:pPr>
            <a:r>
              <a:rPr sz="2000" spc="-5" dirty="0">
                <a:latin typeface="Arial"/>
                <a:cs typeface="Arial"/>
              </a:rPr>
              <a:t>Patient rather than provider</a:t>
            </a:r>
            <a:r>
              <a:rPr sz="2000" spc="-15" dirty="0">
                <a:latin typeface="Arial"/>
                <a:cs typeface="Arial"/>
              </a:rPr>
              <a:t> </a:t>
            </a:r>
            <a:r>
              <a:rPr sz="2000" dirty="0">
                <a:latin typeface="Arial"/>
                <a:cs typeface="Arial"/>
              </a:rPr>
              <a:t>centric</a:t>
            </a:r>
          </a:p>
          <a:p>
            <a:pPr marL="638175" marR="5080" indent="-625475">
              <a:lnSpc>
                <a:spcPct val="106900"/>
              </a:lnSpc>
              <a:spcBef>
                <a:spcPts val="745"/>
              </a:spcBef>
              <a:buAutoNum type="arabicPeriod"/>
              <a:tabLst>
                <a:tab pos="638175" algn="l"/>
                <a:tab pos="638810" algn="l"/>
              </a:tabLst>
            </a:pPr>
            <a:r>
              <a:rPr sz="2000" spc="-5" dirty="0">
                <a:latin typeface="Arial"/>
                <a:cs typeface="Arial"/>
              </a:rPr>
              <a:t>Through </a:t>
            </a:r>
            <a:r>
              <a:rPr sz="2000" dirty="0">
                <a:latin typeface="Arial"/>
                <a:cs typeface="Arial"/>
              </a:rPr>
              <a:t>sharing savings </a:t>
            </a:r>
            <a:r>
              <a:rPr sz="2000" spc="-5" dirty="0">
                <a:latin typeface="Arial"/>
                <a:cs typeface="Arial"/>
              </a:rPr>
              <a:t>and/or losses, off-menu VBP arrangements include </a:t>
            </a:r>
            <a:r>
              <a:rPr sz="2000" dirty="0">
                <a:latin typeface="Arial"/>
                <a:cs typeface="Arial"/>
              </a:rPr>
              <a:t>a </a:t>
            </a:r>
            <a:r>
              <a:rPr sz="2000" spc="-5" dirty="0">
                <a:latin typeface="Arial"/>
                <a:cs typeface="Arial"/>
              </a:rPr>
              <a:t>focus on both  </a:t>
            </a:r>
            <a:r>
              <a:rPr sz="2000" dirty="0">
                <a:latin typeface="Arial"/>
                <a:cs typeface="Arial"/>
              </a:rPr>
              <a:t>components </a:t>
            </a:r>
            <a:r>
              <a:rPr sz="2000" spc="-5" dirty="0">
                <a:latin typeface="Arial"/>
                <a:cs typeface="Arial"/>
              </a:rPr>
              <a:t>of 'value': outcomes and </a:t>
            </a:r>
            <a:r>
              <a:rPr sz="2000" dirty="0">
                <a:latin typeface="Arial"/>
                <a:cs typeface="Arial"/>
              </a:rPr>
              <a:t>cost </a:t>
            </a:r>
            <a:r>
              <a:rPr sz="2000" spc="-5" dirty="0">
                <a:latin typeface="Arial"/>
                <a:cs typeface="Arial"/>
              </a:rPr>
              <a:t>of the </a:t>
            </a:r>
            <a:r>
              <a:rPr sz="2000" dirty="0">
                <a:latin typeface="Arial"/>
                <a:cs typeface="Arial"/>
              </a:rPr>
              <a:t>care</a:t>
            </a:r>
            <a:r>
              <a:rPr sz="2000" spc="-35" dirty="0">
                <a:latin typeface="Arial"/>
                <a:cs typeface="Arial"/>
              </a:rPr>
              <a:t> </a:t>
            </a:r>
            <a:r>
              <a:rPr sz="2000" spc="-5" dirty="0">
                <a:latin typeface="Arial"/>
                <a:cs typeface="Arial"/>
              </a:rPr>
              <a:t>delivered</a:t>
            </a:r>
            <a:endParaRPr sz="2000" dirty="0">
              <a:latin typeface="Arial"/>
              <a:cs typeface="Arial"/>
            </a:endParaRPr>
          </a:p>
          <a:p>
            <a:pPr marL="638810" marR="142240" indent="-626110">
              <a:lnSpc>
                <a:spcPct val="106900"/>
              </a:lnSpc>
              <a:spcBef>
                <a:spcPts val="1019"/>
              </a:spcBef>
              <a:buAutoNum type="arabicPeriod"/>
              <a:tabLst>
                <a:tab pos="638810" algn="l"/>
                <a:tab pos="639445" algn="l"/>
              </a:tabLst>
            </a:pPr>
            <a:r>
              <a:rPr sz="2000" spc="-5" dirty="0">
                <a:latin typeface="Arial"/>
                <a:cs typeface="Arial"/>
              </a:rPr>
              <a:t>‘Off-Menu’ VBP arrangements </a:t>
            </a:r>
            <a:r>
              <a:rPr sz="2000" dirty="0">
                <a:latin typeface="Arial"/>
                <a:cs typeface="Arial"/>
              </a:rPr>
              <a:t>should </a:t>
            </a:r>
            <a:r>
              <a:rPr sz="2000" spc="-5" dirty="0">
                <a:latin typeface="Arial"/>
                <a:cs typeface="Arial"/>
              </a:rPr>
              <a:t>utilize </a:t>
            </a:r>
            <a:r>
              <a:rPr sz="2000" dirty="0">
                <a:latin typeface="Arial"/>
                <a:cs typeface="Arial"/>
              </a:rPr>
              <a:t>standard </a:t>
            </a:r>
            <a:r>
              <a:rPr sz="2000" spc="-5" dirty="0">
                <a:latin typeface="Arial"/>
                <a:cs typeface="Arial"/>
              </a:rPr>
              <a:t>definitions and quality measures from  </a:t>
            </a:r>
            <a:r>
              <a:rPr sz="2000" dirty="0">
                <a:latin typeface="Arial"/>
                <a:cs typeface="Arial"/>
              </a:rPr>
              <a:t>theRoadmap </a:t>
            </a:r>
            <a:r>
              <a:rPr sz="2000" spc="-5" dirty="0">
                <a:latin typeface="Arial"/>
                <a:cs typeface="Arial"/>
              </a:rPr>
              <a:t>where</a:t>
            </a:r>
            <a:r>
              <a:rPr sz="2000" spc="-15" dirty="0">
                <a:latin typeface="Arial"/>
                <a:cs typeface="Arial"/>
              </a:rPr>
              <a:t> </a:t>
            </a:r>
            <a:r>
              <a:rPr sz="2000" spc="-5" dirty="0">
                <a:latin typeface="Arial"/>
                <a:cs typeface="Arial"/>
              </a:rPr>
              <a:t>possible</a:t>
            </a:r>
            <a:endParaRPr sz="2000" dirty="0">
              <a:latin typeface="Arial"/>
              <a:cs typeface="Arial"/>
            </a:endParaRPr>
          </a:p>
          <a:p>
            <a:pPr marL="0" indent="0">
              <a:lnSpc>
                <a:spcPct val="100000"/>
              </a:lnSpc>
              <a:buNone/>
            </a:pPr>
            <a:endParaRPr sz="2200" dirty="0">
              <a:latin typeface="Times New Roman"/>
              <a:cs typeface="Times New Roman"/>
            </a:endParaRPr>
          </a:p>
          <a:p>
            <a:pPr>
              <a:lnSpc>
                <a:spcPct val="100000"/>
              </a:lnSpc>
              <a:spcBef>
                <a:spcPts val="20"/>
              </a:spcBef>
            </a:pPr>
            <a:endParaRPr sz="1850" dirty="0">
              <a:latin typeface="Times New Roman"/>
              <a:cs typeface="Times New Roman"/>
            </a:endParaRPr>
          </a:p>
          <a:p>
            <a:pPr marL="181610">
              <a:lnSpc>
                <a:spcPct val="100000"/>
              </a:lnSpc>
              <a:spcBef>
                <a:spcPts val="5"/>
              </a:spcBef>
            </a:pPr>
            <a:r>
              <a:rPr sz="1600" i="1" spc="-5" dirty="0">
                <a:latin typeface="Arial"/>
                <a:cs typeface="Arial"/>
              </a:rPr>
              <a:t>*For detailed information please refer to Appendix II of the</a:t>
            </a:r>
            <a:r>
              <a:rPr sz="1600" i="1" spc="-15" dirty="0">
                <a:latin typeface="Arial"/>
                <a:cs typeface="Arial"/>
              </a:rPr>
              <a:t> </a:t>
            </a:r>
            <a:r>
              <a:rPr sz="1600" i="1" spc="-5" dirty="0">
                <a:latin typeface="Arial"/>
                <a:cs typeface="Arial"/>
              </a:rPr>
              <a:t>Roadmap.</a:t>
            </a:r>
            <a:endParaRPr sz="1600" dirty="0">
              <a:latin typeface="Arial"/>
              <a:cs typeface="Arial"/>
            </a:endParaRPr>
          </a:p>
        </p:txBody>
      </p:sp>
    </p:spTree>
    <p:extLst>
      <p:ext uri="{BB962C8B-B14F-4D97-AF65-F5344CB8AC3E}">
        <p14:creationId xmlns:p14="http://schemas.microsoft.com/office/powerpoint/2010/main" val="1508829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0" y="717627"/>
            <a:ext cx="10979727" cy="1000120"/>
          </a:xfrm>
        </p:spPr>
        <p:txBody>
          <a:bodyPr>
            <a:normAutofit/>
          </a:bodyPr>
          <a:lstStyle/>
          <a:p>
            <a:r>
              <a:rPr lang="en-US" sz="3600" b="1" dirty="0">
                <a:solidFill>
                  <a:srgbClr val="503278"/>
                </a:solidFill>
                <a:latin typeface="Arial" panose="020B0604020202020204" pitchFamily="34" charset="0"/>
                <a:cs typeface="Arial" panose="020B0604020202020204" pitchFamily="34" charset="0"/>
              </a:rPr>
              <a:t>Stage 3 – DOH Review and Approval</a:t>
            </a:r>
            <a:br>
              <a:rPr lang="en-US" b="1" dirty="0">
                <a:solidFill>
                  <a:srgbClr val="503278"/>
                </a:solidFill>
                <a:latin typeface="Arial" panose="020B0604020202020204" pitchFamily="34" charset="0"/>
                <a:cs typeface="Arial" panose="020B0604020202020204" pitchFamily="34" charset="0"/>
              </a:rPr>
            </a:br>
            <a:endParaRPr lang="en-US" sz="2000" dirty="0">
              <a:solidFill>
                <a:srgbClr val="503278"/>
              </a:solidFill>
              <a:latin typeface="Arial" panose="020B0604020202020204" pitchFamily="34" charset="0"/>
              <a:cs typeface="Arial" panose="020B0604020202020204" pitchFamily="34" charset="0"/>
            </a:endParaRPr>
          </a:p>
        </p:txBody>
      </p:sp>
      <p:sp>
        <p:nvSpPr>
          <p:cNvPr id="16" name="Rectangle 15"/>
          <p:cNvSpPr/>
          <p:nvPr/>
        </p:nvSpPr>
        <p:spPr>
          <a:xfrm>
            <a:off x="0" y="144555"/>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7" name="Rectangle 16"/>
          <p:cNvSpPr/>
          <p:nvPr/>
        </p:nvSpPr>
        <p:spPr>
          <a:xfrm>
            <a:off x="0" y="53472"/>
            <a:ext cx="12192000" cy="15072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25</a:t>
            </a:r>
          </a:p>
        </p:txBody>
      </p:sp>
      <p:sp>
        <p:nvSpPr>
          <p:cNvPr id="3" name="TextBox 2">
            <a:extLst>
              <a:ext uri="{FF2B5EF4-FFF2-40B4-BE49-F238E27FC236}">
                <a16:creationId xmlns:a16="http://schemas.microsoft.com/office/drawing/2014/main" id="{8969D50B-7641-4777-B214-CB45D9668D95}"/>
              </a:ext>
            </a:extLst>
          </p:cNvPr>
          <p:cNvSpPr txBox="1"/>
          <p:nvPr/>
        </p:nvSpPr>
        <p:spPr>
          <a:xfrm>
            <a:off x="4004083" y="2797085"/>
            <a:ext cx="923017" cy="646331"/>
          </a:xfrm>
          <a:prstGeom prst="rect">
            <a:avLst/>
          </a:prstGeom>
          <a:noFill/>
        </p:spPr>
        <p:txBody>
          <a:bodyPr wrap="square" rtlCol="0">
            <a:spAutoFit/>
          </a:bodyPr>
          <a:lstStyle/>
          <a:p>
            <a:r>
              <a:rPr lang="en-US" sz="3600" dirty="0">
                <a:solidFill>
                  <a:schemeClr val="bg1"/>
                </a:solidFill>
              </a:rPr>
              <a:t>IP</a:t>
            </a:r>
          </a:p>
        </p:txBody>
      </p:sp>
      <p:sp>
        <p:nvSpPr>
          <p:cNvPr id="5" name="TextBox 4">
            <a:extLst>
              <a:ext uri="{FF2B5EF4-FFF2-40B4-BE49-F238E27FC236}">
                <a16:creationId xmlns:a16="http://schemas.microsoft.com/office/drawing/2014/main" id="{23078DFD-983A-49DA-AAD9-2CBC27BB64A9}"/>
              </a:ext>
            </a:extLst>
          </p:cNvPr>
          <p:cNvSpPr txBox="1"/>
          <p:nvPr/>
        </p:nvSpPr>
        <p:spPr>
          <a:xfrm>
            <a:off x="7152232" y="3744879"/>
            <a:ext cx="1085125" cy="584775"/>
          </a:xfrm>
          <a:prstGeom prst="rect">
            <a:avLst/>
          </a:prstGeom>
          <a:noFill/>
        </p:spPr>
        <p:txBody>
          <a:bodyPr wrap="square" rtlCol="0">
            <a:spAutoFit/>
          </a:bodyPr>
          <a:lstStyle/>
          <a:p>
            <a:r>
              <a:rPr lang="en-US" sz="3200" dirty="0">
                <a:solidFill>
                  <a:schemeClr val="bg1"/>
                </a:solidFill>
              </a:rPr>
              <a:t>MCO</a:t>
            </a:r>
          </a:p>
        </p:txBody>
      </p:sp>
      <p:sp>
        <p:nvSpPr>
          <p:cNvPr id="6" name="TextBox 5">
            <a:extLst>
              <a:ext uri="{FF2B5EF4-FFF2-40B4-BE49-F238E27FC236}">
                <a16:creationId xmlns:a16="http://schemas.microsoft.com/office/drawing/2014/main" id="{EDA973F1-4CBF-4356-894D-5E03AE1547D0}"/>
              </a:ext>
            </a:extLst>
          </p:cNvPr>
          <p:cNvSpPr txBox="1"/>
          <p:nvPr/>
        </p:nvSpPr>
        <p:spPr>
          <a:xfrm>
            <a:off x="5588711" y="1558393"/>
            <a:ext cx="749918" cy="369332"/>
          </a:xfrm>
          <a:prstGeom prst="rect">
            <a:avLst/>
          </a:prstGeom>
          <a:noFill/>
        </p:spPr>
        <p:txBody>
          <a:bodyPr wrap="square" rtlCol="0">
            <a:spAutoFit/>
          </a:bodyPr>
          <a:lstStyle/>
          <a:p>
            <a:r>
              <a:rPr lang="en-US" dirty="0"/>
              <a:t> </a:t>
            </a:r>
            <a:r>
              <a:rPr lang="en-US" b="1" dirty="0">
                <a:solidFill>
                  <a:schemeClr val="bg1"/>
                </a:solidFill>
              </a:rPr>
              <a:t>DOH</a:t>
            </a:r>
          </a:p>
        </p:txBody>
      </p:sp>
      <p:sp>
        <p:nvSpPr>
          <p:cNvPr id="45" name="object 5">
            <a:extLst>
              <a:ext uri="{FF2B5EF4-FFF2-40B4-BE49-F238E27FC236}">
                <a16:creationId xmlns:a16="http://schemas.microsoft.com/office/drawing/2014/main" id="{4DD08E89-7238-4130-877E-AE643DBED74F}"/>
              </a:ext>
            </a:extLst>
          </p:cNvPr>
          <p:cNvSpPr/>
          <p:nvPr/>
        </p:nvSpPr>
        <p:spPr>
          <a:xfrm>
            <a:off x="7104244" y="2231329"/>
            <a:ext cx="590550" cy="480695"/>
          </a:xfrm>
          <a:custGeom>
            <a:avLst/>
            <a:gdLst/>
            <a:ahLst/>
            <a:cxnLst/>
            <a:rect l="l" t="t" r="r" b="b"/>
            <a:pathLst>
              <a:path w="590550" h="480694">
                <a:moveTo>
                  <a:pt x="0" y="0"/>
                </a:moveTo>
                <a:lnTo>
                  <a:pt x="44295" y="25439"/>
                </a:lnTo>
                <a:lnTo>
                  <a:pt x="87953" y="51875"/>
                </a:lnTo>
                <a:lnTo>
                  <a:pt x="130956" y="79293"/>
                </a:lnTo>
                <a:lnTo>
                  <a:pt x="173284" y="107681"/>
                </a:lnTo>
                <a:lnTo>
                  <a:pt x="214927" y="137026"/>
                </a:lnTo>
                <a:lnTo>
                  <a:pt x="255863" y="167315"/>
                </a:lnTo>
                <a:lnTo>
                  <a:pt x="296084" y="198535"/>
                </a:lnTo>
                <a:lnTo>
                  <a:pt x="335567" y="230673"/>
                </a:lnTo>
                <a:lnTo>
                  <a:pt x="374299" y="263716"/>
                </a:lnTo>
                <a:lnTo>
                  <a:pt x="412264" y="297652"/>
                </a:lnTo>
                <a:lnTo>
                  <a:pt x="449449" y="332467"/>
                </a:lnTo>
                <a:lnTo>
                  <a:pt x="485834" y="368148"/>
                </a:lnTo>
                <a:lnTo>
                  <a:pt x="521403" y="404683"/>
                </a:lnTo>
                <a:lnTo>
                  <a:pt x="556145" y="442059"/>
                </a:lnTo>
                <a:lnTo>
                  <a:pt x="590042" y="480265"/>
                </a:lnTo>
              </a:path>
            </a:pathLst>
          </a:custGeom>
          <a:ln w="12674">
            <a:solidFill>
              <a:srgbClr val="FFC000"/>
            </a:solidFill>
          </a:ln>
        </p:spPr>
        <p:txBody>
          <a:bodyPr wrap="square" lIns="0" tIns="0" rIns="0" bIns="0" rtlCol="0"/>
          <a:lstStyle/>
          <a:p>
            <a:endParaRPr dirty="0"/>
          </a:p>
        </p:txBody>
      </p:sp>
      <p:sp>
        <p:nvSpPr>
          <p:cNvPr id="46" name="object 6">
            <a:extLst>
              <a:ext uri="{FF2B5EF4-FFF2-40B4-BE49-F238E27FC236}">
                <a16:creationId xmlns:a16="http://schemas.microsoft.com/office/drawing/2014/main" id="{0DB625DC-AE3B-474F-B353-150AFF435D99}"/>
              </a:ext>
            </a:extLst>
          </p:cNvPr>
          <p:cNvSpPr/>
          <p:nvPr/>
        </p:nvSpPr>
        <p:spPr>
          <a:xfrm>
            <a:off x="7647218" y="2668526"/>
            <a:ext cx="95151" cy="82076"/>
          </a:xfrm>
          <a:custGeom>
            <a:avLst/>
            <a:gdLst/>
            <a:ahLst/>
            <a:cxnLst/>
            <a:rect l="l" t="t" r="r" b="b"/>
            <a:pathLst>
              <a:path w="83820" h="86994">
                <a:moveTo>
                  <a:pt x="67360" y="0"/>
                </a:moveTo>
                <a:lnTo>
                  <a:pt x="83413" y="86741"/>
                </a:lnTo>
                <a:lnTo>
                  <a:pt x="0" y="58013"/>
                </a:lnTo>
              </a:path>
            </a:pathLst>
          </a:custGeom>
          <a:ln w="12674">
            <a:solidFill>
              <a:srgbClr val="FFC000"/>
            </a:solidFill>
          </a:ln>
        </p:spPr>
        <p:txBody>
          <a:bodyPr wrap="square" lIns="0" tIns="0" rIns="0" bIns="0" rtlCol="0"/>
          <a:lstStyle/>
          <a:p>
            <a:endParaRPr dirty="0"/>
          </a:p>
        </p:txBody>
      </p:sp>
      <p:sp>
        <p:nvSpPr>
          <p:cNvPr id="47" name="object 7">
            <a:extLst>
              <a:ext uri="{FF2B5EF4-FFF2-40B4-BE49-F238E27FC236}">
                <a16:creationId xmlns:a16="http://schemas.microsoft.com/office/drawing/2014/main" id="{EF9751CE-0218-42A4-A640-C6A36B40C495}"/>
              </a:ext>
            </a:extLst>
          </p:cNvPr>
          <p:cNvSpPr/>
          <p:nvPr/>
        </p:nvSpPr>
        <p:spPr>
          <a:xfrm>
            <a:off x="5116263" y="1438174"/>
            <a:ext cx="1694814" cy="1102360"/>
          </a:xfrm>
          <a:custGeom>
            <a:avLst/>
            <a:gdLst/>
            <a:ahLst/>
            <a:cxnLst/>
            <a:rect l="l" t="t" r="r" b="b"/>
            <a:pathLst>
              <a:path w="1694815" h="1102360">
                <a:moveTo>
                  <a:pt x="1511042" y="1101849"/>
                </a:moveTo>
                <a:lnTo>
                  <a:pt x="183640" y="1101849"/>
                </a:lnTo>
                <a:lnTo>
                  <a:pt x="134820" y="1095290"/>
                </a:lnTo>
                <a:lnTo>
                  <a:pt x="90952" y="1076778"/>
                </a:lnTo>
                <a:lnTo>
                  <a:pt x="53785" y="1048062"/>
                </a:lnTo>
                <a:lnTo>
                  <a:pt x="25070" y="1010896"/>
                </a:lnTo>
                <a:lnTo>
                  <a:pt x="6559" y="967028"/>
                </a:lnTo>
                <a:lnTo>
                  <a:pt x="0" y="918207"/>
                </a:lnTo>
                <a:lnTo>
                  <a:pt x="0" y="183639"/>
                </a:lnTo>
                <a:lnTo>
                  <a:pt x="6559" y="134822"/>
                </a:lnTo>
                <a:lnTo>
                  <a:pt x="25070" y="90952"/>
                </a:lnTo>
                <a:lnTo>
                  <a:pt x="53785" y="53785"/>
                </a:lnTo>
                <a:lnTo>
                  <a:pt x="90952" y="25072"/>
                </a:lnTo>
                <a:lnTo>
                  <a:pt x="134820" y="6557"/>
                </a:lnTo>
                <a:lnTo>
                  <a:pt x="183640" y="0"/>
                </a:lnTo>
                <a:lnTo>
                  <a:pt x="1511042" y="0"/>
                </a:lnTo>
                <a:lnTo>
                  <a:pt x="1559861" y="6557"/>
                </a:lnTo>
                <a:lnTo>
                  <a:pt x="1603729" y="25072"/>
                </a:lnTo>
                <a:lnTo>
                  <a:pt x="1640896" y="53785"/>
                </a:lnTo>
                <a:lnTo>
                  <a:pt x="1669611" y="90952"/>
                </a:lnTo>
                <a:lnTo>
                  <a:pt x="1688125" y="134822"/>
                </a:lnTo>
                <a:lnTo>
                  <a:pt x="1694684" y="183639"/>
                </a:lnTo>
                <a:lnTo>
                  <a:pt x="1694684" y="918207"/>
                </a:lnTo>
                <a:lnTo>
                  <a:pt x="1688125" y="967028"/>
                </a:lnTo>
                <a:lnTo>
                  <a:pt x="1669611" y="1010896"/>
                </a:lnTo>
                <a:lnTo>
                  <a:pt x="1640896" y="1048062"/>
                </a:lnTo>
                <a:lnTo>
                  <a:pt x="1603729" y="1076778"/>
                </a:lnTo>
                <a:lnTo>
                  <a:pt x="1559861" y="1095290"/>
                </a:lnTo>
                <a:lnTo>
                  <a:pt x="1511042" y="1101849"/>
                </a:lnTo>
                <a:close/>
              </a:path>
            </a:pathLst>
          </a:custGeom>
          <a:solidFill>
            <a:srgbClr val="503178"/>
          </a:solidFill>
        </p:spPr>
        <p:txBody>
          <a:bodyPr wrap="square" lIns="0" tIns="0" rIns="0" bIns="0" rtlCol="0"/>
          <a:lstStyle/>
          <a:p>
            <a:endParaRPr dirty="0"/>
          </a:p>
        </p:txBody>
      </p:sp>
      <p:sp>
        <p:nvSpPr>
          <p:cNvPr id="48" name="object 9">
            <a:extLst>
              <a:ext uri="{FF2B5EF4-FFF2-40B4-BE49-F238E27FC236}">
                <a16:creationId xmlns:a16="http://schemas.microsoft.com/office/drawing/2014/main" id="{AEDE6142-AEF7-4849-9B7B-8E978DB3AC6C}"/>
              </a:ext>
            </a:extLst>
          </p:cNvPr>
          <p:cNvSpPr/>
          <p:nvPr/>
        </p:nvSpPr>
        <p:spPr>
          <a:xfrm>
            <a:off x="7752960" y="3981932"/>
            <a:ext cx="223520" cy="824865"/>
          </a:xfrm>
          <a:custGeom>
            <a:avLst/>
            <a:gdLst/>
            <a:ahLst/>
            <a:cxnLst/>
            <a:rect l="l" t="t" r="r" b="b"/>
            <a:pathLst>
              <a:path w="223520" h="824864">
                <a:moveTo>
                  <a:pt x="222934" y="0"/>
                </a:moveTo>
                <a:lnTo>
                  <a:pt x="218852" y="50528"/>
                </a:lnTo>
                <a:lnTo>
                  <a:pt x="213614" y="100901"/>
                </a:lnTo>
                <a:lnTo>
                  <a:pt x="207227" y="151097"/>
                </a:lnTo>
                <a:lnTo>
                  <a:pt x="199695" y="201095"/>
                </a:lnTo>
                <a:lnTo>
                  <a:pt x="191024" y="250879"/>
                </a:lnTo>
                <a:lnTo>
                  <a:pt x="181217" y="300426"/>
                </a:lnTo>
                <a:lnTo>
                  <a:pt x="170282" y="349719"/>
                </a:lnTo>
                <a:lnTo>
                  <a:pt x="158224" y="398737"/>
                </a:lnTo>
                <a:lnTo>
                  <a:pt x="145047" y="447463"/>
                </a:lnTo>
                <a:lnTo>
                  <a:pt x="130757" y="495877"/>
                </a:lnTo>
                <a:lnTo>
                  <a:pt x="115359" y="543958"/>
                </a:lnTo>
                <a:lnTo>
                  <a:pt x="98859" y="591689"/>
                </a:lnTo>
                <a:lnTo>
                  <a:pt x="81260" y="639050"/>
                </a:lnTo>
                <a:lnTo>
                  <a:pt x="62571" y="686022"/>
                </a:lnTo>
                <a:lnTo>
                  <a:pt x="42792" y="732585"/>
                </a:lnTo>
                <a:lnTo>
                  <a:pt x="21934" y="778720"/>
                </a:lnTo>
                <a:lnTo>
                  <a:pt x="0" y="824407"/>
                </a:lnTo>
              </a:path>
            </a:pathLst>
          </a:custGeom>
          <a:ln w="12674">
            <a:solidFill>
              <a:srgbClr val="FFC000"/>
            </a:solidFill>
          </a:ln>
        </p:spPr>
        <p:txBody>
          <a:bodyPr wrap="square" lIns="0" tIns="0" rIns="0" bIns="0" rtlCol="0"/>
          <a:lstStyle/>
          <a:p>
            <a:endParaRPr dirty="0"/>
          </a:p>
        </p:txBody>
      </p:sp>
      <p:sp>
        <p:nvSpPr>
          <p:cNvPr id="52" name="object 10">
            <a:extLst>
              <a:ext uri="{FF2B5EF4-FFF2-40B4-BE49-F238E27FC236}">
                <a16:creationId xmlns:a16="http://schemas.microsoft.com/office/drawing/2014/main" id="{F6E540B7-F926-4C12-A42C-0C002665A2FF}"/>
              </a:ext>
            </a:extLst>
          </p:cNvPr>
          <p:cNvSpPr/>
          <p:nvPr/>
        </p:nvSpPr>
        <p:spPr>
          <a:xfrm>
            <a:off x="7712955" y="4762664"/>
            <a:ext cx="80010" cy="88265"/>
          </a:xfrm>
          <a:custGeom>
            <a:avLst/>
            <a:gdLst/>
            <a:ahLst/>
            <a:cxnLst/>
            <a:rect l="l" t="t" r="r" b="b"/>
            <a:pathLst>
              <a:path w="80009" h="88264">
                <a:moveTo>
                  <a:pt x="79578" y="39623"/>
                </a:moveTo>
                <a:lnTo>
                  <a:pt x="5816" y="88023"/>
                </a:lnTo>
                <a:lnTo>
                  <a:pt x="0" y="0"/>
                </a:lnTo>
              </a:path>
            </a:pathLst>
          </a:custGeom>
          <a:ln w="12674">
            <a:solidFill>
              <a:srgbClr val="FFC000"/>
            </a:solidFill>
          </a:ln>
        </p:spPr>
        <p:txBody>
          <a:bodyPr wrap="square" lIns="0" tIns="0" rIns="0" bIns="0" rtlCol="0"/>
          <a:lstStyle/>
          <a:p>
            <a:endParaRPr dirty="0"/>
          </a:p>
        </p:txBody>
      </p:sp>
      <p:sp>
        <p:nvSpPr>
          <p:cNvPr id="53" name="object 11">
            <a:extLst>
              <a:ext uri="{FF2B5EF4-FFF2-40B4-BE49-F238E27FC236}">
                <a16:creationId xmlns:a16="http://schemas.microsoft.com/office/drawing/2014/main" id="{53C198DC-B545-4961-B112-32D1F7EFE5F3}"/>
              </a:ext>
            </a:extLst>
          </p:cNvPr>
          <p:cNvSpPr/>
          <p:nvPr/>
        </p:nvSpPr>
        <p:spPr>
          <a:xfrm>
            <a:off x="7227023" y="2891019"/>
            <a:ext cx="1696720" cy="1102360"/>
          </a:xfrm>
          <a:custGeom>
            <a:avLst/>
            <a:gdLst/>
            <a:ahLst/>
            <a:cxnLst/>
            <a:rect l="l" t="t" r="r" b="b"/>
            <a:pathLst>
              <a:path w="1696720" h="1102360">
                <a:moveTo>
                  <a:pt x="1512568" y="1101850"/>
                </a:moveTo>
                <a:lnTo>
                  <a:pt x="183640" y="1101850"/>
                </a:lnTo>
                <a:lnTo>
                  <a:pt x="134820" y="1095290"/>
                </a:lnTo>
                <a:lnTo>
                  <a:pt x="90952" y="1076778"/>
                </a:lnTo>
                <a:lnTo>
                  <a:pt x="53785" y="1048064"/>
                </a:lnTo>
                <a:lnTo>
                  <a:pt x="25070" y="1010896"/>
                </a:lnTo>
                <a:lnTo>
                  <a:pt x="6557" y="967028"/>
                </a:lnTo>
                <a:lnTo>
                  <a:pt x="0" y="918210"/>
                </a:lnTo>
                <a:lnTo>
                  <a:pt x="0" y="183642"/>
                </a:lnTo>
                <a:lnTo>
                  <a:pt x="6557" y="134821"/>
                </a:lnTo>
                <a:lnTo>
                  <a:pt x="25070" y="90953"/>
                </a:lnTo>
                <a:lnTo>
                  <a:pt x="53785" y="53787"/>
                </a:lnTo>
                <a:lnTo>
                  <a:pt x="90952" y="25071"/>
                </a:lnTo>
                <a:lnTo>
                  <a:pt x="134820" y="6558"/>
                </a:lnTo>
                <a:lnTo>
                  <a:pt x="183640" y="0"/>
                </a:lnTo>
                <a:lnTo>
                  <a:pt x="1512568" y="0"/>
                </a:lnTo>
                <a:lnTo>
                  <a:pt x="1561387" y="6558"/>
                </a:lnTo>
                <a:lnTo>
                  <a:pt x="1605255" y="25071"/>
                </a:lnTo>
                <a:lnTo>
                  <a:pt x="1642422" y="53787"/>
                </a:lnTo>
                <a:lnTo>
                  <a:pt x="1671137" y="90953"/>
                </a:lnTo>
                <a:lnTo>
                  <a:pt x="1689652" y="134821"/>
                </a:lnTo>
                <a:lnTo>
                  <a:pt x="1696210" y="183642"/>
                </a:lnTo>
                <a:lnTo>
                  <a:pt x="1696210" y="918210"/>
                </a:lnTo>
                <a:lnTo>
                  <a:pt x="1689652" y="967028"/>
                </a:lnTo>
                <a:lnTo>
                  <a:pt x="1671137" y="1010896"/>
                </a:lnTo>
                <a:lnTo>
                  <a:pt x="1642422" y="1048064"/>
                </a:lnTo>
                <a:lnTo>
                  <a:pt x="1605255" y="1076778"/>
                </a:lnTo>
                <a:lnTo>
                  <a:pt x="1561387" y="1095290"/>
                </a:lnTo>
                <a:lnTo>
                  <a:pt x="1512568" y="1101850"/>
                </a:lnTo>
                <a:close/>
              </a:path>
            </a:pathLst>
          </a:custGeom>
          <a:solidFill>
            <a:srgbClr val="503178"/>
          </a:solidFill>
        </p:spPr>
        <p:txBody>
          <a:bodyPr wrap="square" lIns="0" tIns="0" rIns="0" bIns="0" rtlCol="0"/>
          <a:lstStyle/>
          <a:p>
            <a:endParaRPr dirty="0"/>
          </a:p>
        </p:txBody>
      </p:sp>
      <p:sp>
        <p:nvSpPr>
          <p:cNvPr id="54" name="object 13">
            <a:extLst>
              <a:ext uri="{FF2B5EF4-FFF2-40B4-BE49-F238E27FC236}">
                <a16:creationId xmlns:a16="http://schemas.microsoft.com/office/drawing/2014/main" id="{37B60885-E085-495C-A652-1910BE1299F2}"/>
              </a:ext>
            </a:extLst>
          </p:cNvPr>
          <p:cNvSpPr/>
          <p:nvPr/>
        </p:nvSpPr>
        <p:spPr>
          <a:xfrm>
            <a:off x="5519327" y="6016742"/>
            <a:ext cx="529590" cy="17145"/>
          </a:xfrm>
          <a:custGeom>
            <a:avLst/>
            <a:gdLst/>
            <a:ahLst/>
            <a:cxnLst/>
            <a:rect l="l" t="t" r="r" b="b"/>
            <a:pathLst>
              <a:path w="529589" h="17145">
                <a:moveTo>
                  <a:pt x="529247" y="0"/>
                </a:moveTo>
                <a:lnTo>
                  <a:pt x="476472" y="5894"/>
                </a:lnTo>
                <a:lnTo>
                  <a:pt x="423603" y="10515"/>
                </a:lnTo>
                <a:lnTo>
                  <a:pt x="370662" y="13860"/>
                </a:lnTo>
                <a:lnTo>
                  <a:pt x="317672" y="15930"/>
                </a:lnTo>
                <a:lnTo>
                  <a:pt x="264656" y="16725"/>
                </a:lnTo>
                <a:lnTo>
                  <a:pt x="211638" y="16245"/>
                </a:lnTo>
                <a:lnTo>
                  <a:pt x="158640" y="14489"/>
                </a:lnTo>
                <a:lnTo>
                  <a:pt x="105686" y="11458"/>
                </a:lnTo>
                <a:lnTo>
                  <a:pt x="52797" y="7153"/>
                </a:lnTo>
                <a:lnTo>
                  <a:pt x="0" y="1572"/>
                </a:lnTo>
              </a:path>
            </a:pathLst>
          </a:custGeom>
          <a:ln w="12674">
            <a:solidFill>
              <a:srgbClr val="FFC000"/>
            </a:solidFill>
          </a:ln>
        </p:spPr>
        <p:txBody>
          <a:bodyPr wrap="square" lIns="0" tIns="0" rIns="0" bIns="0" rtlCol="0"/>
          <a:lstStyle/>
          <a:p>
            <a:endParaRPr dirty="0"/>
          </a:p>
        </p:txBody>
      </p:sp>
      <p:sp>
        <p:nvSpPr>
          <p:cNvPr id="55" name="object 14">
            <a:extLst>
              <a:ext uri="{FF2B5EF4-FFF2-40B4-BE49-F238E27FC236}">
                <a16:creationId xmlns:a16="http://schemas.microsoft.com/office/drawing/2014/main" id="{E72144B9-F6A2-401A-97F1-AAEFABEE96D1}"/>
              </a:ext>
            </a:extLst>
          </p:cNvPr>
          <p:cNvSpPr/>
          <p:nvPr/>
        </p:nvSpPr>
        <p:spPr>
          <a:xfrm>
            <a:off x="5478687" y="5981181"/>
            <a:ext cx="81280" cy="88265"/>
          </a:xfrm>
          <a:custGeom>
            <a:avLst/>
            <a:gdLst/>
            <a:ahLst/>
            <a:cxnLst/>
            <a:rect l="l" t="t" r="r" b="b"/>
            <a:pathLst>
              <a:path w="81279" h="88264">
                <a:moveTo>
                  <a:pt x="70307" y="88252"/>
                </a:moveTo>
                <a:lnTo>
                  <a:pt x="0" y="34975"/>
                </a:lnTo>
                <a:lnTo>
                  <a:pt x="80976" y="0"/>
                </a:lnTo>
              </a:path>
            </a:pathLst>
          </a:custGeom>
          <a:ln w="12674">
            <a:solidFill>
              <a:srgbClr val="FFC000"/>
            </a:solidFill>
          </a:ln>
        </p:spPr>
        <p:txBody>
          <a:bodyPr wrap="square" lIns="0" tIns="0" rIns="0" bIns="0" rtlCol="0"/>
          <a:lstStyle/>
          <a:p>
            <a:endParaRPr dirty="0"/>
          </a:p>
        </p:txBody>
      </p:sp>
      <p:sp>
        <p:nvSpPr>
          <p:cNvPr id="56" name="object 15">
            <a:extLst>
              <a:ext uri="{FF2B5EF4-FFF2-40B4-BE49-F238E27FC236}">
                <a16:creationId xmlns:a16="http://schemas.microsoft.com/office/drawing/2014/main" id="{8525C7B7-FD35-4325-BC60-5607DF36FA2E}"/>
              </a:ext>
            </a:extLst>
          </p:cNvPr>
          <p:cNvSpPr/>
          <p:nvPr/>
        </p:nvSpPr>
        <p:spPr>
          <a:xfrm>
            <a:off x="3633215" y="5061205"/>
            <a:ext cx="1696720" cy="1102360"/>
          </a:xfrm>
          <a:custGeom>
            <a:avLst/>
            <a:gdLst/>
            <a:ahLst/>
            <a:cxnLst/>
            <a:rect l="l" t="t" r="r" b="b"/>
            <a:pathLst>
              <a:path w="1696720" h="1102360">
                <a:moveTo>
                  <a:pt x="1512568" y="1101850"/>
                </a:moveTo>
                <a:lnTo>
                  <a:pt x="183640" y="1101850"/>
                </a:lnTo>
                <a:lnTo>
                  <a:pt x="134820" y="1095290"/>
                </a:lnTo>
                <a:lnTo>
                  <a:pt x="90952" y="1076778"/>
                </a:lnTo>
                <a:lnTo>
                  <a:pt x="53785" y="1048064"/>
                </a:lnTo>
                <a:lnTo>
                  <a:pt x="25070" y="1010896"/>
                </a:lnTo>
                <a:lnTo>
                  <a:pt x="6557" y="967028"/>
                </a:lnTo>
                <a:lnTo>
                  <a:pt x="0" y="918210"/>
                </a:lnTo>
                <a:lnTo>
                  <a:pt x="0" y="183642"/>
                </a:lnTo>
                <a:lnTo>
                  <a:pt x="6557" y="134821"/>
                </a:lnTo>
                <a:lnTo>
                  <a:pt x="25070" y="90953"/>
                </a:lnTo>
                <a:lnTo>
                  <a:pt x="53785" y="53787"/>
                </a:lnTo>
                <a:lnTo>
                  <a:pt x="90952" y="25071"/>
                </a:lnTo>
                <a:lnTo>
                  <a:pt x="134820" y="6558"/>
                </a:lnTo>
                <a:lnTo>
                  <a:pt x="183640" y="0"/>
                </a:lnTo>
                <a:lnTo>
                  <a:pt x="1512568" y="0"/>
                </a:lnTo>
                <a:lnTo>
                  <a:pt x="1561387" y="6558"/>
                </a:lnTo>
                <a:lnTo>
                  <a:pt x="1605255" y="25071"/>
                </a:lnTo>
                <a:lnTo>
                  <a:pt x="1642422" y="53787"/>
                </a:lnTo>
                <a:lnTo>
                  <a:pt x="1671137" y="90953"/>
                </a:lnTo>
                <a:lnTo>
                  <a:pt x="1689650" y="134821"/>
                </a:lnTo>
                <a:lnTo>
                  <a:pt x="1696210" y="183642"/>
                </a:lnTo>
                <a:lnTo>
                  <a:pt x="1696210" y="918210"/>
                </a:lnTo>
                <a:lnTo>
                  <a:pt x="1689650" y="967028"/>
                </a:lnTo>
                <a:lnTo>
                  <a:pt x="1671137" y="1010896"/>
                </a:lnTo>
                <a:lnTo>
                  <a:pt x="1642422" y="1048064"/>
                </a:lnTo>
                <a:lnTo>
                  <a:pt x="1605255" y="1076778"/>
                </a:lnTo>
                <a:lnTo>
                  <a:pt x="1561387" y="1095290"/>
                </a:lnTo>
                <a:lnTo>
                  <a:pt x="1512568" y="1101850"/>
                </a:lnTo>
                <a:close/>
              </a:path>
            </a:pathLst>
          </a:custGeom>
          <a:solidFill>
            <a:srgbClr val="503178"/>
          </a:solidFill>
        </p:spPr>
        <p:txBody>
          <a:bodyPr wrap="square" lIns="0" tIns="0" rIns="0" bIns="0" rtlCol="0"/>
          <a:lstStyle/>
          <a:p>
            <a:endParaRPr dirty="0"/>
          </a:p>
        </p:txBody>
      </p:sp>
      <p:sp>
        <p:nvSpPr>
          <p:cNvPr id="57" name="object 17">
            <a:extLst>
              <a:ext uri="{FF2B5EF4-FFF2-40B4-BE49-F238E27FC236}">
                <a16:creationId xmlns:a16="http://schemas.microsoft.com/office/drawing/2014/main" id="{93AAC4A7-4250-4E80-A4FD-909A846243BC}"/>
              </a:ext>
            </a:extLst>
          </p:cNvPr>
          <p:cNvSpPr/>
          <p:nvPr/>
        </p:nvSpPr>
        <p:spPr>
          <a:xfrm>
            <a:off x="3579980" y="3995032"/>
            <a:ext cx="227965" cy="823594"/>
          </a:xfrm>
          <a:custGeom>
            <a:avLst/>
            <a:gdLst/>
            <a:ahLst/>
            <a:cxnLst/>
            <a:rect l="l" t="t" r="r" b="b"/>
            <a:pathLst>
              <a:path w="227964" h="823595">
                <a:moveTo>
                  <a:pt x="227837" y="823058"/>
                </a:moveTo>
                <a:lnTo>
                  <a:pt x="205625" y="777488"/>
                </a:lnTo>
                <a:lnTo>
                  <a:pt x="184488" y="731467"/>
                </a:lnTo>
                <a:lnTo>
                  <a:pt x="164431" y="685013"/>
                </a:lnTo>
                <a:lnTo>
                  <a:pt x="145459" y="638145"/>
                </a:lnTo>
                <a:lnTo>
                  <a:pt x="127579" y="590884"/>
                </a:lnTo>
                <a:lnTo>
                  <a:pt x="110794" y="543247"/>
                </a:lnTo>
                <a:lnTo>
                  <a:pt x="95110" y="495254"/>
                </a:lnTo>
                <a:lnTo>
                  <a:pt x="80533" y="446924"/>
                </a:lnTo>
                <a:lnTo>
                  <a:pt x="67068" y="398277"/>
                </a:lnTo>
                <a:lnTo>
                  <a:pt x="54719" y="349333"/>
                </a:lnTo>
                <a:lnTo>
                  <a:pt x="43493" y="300109"/>
                </a:lnTo>
                <a:lnTo>
                  <a:pt x="33395" y="250627"/>
                </a:lnTo>
                <a:lnTo>
                  <a:pt x="24429" y="200904"/>
                </a:lnTo>
                <a:lnTo>
                  <a:pt x="16601" y="150960"/>
                </a:lnTo>
                <a:lnTo>
                  <a:pt x="9917" y="100815"/>
                </a:lnTo>
                <a:lnTo>
                  <a:pt x="4380" y="50488"/>
                </a:lnTo>
                <a:lnTo>
                  <a:pt x="0" y="0"/>
                </a:lnTo>
              </a:path>
            </a:pathLst>
          </a:custGeom>
          <a:ln w="12674">
            <a:solidFill>
              <a:srgbClr val="FFC000"/>
            </a:solidFill>
          </a:ln>
        </p:spPr>
        <p:txBody>
          <a:bodyPr wrap="square" lIns="0" tIns="0" rIns="0" bIns="0" rtlCol="0"/>
          <a:lstStyle/>
          <a:p>
            <a:endParaRPr dirty="0"/>
          </a:p>
        </p:txBody>
      </p:sp>
      <p:sp>
        <p:nvSpPr>
          <p:cNvPr id="58" name="object 18">
            <a:extLst>
              <a:ext uri="{FF2B5EF4-FFF2-40B4-BE49-F238E27FC236}">
                <a16:creationId xmlns:a16="http://schemas.microsoft.com/office/drawing/2014/main" id="{E2422603-F7F3-42A7-AA2B-28CEE012B3CD}"/>
              </a:ext>
            </a:extLst>
          </p:cNvPr>
          <p:cNvSpPr/>
          <p:nvPr/>
        </p:nvSpPr>
        <p:spPr>
          <a:xfrm>
            <a:off x="3530195" y="3942244"/>
            <a:ext cx="88900" cy="79375"/>
          </a:xfrm>
          <a:custGeom>
            <a:avLst/>
            <a:gdLst/>
            <a:ahLst/>
            <a:cxnLst/>
            <a:rect l="l" t="t" r="r" b="b"/>
            <a:pathLst>
              <a:path w="88900" h="79375">
                <a:moveTo>
                  <a:pt x="0" y="79207"/>
                </a:moveTo>
                <a:lnTo>
                  <a:pt x="38847" y="0"/>
                </a:lnTo>
                <a:lnTo>
                  <a:pt x="88670" y="72807"/>
                </a:lnTo>
              </a:path>
            </a:pathLst>
          </a:custGeom>
          <a:ln w="12674">
            <a:solidFill>
              <a:srgbClr val="FFC000"/>
            </a:solidFill>
          </a:ln>
        </p:spPr>
        <p:txBody>
          <a:bodyPr wrap="square" lIns="0" tIns="0" rIns="0" bIns="0" rtlCol="0"/>
          <a:lstStyle/>
          <a:p>
            <a:endParaRPr dirty="0"/>
          </a:p>
        </p:txBody>
      </p:sp>
      <p:sp>
        <p:nvSpPr>
          <p:cNvPr id="59" name="object 19">
            <a:extLst>
              <a:ext uri="{FF2B5EF4-FFF2-40B4-BE49-F238E27FC236}">
                <a16:creationId xmlns:a16="http://schemas.microsoft.com/office/drawing/2014/main" id="{54AA0249-52F9-403B-BD0C-FB49719E08F3}"/>
              </a:ext>
            </a:extLst>
          </p:cNvPr>
          <p:cNvSpPr/>
          <p:nvPr/>
        </p:nvSpPr>
        <p:spPr>
          <a:xfrm>
            <a:off x="2833116" y="2596898"/>
            <a:ext cx="1694814" cy="1102360"/>
          </a:xfrm>
          <a:custGeom>
            <a:avLst/>
            <a:gdLst/>
            <a:ahLst/>
            <a:cxnLst/>
            <a:rect l="l" t="t" r="r" b="b"/>
            <a:pathLst>
              <a:path w="1694814" h="1102360">
                <a:moveTo>
                  <a:pt x="1511044" y="1101849"/>
                </a:moveTo>
                <a:lnTo>
                  <a:pt x="183640" y="1101849"/>
                </a:lnTo>
                <a:lnTo>
                  <a:pt x="134821" y="1095290"/>
                </a:lnTo>
                <a:lnTo>
                  <a:pt x="90952" y="1076778"/>
                </a:lnTo>
                <a:lnTo>
                  <a:pt x="53785" y="1048062"/>
                </a:lnTo>
                <a:lnTo>
                  <a:pt x="25071" y="1010896"/>
                </a:lnTo>
                <a:lnTo>
                  <a:pt x="6557" y="967028"/>
                </a:lnTo>
                <a:lnTo>
                  <a:pt x="0" y="918207"/>
                </a:lnTo>
                <a:lnTo>
                  <a:pt x="0" y="183639"/>
                </a:lnTo>
                <a:lnTo>
                  <a:pt x="6557" y="134822"/>
                </a:lnTo>
                <a:lnTo>
                  <a:pt x="25071" y="90952"/>
                </a:lnTo>
                <a:lnTo>
                  <a:pt x="53785" y="53785"/>
                </a:lnTo>
                <a:lnTo>
                  <a:pt x="90952" y="25072"/>
                </a:lnTo>
                <a:lnTo>
                  <a:pt x="134821" y="6557"/>
                </a:lnTo>
                <a:lnTo>
                  <a:pt x="183640" y="0"/>
                </a:lnTo>
                <a:lnTo>
                  <a:pt x="1511044" y="0"/>
                </a:lnTo>
                <a:lnTo>
                  <a:pt x="1559863" y="6557"/>
                </a:lnTo>
                <a:lnTo>
                  <a:pt x="1603731" y="25072"/>
                </a:lnTo>
                <a:lnTo>
                  <a:pt x="1640898" y="53785"/>
                </a:lnTo>
                <a:lnTo>
                  <a:pt x="1669613" y="90952"/>
                </a:lnTo>
                <a:lnTo>
                  <a:pt x="1688128" y="134822"/>
                </a:lnTo>
                <a:lnTo>
                  <a:pt x="1694686" y="183639"/>
                </a:lnTo>
                <a:lnTo>
                  <a:pt x="1694686" y="918207"/>
                </a:lnTo>
                <a:lnTo>
                  <a:pt x="1688128" y="967028"/>
                </a:lnTo>
                <a:lnTo>
                  <a:pt x="1669613" y="1010896"/>
                </a:lnTo>
                <a:lnTo>
                  <a:pt x="1640898" y="1048062"/>
                </a:lnTo>
                <a:lnTo>
                  <a:pt x="1603731" y="1076778"/>
                </a:lnTo>
                <a:lnTo>
                  <a:pt x="1559863" y="1095290"/>
                </a:lnTo>
                <a:lnTo>
                  <a:pt x="1511044" y="1101849"/>
                </a:lnTo>
                <a:close/>
              </a:path>
            </a:pathLst>
          </a:custGeom>
          <a:solidFill>
            <a:srgbClr val="503178"/>
          </a:solidFill>
        </p:spPr>
        <p:txBody>
          <a:bodyPr wrap="square" lIns="0" tIns="0" rIns="0" bIns="0" rtlCol="0"/>
          <a:lstStyle/>
          <a:p>
            <a:endParaRPr dirty="0"/>
          </a:p>
        </p:txBody>
      </p:sp>
      <p:sp>
        <p:nvSpPr>
          <p:cNvPr id="71" name="object 21">
            <a:extLst>
              <a:ext uri="{FF2B5EF4-FFF2-40B4-BE49-F238E27FC236}">
                <a16:creationId xmlns:a16="http://schemas.microsoft.com/office/drawing/2014/main" id="{B3A44495-6151-4CFA-8D77-68DA962814D9}"/>
              </a:ext>
            </a:extLst>
          </p:cNvPr>
          <p:cNvSpPr/>
          <p:nvPr/>
        </p:nvSpPr>
        <p:spPr>
          <a:xfrm>
            <a:off x="4103563" y="1912722"/>
            <a:ext cx="587375" cy="483870"/>
          </a:xfrm>
          <a:custGeom>
            <a:avLst/>
            <a:gdLst/>
            <a:ahLst/>
            <a:cxnLst/>
            <a:rect l="l" t="t" r="r" b="b"/>
            <a:pathLst>
              <a:path w="587375" h="483869">
                <a:moveTo>
                  <a:pt x="0" y="483793"/>
                </a:moveTo>
                <a:lnTo>
                  <a:pt x="33669" y="445379"/>
                </a:lnTo>
                <a:lnTo>
                  <a:pt x="68191" y="407789"/>
                </a:lnTo>
                <a:lnTo>
                  <a:pt x="103546" y="371036"/>
                </a:lnTo>
                <a:lnTo>
                  <a:pt x="139721" y="335133"/>
                </a:lnTo>
                <a:lnTo>
                  <a:pt x="176698" y="300092"/>
                </a:lnTo>
                <a:lnTo>
                  <a:pt x="214462" y="265927"/>
                </a:lnTo>
                <a:lnTo>
                  <a:pt x="252997" y="232651"/>
                </a:lnTo>
                <a:lnTo>
                  <a:pt x="292288" y="200277"/>
                </a:lnTo>
                <a:lnTo>
                  <a:pt x="332318" y="168817"/>
                </a:lnTo>
                <a:lnTo>
                  <a:pt x="373072" y="138286"/>
                </a:lnTo>
                <a:lnTo>
                  <a:pt x="414534" y="108695"/>
                </a:lnTo>
                <a:lnTo>
                  <a:pt x="456687" y="80058"/>
                </a:lnTo>
                <a:lnTo>
                  <a:pt x="499518" y="52387"/>
                </a:lnTo>
                <a:lnTo>
                  <a:pt x="543009" y="25697"/>
                </a:lnTo>
                <a:lnTo>
                  <a:pt x="587144" y="0"/>
                </a:lnTo>
              </a:path>
            </a:pathLst>
          </a:custGeom>
          <a:ln w="12674">
            <a:solidFill>
              <a:srgbClr val="FFC000"/>
            </a:solidFill>
          </a:ln>
        </p:spPr>
        <p:txBody>
          <a:bodyPr wrap="square" lIns="0" tIns="0" rIns="0" bIns="0" rtlCol="0"/>
          <a:lstStyle/>
          <a:p>
            <a:endParaRPr dirty="0"/>
          </a:p>
        </p:txBody>
      </p:sp>
      <p:sp>
        <p:nvSpPr>
          <p:cNvPr id="72" name="object 22">
            <a:extLst>
              <a:ext uri="{FF2B5EF4-FFF2-40B4-BE49-F238E27FC236}">
                <a16:creationId xmlns:a16="http://schemas.microsoft.com/office/drawing/2014/main" id="{F53CF7CA-8989-44FC-90A5-88365F2053DF}"/>
              </a:ext>
            </a:extLst>
          </p:cNvPr>
          <p:cNvSpPr/>
          <p:nvPr/>
        </p:nvSpPr>
        <p:spPr>
          <a:xfrm>
            <a:off x="4684647" y="1873669"/>
            <a:ext cx="88265" cy="78105"/>
          </a:xfrm>
          <a:custGeom>
            <a:avLst/>
            <a:gdLst/>
            <a:ahLst/>
            <a:cxnLst/>
            <a:rect l="l" t="t" r="r" b="b"/>
            <a:pathLst>
              <a:path w="88264" h="78105">
                <a:moveTo>
                  <a:pt x="0" y="0"/>
                </a:moveTo>
                <a:lnTo>
                  <a:pt x="88201" y="1357"/>
                </a:lnTo>
                <a:lnTo>
                  <a:pt x="43599" y="77471"/>
                </a:lnTo>
              </a:path>
            </a:pathLst>
          </a:custGeom>
          <a:ln w="12674">
            <a:solidFill>
              <a:srgbClr val="FFC000"/>
            </a:solidFill>
          </a:ln>
        </p:spPr>
        <p:txBody>
          <a:bodyPr wrap="square" lIns="0" tIns="0" rIns="0" bIns="0" rtlCol="0"/>
          <a:lstStyle/>
          <a:p>
            <a:endParaRPr dirty="0"/>
          </a:p>
        </p:txBody>
      </p:sp>
      <p:sp>
        <p:nvSpPr>
          <p:cNvPr id="11" name="TextBox 10">
            <a:extLst>
              <a:ext uri="{FF2B5EF4-FFF2-40B4-BE49-F238E27FC236}">
                <a16:creationId xmlns:a16="http://schemas.microsoft.com/office/drawing/2014/main" id="{6DBF30A6-C293-4094-A075-A6C450D51529}"/>
              </a:ext>
            </a:extLst>
          </p:cNvPr>
          <p:cNvSpPr txBox="1"/>
          <p:nvPr/>
        </p:nvSpPr>
        <p:spPr>
          <a:xfrm>
            <a:off x="5353996" y="1689003"/>
            <a:ext cx="1563521" cy="369332"/>
          </a:xfrm>
          <a:prstGeom prst="rect">
            <a:avLst/>
          </a:prstGeom>
          <a:noFill/>
        </p:spPr>
        <p:txBody>
          <a:bodyPr wrap="square" rtlCol="0">
            <a:spAutoFit/>
          </a:bodyPr>
          <a:lstStyle/>
          <a:p>
            <a:r>
              <a:rPr lang="en-US" b="1" dirty="0">
                <a:solidFill>
                  <a:schemeClr val="bg1"/>
                </a:solidFill>
              </a:rPr>
              <a:t>Negotiation</a:t>
            </a:r>
          </a:p>
        </p:txBody>
      </p:sp>
      <p:sp>
        <p:nvSpPr>
          <p:cNvPr id="73" name="object 23">
            <a:extLst>
              <a:ext uri="{FF2B5EF4-FFF2-40B4-BE49-F238E27FC236}">
                <a16:creationId xmlns:a16="http://schemas.microsoft.com/office/drawing/2014/main" id="{DDB0C817-1E77-4E3D-B279-1B96B0B563E6}"/>
              </a:ext>
            </a:extLst>
          </p:cNvPr>
          <p:cNvSpPr txBox="1"/>
          <p:nvPr/>
        </p:nvSpPr>
        <p:spPr>
          <a:xfrm>
            <a:off x="6916968" y="1515515"/>
            <a:ext cx="14605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90 </a:t>
            </a:r>
            <a:r>
              <a:rPr sz="1800" dirty="0">
                <a:latin typeface="Arial"/>
                <a:cs typeface="Arial"/>
              </a:rPr>
              <a:t>– </a:t>
            </a:r>
            <a:r>
              <a:rPr sz="1800" spc="-5" dirty="0">
                <a:latin typeface="Arial"/>
                <a:cs typeface="Arial"/>
              </a:rPr>
              <a:t>180</a:t>
            </a:r>
            <a:r>
              <a:rPr sz="1800" spc="-95" dirty="0">
                <a:latin typeface="Arial"/>
                <a:cs typeface="Arial"/>
              </a:rPr>
              <a:t> </a:t>
            </a:r>
            <a:r>
              <a:rPr sz="1800" spc="-5" dirty="0">
                <a:latin typeface="Arial"/>
                <a:cs typeface="Arial"/>
              </a:rPr>
              <a:t>days</a:t>
            </a:r>
            <a:endParaRPr sz="1800" dirty="0">
              <a:latin typeface="Arial"/>
              <a:cs typeface="Arial"/>
            </a:endParaRPr>
          </a:p>
        </p:txBody>
      </p:sp>
      <p:sp>
        <p:nvSpPr>
          <p:cNvPr id="75" name="object 24">
            <a:extLst>
              <a:ext uri="{FF2B5EF4-FFF2-40B4-BE49-F238E27FC236}">
                <a16:creationId xmlns:a16="http://schemas.microsoft.com/office/drawing/2014/main" id="{64AFE6F0-7F23-44AB-A2A5-DE3DF4338059}"/>
              </a:ext>
            </a:extLst>
          </p:cNvPr>
          <p:cNvSpPr txBox="1"/>
          <p:nvPr/>
        </p:nvSpPr>
        <p:spPr>
          <a:xfrm>
            <a:off x="9078048" y="3293556"/>
            <a:ext cx="95821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&lt;15</a:t>
            </a:r>
            <a:r>
              <a:rPr sz="1800" spc="-90" dirty="0">
                <a:latin typeface="Arial"/>
                <a:cs typeface="Arial"/>
              </a:rPr>
              <a:t> </a:t>
            </a:r>
            <a:r>
              <a:rPr sz="1800" spc="-5" dirty="0">
                <a:latin typeface="Arial"/>
                <a:cs typeface="Arial"/>
              </a:rPr>
              <a:t>days</a:t>
            </a:r>
            <a:endParaRPr sz="1800" dirty="0">
              <a:latin typeface="Arial"/>
              <a:cs typeface="Arial"/>
            </a:endParaRPr>
          </a:p>
        </p:txBody>
      </p:sp>
      <p:sp>
        <p:nvSpPr>
          <p:cNvPr id="77" name="object 25">
            <a:extLst>
              <a:ext uri="{FF2B5EF4-FFF2-40B4-BE49-F238E27FC236}">
                <a16:creationId xmlns:a16="http://schemas.microsoft.com/office/drawing/2014/main" id="{490EB781-0AAC-408B-A887-D6851B64C34D}"/>
              </a:ext>
            </a:extLst>
          </p:cNvPr>
          <p:cNvSpPr txBox="1"/>
          <p:nvPr/>
        </p:nvSpPr>
        <p:spPr>
          <a:xfrm>
            <a:off x="6321506" y="6240891"/>
            <a:ext cx="14344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Up to 90</a:t>
            </a:r>
            <a:r>
              <a:rPr sz="1800" spc="-85" dirty="0">
                <a:latin typeface="Arial"/>
                <a:cs typeface="Arial"/>
              </a:rPr>
              <a:t> </a:t>
            </a:r>
            <a:r>
              <a:rPr sz="1800" spc="-5" dirty="0">
                <a:latin typeface="Arial"/>
                <a:cs typeface="Arial"/>
              </a:rPr>
              <a:t>days</a:t>
            </a:r>
            <a:endParaRPr sz="1800" dirty="0">
              <a:latin typeface="Arial"/>
              <a:cs typeface="Arial"/>
            </a:endParaRPr>
          </a:p>
        </p:txBody>
      </p:sp>
      <p:sp>
        <p:nvSpPr>
          <p:cNvPr id="78" name="object 16">
            <a:extLst>
              <a:ext uri="{FF2B5EF4-FFF2-40B4-BE49-F238E27FC236}">
                <a16:creationId xmlns:a16="http://schemas.microsoft.com/office/drawing/2014/main" id="{0C88DEE1-4FC2-4822-ACC6-3654C8E1DAAE}"/>
              </a:ext>
            </a:extLst>
          </p:cNvPr>
          <p:cNvSpPr txBox="1"/>
          <p:nvPr/>
        </p:nvSpPr>
        <p:spPr>
          <a:xfrm>
            <a:off x="3693962" y="5202815"/>
            <a:ext cx="1518275" cy="795731"/>
          </a:xfrm>
          <a:prstGeom prst="rect">
            <a:avLst/>
          </a:prstGeom>
        </p:spPr>
        <p:txBody>
          <a:bodyPr vert="horz" wrap="square" lIns="0" tIns="12700" rIns="0" bIns="0" rtlCol="0">
            <a:spAutoFit/>
          </a:bodyPr>
          <a:lstStyle/>
          <a:p>
            <a:pPr marL="12700" marR="5080" indent="2540" algn="ctr">
              <a:lnSpc>
                <a:spcPct val="105500"/>
              </a:lnSpc>
              <a:spcBef>
                <a:spcPts val="100"/>
              </a:spcBef>
            </a:pPr>
            <a:r>
              <a:rPr sz="1600" b="1" spc="-5" dirty="0">
                <a:solidFill>
                  <a:srgbClr val="FFFFFF"/>
                </a:solidFill>
                <a:latin typeface="Arial"/>
                <a:cs typeface="Arial"/>
              </a:rPr>
              <a:t>Contract  Execution/  Implementation</a:t>
            </a:r>
            <a:endParaRPr sz="1600" b="1" dirty="0">
              <a:latin typeface="Arial"/>
              <a:cs typeface="Arial"/>
            </a:endParaRPr>
          </a:p>
        </p:txBody>
      </p:sp>
      <p:sp>
        <p:nvSpPr>
          <p:cNvPr id="79" name="object 27">
            <a:extLst>
              <a:ext uri="{FF2B5EF4-FFF2-40B4-BE49-F238E27FC236}">
                <a16:creationId xmlns:a16="http://schemas.microsoft.com/office/drawing/2014/main" id="{82AC06DA-74CE-47A0-8703-F3CCC99419B1}"/>
              </a:ext>
            </a:extLst>
          </p:cNvPr>
          <p:cNvSpPr txBox="1"/>
          <p:nvPr/>
        </p:nvSpPr>
        <p:spPr>
          <a:xfrm>
            <a:off x="3427201" y="6240891"/>
            <a:ext cx="20828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Upon DOH</a:t>
            </a:r>
            <a:r>
              <a:rPr sz="1800" spc="-85" dirty="0">
                <a:latin typeface="Arial"/>
                <a:cs typeface="Arial"/>
              </a:rPr>
              <a:t> </a:t>
            </a:r>
            <a:r>
              <a:rPr sz="1800" spc="-5" dirty="0">
                <a:latin typeface="Arial"/>
                <a:cs typeface="Arial"/>
              </a:rPr>
              <a:t>approval</a:t>
            </a:r>
            <a:endParaRPr sz="1800" dirty="0">
              <a:latin typeface="Arial"/>
              <a:cs typeface="Arial"/>
            </a:endParaRPr>
          </a:p>
        </p:txBody>
      </p:sp>
      <p:sp>
        <p:nvSpPr>
          <p:cNvPr id="80" name="object 20">
            <a:extLst>
              <a:ext uri="{FF2B5EF4-FFF2-40B4-BE49-F238E27FC236}">
                <a16:creationId xmlns:a16="http://schemas.microsoft.com/office/drawing/2014/main" id="{06959A2E-AE1E-4B5B-8D25-33EA40A26352}"/>
              </a:ext>
            </a:extLst>
          </p:cNvPr>
          <p:cNvSpPr txBox="1"/>
          <p:nvPr/>
        </p:nvSpPr>
        <p:spPr>
          <a:xfrm>
            <a:off x="3232004" y="2869501"/>
            <a:ext cx="1085995" cy="534762"/>
          </a:xfrm>
          <a:prstGeom prst="rect">
            <a:avLst/>
          </a:prstGeom>
        </p:spPr>
        <p:txBody>
          <a:bodyPr vert="horz" wrap="square" lIns="0" tIns="12700" rIns="0" bIns="0" rtlCol="0">
            <a:spAutoFit/>
          </a:bodyPr>
          <a:lstStyle/>
          <a:p>
            <a:pPr marL="52705" marR="5080" indent="-40005">
              <a:lnSpc>
                <a:spcPct val="105500"/>
              </a:lnSpc>
              <a:spcBef>
                <a:spcPts val="100"/>
              </a:spcBef>
            </a:pPr>
            <a:r>
              <a:rPr sz="1600" b="1" spc="-5" dirty="0">
                <a:solidFill>
                  <a:srgbClr val="FFFFFF"/>
                </a:solidFill>
                <a:latin typeface="Arial"/>
                <a:cs typeface="Arial"/>
              </a:rPr>
              <a:t>Monitor</a:t>
            </a:r>
            <a:r>
              <a:rPr sz="1600" b="1" spc="-95" dirty="0">
                <a:solidFill>
                  <a:srgbClr val="FFFFFF"/>
                </a:solidFill>
                <a:latin typeface="Arial"/>
                <a:cs typeface="Arial"/>
              </a:rPr>
              <a:t> </a:t>
            </a:r>
            <a:r>
              <a:rPr sz="1600" b="1" dirty="0">
                <a:solidFill>
                  <a:srgbClr val="FFFFFF"/>
                </a:solidFill>
                <a:latin typeface="Arial"/>
                <a:cs typeface="Arial"/>
              </a:rPr>
              <a:t>&amp;  </a:t>
            </a:r>
            <a:r>
              <a:rPr sz="1600" b="1" spc="-5" dirty="0">
                <a:solidFill>
                  <a:srgbClr val="FFFFFF"/>
                </a:solidFill>
                <a:latin typeface="Arial"/>
                <a:cs typeface="Arial"/>
              </a:rPr>
              <a:t>Evaluate</a:t>
            </a:r>
            <a:endParaRPr sz="1600" b="1" dirty="0">
              <a:latin typeface="Arial"/>
              <a:cs typeface="Arial"/>
            </a:endParaRPr>
          </a:p>
        </p:txBody>
      </p:sp>
      <p:sp>
        <p:nvSpPr>
          <p:cNvPr id="81" name="object 26">
            <a:extLst>
              <a:ext uri="{FF2B5EF4-FFF2-40B4-BE49-F238E27FC236}">
                <a16:creationId xmlns:a16="http://schemas.microsoft.com/office/drawing/2014/main" id="{D7C20DD6-D859-4BFB-A223-7664C606B17E}"/>
              </a:ext>
            </a:extLst>
          </p:cNvPr>
          <p:cNvSpPr txBox="1"/>
          <p:nvPr/>
        </p:nvSpPr>
        <p:spPr>
          <a:xfrm>
            <a:off x="1014608" y="2816921"/>
            <a:ext cx="1717039" cy="553100"/>
          </a:xfrm>
          <a:prstGeom prst="rect">
            <a:avLst/>
          </a:prstGeom>
        </p:spPr>
        <p:txBody>
          <a:bodyPr vert="horz" wrap="square" lIns="0" tIns="10795" rIns="0" bIns="0" rtlCol="0">
            <a:spAutoFit/>
          </a:bodyPr>
          <a:lstStyle/>
          <a:p>
            <a:pPr marL="357505" marR="5080" indent="-344805" algn="ctr">
              <a:lnSpc>
                <a:spcPct val="100699"/>
              </a:lnSpc>
              <a:spcBef>
                <a:spcPts val="85"/>
              </a:spcBef>
            </a:pPr>
            <a:r>
              <a:rPr sz="1800" spc="-5" dirty="0">
                <a:latin typeface="Arial"/>
                <a:cs typeface="Arial"/>
              </a:rPr>
              <a:t>Throughout</a:t>
            </a:r>
            <a:r>
              <a:rPr sz="1800" spc="-85" dirty="0">
                <a:latin typeface="Arial"/>
                <a:cs typeface="Arial"/>
              </a:rPr>
              <a:t> </a:t>
            </a:r>
            <a:r>
              <a:rPr sz="1800" spc="-5" dirty="0">
                <a:latin typeface="Arial"/>
                <a:cs typeface="Arial"/>
              </a:rPr>
              <a:t>term  of</a:t>
            </a:r>
            <a:r>
              <a:rPr sz="1800" spc="-90" dirty="0">
                <a:latin typeface="Arial"/>
                <a:cs typeface="Arial"/>
              </a:rPr>
              <a:t> </a:t>
            </a:r>
            <a:r>
              <a:rPr sz="1800" spc="-5" dirty="0">
                <a:latin typeface="Arial"/>
                <a:cs typeface="Arial"/>
              </a:rPr>
              <a:t>agreement</a:t>
            </a:r>
            <a:endParaRPr sz="1800" dirty="0">
              <a:latin typeface="Arial"/>
              <a:cs typeface="Arial"/>
            </a:endParaRPr>
          </a:p>
        </p:txBody>
      </p:sp>
      <p:sp>
        <p:nvSpPr>
          <p:cNvPr id="35" name="object 3">
            <a:extLst>
              <a:ext uri="{FF2B5EF4-FFF2-40B4-BE49-F238E27FC236}">
                <a16:creationId xmlns:a16="http://schemas.microsoft.com/office/drawing/2014/main" id="{BD6DA3C5-9990-483D-8AF7-840446D0D692}"/>
              </a:ext>
            </a:extLst>
          </p:cNvPr>
          <p:cNvSpPr/>
          <p:nvPr/>
        </p:nvSpPr>
        <p:spPr>
          <a:xfrm>
            <a:off x="6303872" y="5000813"/>
            <a:ext cx="1696720" cy="1102360"/>
          </a:xfrm>
          <a:custGeom>
            <a:avLst/>
            <a:gdLst/>
            <a:ahLst/>
            <a:cxnLst/>
            <a:rect l="l" t="t" r="r" b="b"/>
            <a:pathLst>
              <a:path w="1696720" h="1102360">
                <a:moveTo>
                  <a:pt x="1512568" y="1101849"/>
                </a:moveTo>
                <a:lnTo>
                  <a:pt x="183640" y="1101849"/>
                </a:lnTo>
                <a:lnTo>
                  <a:pt x="134820" y="1095290"/>
                </a:lnTo>
                <a:lnTo>
                  <a:pt x="90952" y="1076777"/>
                </a:lnTo>
                <a:lnTo>
                  <a:pt x="53785" y="1048062"/>
                </a:lnTo>
                <a:lnTo>
                  <a:pt x="25070" y="1010895"/>
                </a:lnTo>
                <a:lnTo>
                  <a:pt x="6557" y="967027"/>
                </a:lnTo>
                <a:lnTo>
                  <a:pt x="0" y="918207"/>
                </a:lnTo>
                <a:lnTo>
                  <a:pt x="0" y="183639"/>
                </a:lnTo>
                <a:lnTo>
                  <a:pt x="6557" y="134820"/>
                </a:lnTo>
                <a:lnTo>
                  <a:pt x="25070" y="90952"/>
                </a:lnTo>
                <a:lnTo>
                  <a:pt x="53785" y="53785"/>
                </a:lnTo>
                <a:lnTo>
                  <a:pt x="90952" y="25070"/>
                </a:lnTo>
                <a:lnTo>
                  <a:pt x="134820" y="6557"/>
                </a:lnTo>
                <a:lnTo>
                  <a:pt x="183640" y="0"/>
                </a:lnTo>
                <a:lnTo>
                  <a:pt x="1512568" y="0"/>
                </a:lnTo>
                <a:lnTo>
                  <a:pt x="1561387" y="6557"/>
                </a:lnTo>
                <a:lnTo>
                  <a:pt x="1605255" y="25070"/>
                </a:lnTo>
                <a:lnTo>
                  <a:pt x="1642422" y="53785"/>
                </a:lnTo>
                <a:lnTo>
                  <a:pt x="1671137" y="90952"/>
                </a:lnTo>
                <a:lnTo>
                  <a:pt x="1689652" y="134820"/>
                </a:lnTo>
                <a:lnTo>
                  <a:pt x="1696210" y="183639"/>
                </a:lnTo>
                <a:lnTo>
                  <a:pt x="1696210" y="918207"/>
                </a:lnTo>
                <a:lnTo>
                  <a:pt x="1689652" y="967027"/>
                </a:lnTo>
                <a:lnTo>
                  <a:pt x="1671137" y="1010895"/>
                </a:lnTo>
                <a:lnTo>
                  <a:pt x="1642422" y="1048062"/>
                </a:lnTo>
                <a:lnTo>
                  <a:pt x="1605255" y="1076777"/>
                </a:lnTo>
                <a:lnTo>
                  <a:pt x="1561387" y="1095290"/>
                </a:lnTo>
                <a:lnTo>
                  <a:pt x="1512568" y="1101849"/>
                </a:lnTo>
                <a:close/>
              </a:path>
            </a:pathLst>
          </a:custGeom>
          <a:solidFill>
            <a:srgbClr val="F1B800"/>
          </a:solidFill>
        </p:spPr>
        <p:txBody>
          <a:bodyPr wrap="square" lIns="0" tIns="0" rIns="0" bIns="0" rtlCol="0"/>
          <a:lstStyle/>
          <a:p>
            <a:endParaRPr dirty="0"/>
          </a:p>
        </p:txBody>
      </p:sp>
      <p:sp>
        <p:nvSpPr>
          <p:cNvPr id="39" name="object 8">
            <a:extLst>
              <a:ext uri="{FF2B5EF4-FFF2-40B4-BE49-F238E27FC236}">
                <a16:creationId xmlns:a16="http://schemas.microsoft.com/office/drawing/2014/main" id="{34C0913E-7C70-473E-922A-2F91B4E5E77F}"/>
              </a:ext>
            </a:extLst>
          </p:cNvPr>
          <p:cNvSpPr txBox="1"/>
          <p:nvPr/>
        </p:nvSpPr>
        <p:spPr>
          <a:xfrm>
            <a:off x="7212707" y="3022697"/>
            <a:ext cx="1646506" cy="795731"/>
          </a:xfrm>
          <a:prstGeom prst="rect">
            <a:avLst/>
          </a:prstGeom>
        </p:spPr>
        <p:txBody>
          <a:bodyPr vert="horz" wrap="square" lIns="0" tIns="12700" rIns="0" bIns="0" rtlCol="0">
            <a:spAutoFit/>
          </a:bodyPr>
          <a:lstStyle/>
          <a:p>
            <a:pPr marL="12700" marR="5080" indent="-1905" algn="ctr">
              <a:lnSpc>
                <a:spcPct val="105500"/>
              </a:lnSpc>
              <a:spcBef>
                <a:spcPts val="100"/>
              </a:spcBef>
            </a:pPr>
            <a:r>
              <a:rPr sz="1600" b="1" spc="-5" dirty="0">
                <a:solidFill>
                  <a:schemeClr val="bg1"/>
                </a:solidFill>
                <a:latin typeface="Arial"/>
                <a:cs typeface="Arial"/>
              </a:rPr>
              <a:t>MCO </a:t>
            </a:r>
            <a:r>
              <a:rPr sz="1600" b="1" dirty="0">
                <a:solidFill>
                  <a:schemeClr val="bg1"/>
                </a:solidFill>
                <a:latin typeface="Arial"/>
                <a:cs typeface="Arial"/>
              </a:rPr>
              <a:t>submits  signed</a:t>
            </a:r>
            <a:r>
              <a:rPr sz="1600" b="1" spc="-105" dirty="0">
                <a:solidFill>
                  <a:schemeClr val="bg1"/>
                </a:solidFill>
                <a:latin typeface="Arial"/>
                <a:cs typeface="Arial"/>
              </a:rPr>
              <a:t> </a:t>
            </a:r>
            <a:r>
              <a:rPr sz="1600" b="1" dirty="0">
                <a:solidFill>
                  <a:schemeClr val="bg1"/>
                </a:solidFill>
                <a:latin typeface="Arial"/>
                <a:cs typeface="Arial"/>
              </a:rPr>
              <a:t>contract  </a:t>
            </a:r>
            <a:r>
              <a:rPr sz="1600" b="1" spc="-5" dirty="0">
                <a:solidFill>
                  <a:schemeClr val="bg1"/>
                </a:solidFill>
                <a:latin typeface="Arial"/>
                <a:cs typeface="Arial"/>
              </a:rPr>
              <a:t>to</a:t>
            </a:r>
            <a:r>
              <a:rPr sz="1600" b="1" spc="-20" dirty="0">
                <a:solidFill>
                  <a:schemeClr val="bg1"/>
                </a:solidFill>
                <a:latin typeface="Arial"/>
                <a:cs typeface="Arial"/>
              </a:rPr>
              <a:t> </a:t>
            </a:r>
            <a:r>
              <a:rPr sz="1600" b="1" spc="-5" dirty="0">
                <a:solidFill>
                  <a:schemeClr val="bg1"/>
                </a:solidFill>
                <a:latin typeface="Arial"/>
                <a:cs typeface="Arial"/>
              </a:rPr>
              <a:t>DOH</a:t>
            </a:r>
            <a:endParaRPr sz="1600" b="1" dirty="0">
              <a:solidFill>
                <a:schemeClr val="bg1"/>
              </a:solidFill>
              <a:latin typeface="Arial"/>
              <a:cs typeface="Arial"/>
            </a:endParaRPr>
          </a:p>
        </p:txBody>
      </p:sp>
      <p:sp>
        <p:nvSpPr>
          <p:cNvPr id="2" name="TextBox 1">
            <a:extLst>
              <a:ext uri="{FF2B5EF4-FFF2-40B4-BE49-F238E27FC236}">
                <a16:creationId xmlns:a16="http://schemas.microsoft.com/office/drawing/2014/main" id="{46FBE85C-47C5-44D1-9463-8AB311B65B2D}"/>
              </a:ext>
            </a:extLst>
          </p:cNvPr>
          <p:cNvSpPr txBox="1"/>
          <p:nvPr/>
        </p:nvSpPr>
        <p:spPr>
          <a:xfrm>
            <a:off x="6509227" y="5110557"/>
            <a:ext cx="1294992" cy="923330"/>
          </a:xfrm>
          <a:prstGeom prst="rect">
            <a:avLst/>
          </a:prstGeom>
          <a:noFill/>
        </p:spPr>
        <p:txBody>
          <a:bodyPr wrap="square" rtlCol="0">
            <a:spAutoFit/>
          </a:bodyPr>
          <a:lstStyle/>
          <a:p>
            <a:pPr algn="ctr"/>
            <a:r>
              <a:rPr lang="en-US" b="1" dirty="0">
                <a:solidFill>
                  <a:schemeClr val="bg1"/>
                </a:solidFill>
              </a:rPr>
              <a:t>DOH review and approval</a:t>
            </a:r>
          </a:p>
        </p:txBody>
      </p:sp>
    </p:spTree>
    <p:extLst>
      <p:ext uri="{BB962C8B-B14F-4D97-AF65-F5344CB8AC3E}">
        <p14:creationId xmlns:p14="http://schemas.microsoft.com/office/powerpoint/2010/main" val="2709977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80870" y="671043"/>
            <a:ext cx="11528530" cy="548640"/>
          </a:xfrm>
        </p:spPr>
        <p:txBody>
          <a:bodyPr>
            <a:normAutofit fontScale="90000"/>
          </a:bodyPr>
          <a:lstStyle/>
          <a:p>
            <a:r>
              <a:rPr lang="en-US" b="1" dirty="0">
                <a:solidFill>
                  <a:srgbClr val="503278"/>
                </a:solidFill>
                <a:latin typeface="Arial" panose="020B0604020202020204" pitchFamily="34" charset="0"/>
                <a:cs typeface="Arial" panose="020B0604020202020204" pitchFamily="34" charset="0"/>
              </a:rPr>
              <a:t>Review and Approval Entities</a:t>
            </a:r>
          </a:p>
        </p:txBody>
      </p:sp>
      <p:sp>
        <p:nvSpPr>
          <p:cNvPr id="12" name="Rectangle 11"/>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3" name="Rectangle 12"/>
          <p:cNvSpPr/>
          <p:nvPr/>
        </p:nvSpPr>
        <p:spPr>
          <a:xfrm>
            <a:off x="0" y="15"/>
            <a:ext cx="12192000" cy="16254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26</a:t>
            </a:r>
          </a:p>
        </p:txBody>
      </p:sp>
      <p:sp>
        <p:nvSpPr>
          <p:cNvPr id="17" name="object 3">
            <a:extLst>
              <a:ext uri="{FF2B5EF4-FFF2-40B4-BE49-F238E27FC236}">
                <a16:creationId xmlns:a16="http://schemas.microsoft.com/office/drawing/2014/main" id="{CE92776D-884E-414F-893A-3C0E19862E2E}"/>
              </a:ext>
            </a:extLst>
          </p:cNvPr>
          <p:cNvSpPr/>
          <p:nvPr/>
        </p:nvSpPr>
        <p:spPr>
          <a:xfrm>
            <a:off x="838200" y="1485392"/>
            <a:ext cx="7360920" cy="620395"/>
          </a:xfrm>
          <a:custGeom>
            <a:avLst/>
            <a:gdLst/>
            <a:ahLst/>
            <a:cxnLst/>
            <a:rect l="l" t="t" r="r" b="b"/>
            <a:pathLst>
              <a:path w="7360920" h="620394">
                <a:moveTo>
                  <a:pt x="7257541" y="620267"/>
                </a:moveTo>
                <a:lnTo>
                  <a:pt x="103376" y="620267"/>
                </a:lnTo>
                <a:lnTo>
                  <a:pt x="63134" y="612142"/>
                </a:lnTo>
                <a:lnTo>
                  <a:pt x="30274" y="589986"/>
                </a:lnTo>
                <a:lnTo>
                  <a:pt x="8123" y="557126"/>
                </a:lnTo>
                <a:lnTo>
                  <a:pt x="0" y="516889"/>
                </a:lnTo>
                <a:lnTo>
                  <a:pt x="0" y="103377"/>
                </a:lnTo>
                <a:lnTo>
                  <a:pt x="8123" y="63136"/>
                </a:lnTo>
                <a:lnTo>
                  <a:pt x="30274" y="30275"/>
                </a:lnTo>
                <a:lnTo>
                  <a:pt x="63134" y="8121"/>
                </a:lnTo>
                <a:lnTo>
                  <a:pt x="103376" y="0"/>
                </a:lnTo>
                <a:lnTo>
                  <a:pt x="7257541" y="0"/>
                </a:lnTo>
                <a:lnTo>
                  <a:pt x="7297781" y="8121"/>
                </a:lnTo>
                <a:lnTo>
                  <a:pt x="7330641" y="30275"/>
                </a:lnTo>
                <a:lnTo>
                  <a:pt x="7352794" y="63136"/>
                </a:lnTo>
                <a:lnTo>
                  <a:pt x="7360918" y="103377"/>
                </a:lnTo>
                <a:lnTo>
                  <a:pt x="7360918" y="516889"/>
                </a:lnTo>
                <a:lnTo>
                  <a:pt x="7352794" y="557126"/>
                </a:lnTo>
                <a:lnTo>
                  <a:pt x="7330641" y="589986"/>
                </a:lnTo>
                <a:lnTo>
                  <a:pt x="7297781" y="612142"/>
                </a:lnTo>
                <a:lnTo>
                  <a:pt x="7257541" y="620267"/>
                </a:lnTo>
                <a:close/>
              </a:path>
            </a:pathLst>
          </a:custGeom>
          <a:solidFill>
            <a:srgbClr val="503178"/>
          </a:solidFill>
        </p:spPr>
        <p:txBody>
          <a:bodyPr wrap="square" lIns="0" tIns="0" rIns="0" bIns="0" rtlCol="0"/>
          <a:lstStyle/>
          <a:p>
            <a:endParaRPr dirty="0"/>
          </a:p>
        </p:txBody>
      </p:sp>
      <p:sp>
        <p:nvSpPr>
          <p:cNvPr id="18" name="object 3">
            <a:extLst>
              <a:ext uri="{FF2B5EF4-FFF2-40B4-BE49-F238E27FC236}">
                <a16:creationId xmlns:a16="http://schemas.microsoft.com/office/drawing/2014/main" id="{34C64422-38D6-42AA-8D0B-D31689591A53}"/>
              </a:ext>
            </a:extLst>
          </p:cNvPr>
          <p:cNvSpPr/>
          <p:nvPr/>
        </p:nvSpPr>
        <p:spPr>
          <a:xfrm>
            <a:off x="838200" y="4236009"/>
            <a:ext cx="7360920" cy="620395"/>
          </a:xfrm>
          <a:custGeom>
            <a:avLst/>
            <a:gdLst/>
            <a:ahLst/>
            <a:cxnLst/>
            <a:rect l="l" t="t" r="r" b="b"/>
            <a:pathLst>
              <a:path w="7360920" h="620394">
                <a:moveTo>
                  <a:pt x="7257541" y="620267"/>
                </a:moveTo>
                <a:lnTo>
                  <a:pt x="103376" y="620267"/>
                </a:lnTo>
                <a:lnTo>
                  <a:pt x="63134" y="612142"/>
                </a:lnTo>
                <a:lnTo>
                  <a:pt x="30274" y="589986"/>
                </a:lnTo>
                <a:lnTo>
                  <a:pt x="8123" y="557126"/>
                </a:lnTo>
                <a:lnTo>
                  <a:pt x="0" y="516889"/>
                </a:lnTo>
                <a:lnTo>
                  <a:pt x="0" y="103377"/>
                </a:lnTo>
                <a:lnTo>
                  <a:pt x="8123" y="63136"/>
                </a:lnTo>
                <a:lnTo>
                  <a:pt x="30274" y="30275"/>
                </a:lnTo>
                <a:lnTo>
                  <a:pt x="63134" y="8121"/>
                </a:lnTo>
                <a:lnTo>
                  <a:pt x="103376" y="0"/>
                </a:lnTo>
                <a:lnTo>
                  <a:pt x="7257541" y="0"/>
                </a:lnTo>
                <a:lnTo>
                  <a:pt x="7297781" y="8121"/>
                </a:lnTo>
                <a:lnTo>
                  <a:pt x="7330641" y="30275"/>
                </a:lnTo>
                <a:lnTo>
                  <a:pt x="7352794" y="63136"/>
                </a:lnTo>
                <a:lnTo>
                  <a:pt x="7360918" y="103377"/>
                </a:lnTo>
                <a:lnTo>
                  <a:pt x="7360918" y="516889"/>
                </a:lnTo>
                <a:lnTo>
                  <a:pt x="7352794" y="557126"/>
                </a:lnTo>
                <a:lnTo>
                  <a:pt x="7330641" y="589986"/>
                </a:lnTo>
                <a:lnTo>
                  <a:pt x="7297781" y="612142"/>
                </a:lnTo>
                <a:lnTo>
                  <a:pt x="7257541" y="620267"/>
                </a:lnTo>
                <a:close/>
              </a:path>
            </a:pathLst>
          </a:custGeom>
          <a:solidFill>
            <a:srgbClr val="503178"/>
          </a:solidFill>
        </p:spPr>
        <p:txBody>
          <a:bodyPr wrap="square" lIns="0" tIns="0" rIns="0" bIns="0" rtlCol="0"/>
          <a:lstStyle/>
          <a:p>
            <a:endParaRPr dirty="0"/>
          </a:p>
        </p:txBody>
      </p:sp>
      <p:sp>
        <p:nvSpPr>
          <p:cNvPr id="20" name="object 9">
            <a:extLst>
              <a:ext uri="{FF2B5EF4-FFF2-40B4-BE49-F238E27FC236}">
                <a16:creationId xmlns:a16="http://schemas.microsoft.com/office/drawing/2014/main" id="{0B67B3D3-E397-461F-96D7-B63019B6F42A}"/>
              </a:ext>
            </a:extLst>
          </p:cNvPr>
          <p:cNvSpPr txBox="1"/>
          <p:nvPr/>
        </p:nvSpPr>
        <p:spPr>
          <a:xfrm>
            <a:off x="1168400" y="1580165"/>
            <a:ext cx="8506460" cy="4411980"/>
          </a:xfrm>
          <a:prstGeom prst="rect">
            <a:avLst/>
          </a:prstGeom>
        </p:spPr>
        <p:txBody>
          <a:bodyPr vert="horz" wrap="square" lIns="0" tIns="12700" rIns="0" bIns="0" rtlCol="0">
            <a:spAutoFit/>
          </a:bodyPr>
          <a:lstStyle/>
          <a:p>
            <a:pPr marL="12700">
              <a:lnSpc>
                <a:spcPct val="100000"/>
              </a:lnSpc>
              <a:spcBef>
                <a:spcPts val="100"/>
              </a:spcBef>
            </a:pPr>
            <a:r>
              <a:rPr sz="2100" spc="-5" dirty="0">
                <a:solidFill>
                  <a:srgbClr val="FFFFFF"/>
                </a:solidFill>
                <a:latin typeface="Arial"/>
                <a:cs typeface="Arial"/>
              </a:rPr>
              <a:t>Department of Health</a:t>
            </a:r>
            <a:r>
              <a:rPr sz="2100" spc="-10" dirty="0">
                <a:solidFill>
                  <a:srgbClr val="FFFFFF"/>
                </a:solidFill>
                <a:latin typeface="Arial"/>
                <a:cs typeface="Arial"/>
              </a:rPr>
              <a:t> </a:t>
            </a:r>
            <a:r>
              <a:rPr sz="2100" spc="-5" dirty="0">
                <a:solidFill>
                  <a:srgbClr val="FFFFFF"/>
                </a:solidFill>
                <a:latin typeface="Arial"/>
                <a:cs typeface="Arial"/>
              </a:rPr>
              <a:t>(DOH)</a:t>
            </a:r>
            <a:endParaRPr sz="2100" dirty="0">
              <a:latin typeface="Arial"/>
              <a:cs typeface="Arial"/>
            </a:endParaRPr>
          </a:p>
          <a:p>
            <a:pPr>
              <a:lnSpc>
                <a:spcPct val="100000"/>
              </a:lnSpc>
              <a:spcBef>
                <a:spcPts val="35"/>
              </a:spcBef>
            </a:pPr>
            <a:endParaRPr sz="2050" dirty="0">
              <a:latin typeface="Times New Roman"/>
              <a:cs typeface="Times New Roman"/>
            </a:endParaRPr>
          </a:p>
          <a:p>
            <a:pPr marL="223520" marR="211454" indent="-149225">
              <a:lnSpc>
                <a:spcPct val="104200"/>
              </a:lnSpc>
              <a:buChar char="•"/>
              <a:tabLst>
                <a:tab pos="223520" algn="l"/>
              </a:tabLst>
            </a:pPr>
            <a:r>
              <a:rPr sz="2100" spc="-5" dirty="0">
                <a:latin typeface="Arial"/>
                <a:cs typeface="Arial"/>
              </a:rPr>
              <a:t>Has </a:t>
            </a:r>
            <a:r>
              <a:rPr sz="2100" dirty="0">
                <a:latin typeface="Arial"/>
                <a:cs typeface="Arial"/>
              </a:rPr>
              <a:t>statutory / </a:t>
            </a:r>
            <a:r>
              <a:rPr sz="2100" spc="-5" dirty="0">
                <a:latin typeface="Arial"/>
                <a:cs typeface="Arial"/>
              </a:rPr>
              <a:t>regulatory responsibility and authority* to </a:t>
            </a:r>
            <a:r>
              <a:rPr sz="2100" b="1" spc="-5" dirty="0">
                <a:latin typeface="Arial"/>
                <a:cs typeface="Arial"/>
              </a:rPr>
              <a:t>review and  approve MCO-Provider contract</a:t>
            </a:r>
            <a:r>
              <a:rPr sz="2100" b="1" spc="-15" dirty="0">
                <a:latin typeface="Arial"/>
                <a:cs typeface="Arial"/>
              </a:rPr>
              <a:t> </a:t>
            </a:r>
            <a:r>
              <a:rPr sz="2100" b="1" spc="-5" dirty="0">
                <a:latin typeface="Arial"/>
                <a:cs typeface="Arial"/>
              </a:rPr>
              <a:t>arrangements</a:t>
            </a:r>
            <a:r>
              <a:rPr sz="2100" spc="-5" dirty="0">
                <a:latin typeface="Arial"/>
                <a:cs typeface="Arial"/>
              </a:rPr>
              <a:t>.</a:t>
            </a:r>
            <a:endParaRPr sz="2100" dirty="0">
              <a:latin typeface="Arial"/>
              <a:cs typeface="Arial"/>
            </a:endParaRPr>
          </a:p>
          <a:p>
            <a:pPr marL="223520" marR="5080" indent="-149860">
              <a:lnSpc>
                <a:spcPct val="86800"/>
              </a:lnSpc>
              <a:spcBef>
                <a:spcPts val="1225"/>
              </a:spcBef>
              <a:buChar char="•"/>
              <a:tabLst>
                <a:tab pos="223520" algn="l"/>
              </a:tabLst>
            </a:pPr>
            <a:r>
              <a:rPr sz="2100" spc="-5" dirty="0">
                <a:latin typeface="Arial"/>
                <a:cs typeface="Arial"/>
              </a:rPr>
              <a:t>Such authority requires </a:t>
            </a:r>
            <a:r>
              <a:rPr sz="2100" b="1" spc="-5" dirty="0">
                <a:latin typeface="Arial"/>
                <a:cs typeface="Arial"/>
              </a:rPr>
              <a:t>DOH to review VBP arrangements</a:t>
            </a:r>
            <a:r>
              <a:rPr sz="2100" spc="-5" dirty="0">
                <a:latin typeface="Arial"/>
                <a:cs typeface="Arial"/>
              </a:rPr>
              <a:t>, ensuring  providers are </a:t>
            </a:r>
            <a:r>
              <a:rPr sz="2100" dirty="0">
                <a:latin typeface="Arial"/>
                <a:cs typeface="Arial"/>
              </a:rPr>
              <a:t>capable </a:t>
            </a:r>
            <a:r>
              <a:rPr sz="2100" spc="-5" dirty="0">
                <a:latin typeface="Arial"/>
                <a:cs typeface="Arial"/>
              </a:rPr>
              <a:t>of assuming risk, will not </a:t>
            </a:r>
            <a:r>
              <a:rPr sz="2100" dirty="0">
                <a:latin typeface="Arial"/>
                <a:cs typeface="Arial"/>
              </a:rPr>
              <a:t>constitute </a:t>
            </a:r>
            <a:r>
              <a:rPr sz="2100" spc="-5" dirty="0">
                <a:latin typeface="Arial"/>
                <a:cs typeface="Arial"/>
              </a:rPr>
              <a:t>improper  incentives, or result in deterioration of access or quality of </a:t>
            </a:r>
            <a:r>
              <a:rPr sz="2100" dirty="0">
                <a:latin typeface="Arial"/>
                <a:cs typeface="Arial"/>
              </a:rPr>
              <a:t>care </a:t>
            </a:r>
            <a:r>
              <a:rPr sz="2100" spc="-5" dirty="0">
                <a:latin typeface="Arial"/>
                <a:cs typeface="Arial"/>
              </a:rPr>
              <a:t>to  enrollees.</a:t>
            </a:r>
            <a:endParaRPr sz="2100" dirty="0">
              <a:latin typeface="Arial"/>
              <a:cs typeface="Arial"/>
            </a:endParaRPr>
          </a:p>
          <a:p>
            <a:pPr marL="12700">
              <a:lnSpc>
                <a:spcPct val="100000"/>
              </a:lnSpc>
              <a:spcBef>
                <a:spcPts val="1605"/>
              </a:spcBef>
            </a:pPr>
            <a:r>
              <a:rPr sz="2100" spc="-5" dirty="0">
                <a:solidFill>
                  <a:srgbClr val="FFFFFF"/>
                </a:solidFill>
                <a:latin typeface="Arial"/>
                <a:cs typeface="Arial"/>
              </a:rPr>
              <a:t>Department of Financial Services</a:t>
            </a:r>
            <a:r>
              <a:rPr sz="2100" spc="-25" dirty="0">
                <a:solidFill>
                  <a:srgbClr val="FFFFFF"/>
                </a:solidFill>
                <a:latin typeface="Arial"/>
                <a:cs typeface="Arial"/>
              </a:rPr>
              <a:t> </a:t>
            </a:r>
            <a:r>
              <a:rPr sz="2100" spc="-5" dirty="0">
                <a:solidFill>
                  <a:srgbClr val="FFFFFF"/>
                </a:solidFill>
                <a:latin typeface="Arial"/>
                <a:cs typeface="Arial"/>
              </a:rPr>
              <a:t>(DFS)</a:t>
            </a:r>
            <a:endParaRPr sz="2100" dirty="0">
              <a:latin typeface="Arial"/>
              <a:cs typeface="Arial"/>
            </a:endParaRPr>
          </a:p>
          <a:p>
            <a:pPr>
              <a:lnSpc>
                <a:spcPct val="100000"/>
              </a:lnSpc>
              <a:spcBef>
                <a:spcPts val="40"/>
              </a:spcBef>
            </a:pPr>
            <a:endParaRPr sz="2050" dirty="0">
              <a:latin typeface="Times New Roman"/>
              <a:cs typeface="Times New Roman"/>
            </a:endParaRPr>
          </a:p>
          <a:p>
            <a:pPr marL="223520" marR="12700" indent="-149225">
              <a:lnSpc>
                <a:spcPct val="104200"/>
              </a:lnSpc>
              <a:buChar char="•"/>
              <a:tabLst>
                <a:tab pos="223520" algn="l"/>
              </a:tabLst>
            </a:pPr>
            <a:r>
              <a:rPr sz="2100" spc="-5" dirty="0">
                <a:latin typeface="Arial"/>
                <a:cs typeface="Arial"/>
              </a:rPr>
              <a:t>Authorized** to </a:t>
            </a:r>
            <a:r>
              <a:rPr sz="2100" b="1" spc="-5" dirty="0">
                <a:latin typeface="Arial"/>
                <a:cs typeface="Arial"/>
              </a:rPr>
              <a:t>regulate pre-paid arrangements for services where  </a:t>
            </a:r>
            <a:r>
              <a:rPr sz="2100" spc="-5" dirty="0">
                <a:latin typeface="Arial"/>
                <a:cs typeface="Arial"/>
              </a:rPr>
              <a:t>the </a:t>
            </a:r>
            <a:r>
              <a:rPr sz="2100" b="1" spc="-5" dirty="0">
                <a:latin typeface="Arial"/>
                <a:cs typeface="Arial"/>
              </a:rPr>
              <a:t>risk </a:t>
            </a:r>
            <a:r>
              <a:rPr sz="2100" spc="-5" dirty="0">
                <a:latin typeface="Arial"/>
                <a:cs typeface="Arial"/>
              </a:rPr>
              <a:t>for provision of </a:t>
            </a:r>
            <a:r>
              <a:rPr sz="2100" dirty="0">
                <a:latin typeface="Arial"/>
                <a:cs typeface="Arial"/>
              </a:rPr>
              <a:t>such services </a:t>
            </a:r>
            <a:r>
              <a:rPr sz="2100" b="1" spc="-5" dirty="0">
                <a:latin typeface="Arial"/>
                <a:cs typeface="Arial"/>
              </a:rPr>
              <a:t>is being transferred </a:t>
            </a:r>
            <a:r>
              <a:rPr sz="2100" spc="-5" dirty="0">
                <a:latin typeface="Arial"/>
                <a:cs typeface="Arial"/>
              </a:rPr>
              <a:t>from an  insurance entity (Article 44 or Article 43) </a:t>
            </a:r>
            <a:r>
              <a:rPr sz="2100" b="1" spc="-5" dirty="0">
                <a:latin typeface="Arial"/>
                <a:cs typeface="Arial"/>
              </a:rPr>
              <a:t>to </a:t>
            </a:r>
            <a:r>
              <a:rPr sz="2100" b="1" dirty="0">
                <a:latin typeface="Arial"/>
                <a:cs typeface="Arial"/>
              </a:rPr>
              <a:t>a</a:t>
            </a:r>
            <a:r>
              <a:rPr sz="2100" b="1" spc="30" dirty="0">
                <a:latin typeface="Arial"/>
                <a:cs typeface="Arial"/>
              </a:rPr>
              <a:t> </a:t>
            </a:r>
            <a:r>
              <a:rPr sz="2100" b="1" spc="-5" dirty="0">
                <a:latin typeface="Arial"/>
                <a:cs typeface="Arial"/>
              </a:rPr>
              <a:t>provider</a:t>
            </a:r>
            <a:r>
              <a:rPr sz="2100" spc="-5" dirty="0">
                <a:latin typeface="Arial"/>
                <a:cs typeface="Arial"/>
              </a:rPr>
              <a:t>.</a:t>
            </a:r>
            <a:endParaRPr sz="2100" dirty="0">
              <a:latin typeface="Arial"/>
              <a:cs typeface="Arial"/>
            </a:endParaRPr>
          </a:p>
        </p:txBody>
      </p:sp>
      <p:sp>
        <p:nvSpPr>
          <p:cNvPr id="21" name="object 10">
            <a:extLst>
              <a:ext uri="{FF2B5EF4-FFF2-40B4-BE49-F238E27FC236}">
                <a16:creationId xmlns:a16="http://schemas.microsoft.com/office/drawing/2014/main" id="{ED46CDE5-519B-4AC8-91DE-BF6B81117A86}"/>
              </a:ext>
            </a:extLst>
          </p:cNvPr>
          <p:cNvSpPr txBox="1"/>
          <p:nvPr/>
        </p:nvSpPr>
        <p:spPr>
          <a:xfrm>
            <a:off x="44148" y="6069955"/>
            <a:ext cx="4359910" cy="664210"/>
          </a:xfrm>
          <a:prstGeom prst="rect">
            <a:avLst/>
          </a:prstGeom>
        </p:spPr>
        <p:txBody>
          <a:bodyPr vert="horz" wrap="square" lIns="0" tIns="118745" rIns="0" bIns="0" rtlCol="0">
            <a:spAutoFit/>
          </a:bodyPr>
          <a:lstStyle/>
          <a:p>
            <a:pPr marL="46990">
              <a:lnSpc>
                <a:spcPct val="100000"/>
              </a:lnSpc>
              <a:spcBef>
                <a:spcPts val="935"/>
              </a:spcBef>
            </a:pPr>
            <a:r>
              <a:rPr sz="1400" spc="-5" dirty="0">
                <a:latin typeface="Arial"/>
                <a:cs typeface="Arial"/>
              </a:rPr>
              <a:t>*PHL Sec 4402 (2)(a) and 10 NYCRR Part</a:t>
            </a:r>
            <a:r>
              <a:rPr sz="1400" spc="-30" dirty="0">
                <a:latin typeface="Arial"/>
                <a:cs typeface="Arial"/>
              </a:rPr>
              <a:t> </a:t>
            </a:r>
            <a:r>
              <a:rPr sz="1400" spc="-5" dirty="0">
                <a:latin typeface="Arial"/>
                <a:cs typeface="Arial"/>
              </a:rPr>
              <a:t>98</a:t>
            </a:r>
            <a:endParaRPr sz="1400" dirty="0">
              <a:latin typeface="Arial"/>
              <a:cs typeface="Arial"/>
            </a:endParaRPr>
          </a:p>
          <a:p>
            <a:pPr marL="12700">
              <a:lnSpc>
                <a:spcPct val="100000"/>
              </a:lnSpc>
              <a:spcBef>
                <a:spcPts val="835"/>
              </a:spcBef>
            </a:pPr>
            <a:r>
              <a:rPr sz="1400" spc="-5" dirty="0">
                <a:latin typeface="Arial"/>
                <a:cs typeface="Arial"/>
              </a:rPr>
              <a:t>**Insurance Law and 11 NYCRR Part 101 </a:t>
            </a:r>
            <a:r>
              <a:rPr sz="1400" dirty="0">
                <a:latin typeface="Arial"/>
                <a:cs typeface="Arial"/>
              </a:rPr>
              <a:t>–</a:t>
            </a:r>
            <a:r>
              <a:rPr sz="1400" spc="-65" dirty="0">
                <a:latin typeface="Arial"/>
                <a:cs typeface="Arial"/>
              </a:rPr>
              <a:t> </a:t>
            </a:r>
            <a:r>
              <a:rPr sz="1400" spc="-5" dirty="0">
                <a:latin typeface="Arial"/>
                <a:cs typeface="Arial"/>
              </a:rPr>
              <a:t>Regulation</a:t>
            </a:r>
            <a:endParaRPr sz="1400" dirty="0">
              <a:latin typeface="Arial"/>
              <a:cs typeface="Arial"/>
            </a:endParaRPr>
          </a:p>
        </p:txBody>
      </p:sp>
    </p:spTree>
    <p:extLst>
      <p:ext uri="{BB962C8B-B14F-4D97-AF65-F5344CB8AC3E}">
        <p14:creationId xmlns:p14="http://schemas.microsoft.com/office/powerpoint/2010/main" val="576623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930617" y="3165148"/>
            <a:ext cx="9047018" cy="621334"/>
          </a:xfrm>
        </p:spPr>
        <p:txBody>
          <a:bodyPr>
            <a:noAutofit/>
          </a:bodyPr>
          <a:lstStyle/>
          <a:p>
            <a:pPr marL="0" indent="0">
              <a:lnSpc>
                <a:spcPct val="100000"/>
              </a:lnSpc>
              <a:spcBef>
                <a:spcPts val="600"/>
              </a:spcBef>
              <a:spcAft>
                <a:spcPts val="600"/>
              </a:spcAft>
              <a:buNone/>
            </a:pPr>
            <a:r>
              <a:rPr lang="en-US" sz="2400" b="1" spc="-10" dirty="0">
                <a:solidFill>
                  <a:srgbClr val="503178"/>
                </a:solidFill>
                <a:latin typeface="Arial"/>
                <a:cs typeface="Arial"/>
              </a:rPr>
              <a:t>Types </a:t>
            </a:r>
            <a:r>
              <a:rPr lang="en-US" sz="2400" b="1" spc="-5" dirty="0">
                <a:solidFill>
                  <a:srgbClr val="503178"/>
                </a:solidFill>
                <a:latin typeface="Arial"/>
                <a:cs typeface="Arial"/>
              </a:rPr>
              <a:t>of </a:t>
            </a:r>
            <a:r>
              <a:rPr lang="en-US" sz="2400" b="1" spc="-10" dirty="0">
                <a:solidFill>
                  <a:srgbClr val="503178"/>
                </a:solidFill>
                <a:latin typeface="Arial"/>
                <a:cs typeface="Arial"/>
              </a:rPr>
              <a:t>VBP</a:t>
            </a:r>
            <a:r>
              <a:rPr lang="en-US" sz="2400" b="1" spc="-100" dirty="0">
                <a:solidFill>
                  <a:srgbClr val="503178"/>
                </a:solidFill>
                <a:latin typeface="Arial"/>
                <a:cs typeface="Arial"/>
              </a:rPr>
              <a:t> </a:t>
            </a:r>
            <a:r>
              <a:rPr lang="en-US" sz="2400" b="1" spc="-5" dirty="0">
                <a:solidFill>
                  <a:srgbClr val="503178"/>
                </a:solidFill>
                <a:latin typeface="Arial"/>
                <a:cs typeface="Arial"/>
              </a:rPr>
              <a:t>Arrangements and Contracting </a:t>
            </a:r>
            <a:r>
              <a:rPr lang="en-US" sz="2400" b="1" spc="-10" dirty="0">
                <a:solidFill>
                  <a:srgbClr val="503178"/>
                </a:solidFill>
                <a:latin typeface="Arial"/>
                <a:cs typeface="Arial"/>
              </a:rPr>
              <a:t>Entities </a:t>
            </a:r>
            <a:r>
              <a:rPr lang="en-US" sz="2400" b="1" dirty="0">
                <a:solidFill>
                  <a:srgbClr val="503178"/>
                </a:solidFill>
                <a:latin typeface="Arial"/>
                <a:cs typeface="Arial"/>
              </a:rPr>
              <a:t>-  </a:t>
            </a:r>
            <a:r>
              <a:rPr lang="en-US" sz="2400" b="1" spc="-5" dirty="0">
                <a:solidFill>
                  <a:srgbClr val="503178"/>
                </a:solidFill>
                <a:latin typeface="Arial"/>
                <a:cs typeface="Arial"/>
              </a:rPr>
              <a:t>Overview</a:t>
            </a:r>
            <a:endParaRPr lang="en-US" sz="2400" dirty="0">
              <a:latin typeface="Arial"/>
              <a:cs typeface="Arial"/>
            </a:endParaRPr>
          </a:p>
          <a:p>
            <a:pPr marL="0" indent="0">
              <a:lnSpc>
                <a:spcPct val="100000"/>
              </a:lnSpc>
              <a:spcBef>
                <a:spcPts val="600"/>
              </a:spcBef>
              <a:spcAft>
                <a:spcPts val="600"/>
              </a:spcAft>
              <a:buNone/>
            </a:pPr>
            <a:endParaRPr lang="en-US" sz="2200" b="0" dirty="0">
              <a:latin typeface="Arial" panose="020B0604020202020204" pitchFamily="34" charset="0"/>
              <a:cs typeface="Arial" panose="020B0604020202020204" pitchFamily="34" charset="0"/>
            </a:endParaRPr>
          </a:p>
        </p:txBody>
      </p:sp>
      <p:sp>
        <p:nvSpPr>
          <p:cNvPr id="7" name="Title 7"/>
          <p:cNvSpPr>
            <a:spLocks noGrp="1"/>
          </p:cNvSpPr>
          <p:nvPr>
            <p:ph type="title"/>
          </p:nvPr>
        </p:nvSpPr>
        <p:spPr>
          <a:xfrm>
            <a:off x="611910" y="1167086"/>
            <a:ext cx="11210636" cy="548640"/>
          </a:xfrm>
        </p:spPr>
        <p:txBody>
          <a:bodyPr>
            <a:normAutofit fontScale="90000"/>
          </a:bodyPr>
          <a:lstStyle/>
          <a:p>
            <a:r>
              <a:rPr lang="en-US" b="1" dirty="0">
                <a:solidFill>
                  <a:srgbClr val="503278"/>
                </a:solidFill>
                <a:latin typeface="Arial" panose="020B0604020202020204" pitchFamily="34" charset="0"/>
                <a:cs typeface="Arial" panose="020B0604020202020204" pitchFamily="34" charset="0"/>
              </a:rPr>
              <a:t> </a:t>
            </a:r>
          </a:p>
        </p:txBody>
      </p:sp>
      <p:sp>
        <p:nvSpPr>
          <p:cNvPr id="12" name="Rectangle 11"/>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3" name="Rectangle 12"/>
          <p:cNvSpPr/>
          <p:nvPr/>
        </p:nvSpPr>
        <p:spPr>
          <a:xfrm>
            <a:off x="0" y="15"/>
            <a:ext cx="12192000" cy="16254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2</a:t>
            </a:r>
          </a:p>
        </p:txBody>
      </p:sp>
      <p:sp>
        <p:nvSpPr>
          <p:cNvPr id="11" name="object 4">
            <a:extLst>
              <a:ext uri="{FF2B5EF4-FFF2-40B4-BE49-F238E27FC236}">
                <a16:creationId xmlns:a16="http://schemas.microsoft.com/office/drawing/2014/main" id="{2EA623CD-542B-43ED-BD76-99D5A7B83071}"/>
              </a:ext>
            </a:extLst>
          </p:cNvPr>
          <p:cNvSpPr/>
          <p:nvPr/>
        </p:nvSpPr>
        <p:spPr>
          <a:xfrm>
            <a:off x="838551" y="2501899"/>
            <a:ext cx="2092066" cy="2170411"/>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612386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0" y="717627"/>
            <a:ext cx="10979727" cy="1000120"/>
          </a:xfrm>
        </p:spPr>
        <p:txBody>
          <a:bodyPr>
            <a:normAutofit fontScale="90000"/>
          </a:bodyPr>
          <a:lstStyle/>
          <a:p>
            <a:r>
              <a:rPr lang="en-US" sz="3600" b="1" dirty="0">
                <a:solidFill>
                  <a:srgbClr val="503278"/>
                </a:solidFill>
                <a:latin typeface="Arial" panose="020B0604020202020204" pitchFamily="34" charset="0"/>
                <a:cs typeface="Arial" panose="020B0604020202020204" pitchFamily="34" charset="0"/>
              </a:rPr>
              <a:t>Stages 4 &amp; 5 – Contract Execution/Implementation and Monitoring &amp; Evaluation</a:t>
            </a:r>
            <a:br>
              <a:rPr lang="en-US" b="1" dirty="0">
                <a:solidFill>
                  <a:srgbClr val="503278"/>
                </a:solidFill>
                <a:latin typeface="Arial" panose="020B0604020202020204" pitchFamily="34" charset="0"/>
                <a:cs typeface="Arial" panose="020B0604020202020204" pitchFamily="34" charset="0"/>
              </a:rPr>
            </a:br>
            <a:endParaRPr lang="en-US" sz="2000" dirty="0">
              <a:solidFill>
                <a:srgbClr val="503278"/>
              </a:solidFill>
              <a:latin typeface="Arial" panose="020B0604020202020204" pitchFamily="34" charset="0"/>
              <a:cs typeface="Arial" panose="020B0604020202020204" pitchFamily="34" charset="0"/>
            </a:endParaRPr>
          </a:p>
        </p:txBody>
      </p:sp>
      <p:sp>
        <p:nvSpPr>
          <p:cNvPr id="16" name="Rectangle 15"/>
          <p:cNvSpPr/>
          <p:nvPr/>
        </p:nvSpPr>
        <p:spPr>
          <a:xfrm>
            <a:off x="0" y="144555"/>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7" name="Rectangle 16"/>
          <p:cNvSpPr/>
          <p:nvPr/>
        </p:nvSpPr>
        <p:spPr>
          <a:xfrm>
            <a:off x="0" y="53472"/>
            <a:ext cx="12192000" cy="15072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27</a:t>
            </a:r>
          </a:p>
        </p:txBody>
      </p:sp>
      <p:sp>
        <p:nvSpPr>
          <p:cNvPr id="5" name="TextBox 4">
            <a:extLst>
              <a:ext uri="{FF2B5EF4-FFF2-40B4-BE49-F238E27FC236}">
                <a16:creationId xmlns:a16="http://schemas.microsoft.com/office/drawing/2014/main" id="{23078DFD-983A-49DA-AAD9-2CBC27BB64A9}"/>
              </a:ext>
            </a:extLst>
          </p:cNvPr>
          <p:cNvSpPr txBox="1"/>
          <p:nvPr/>
        </p:nvSpPr>
        <p:spPr>
          <a:xfrm>
            <a:off x="7152232" y="3744879"/>
            <a:ext cx="1085125" cy="584775"/>
          </a:xfrm>
          <a:prstGeom prst="rect">
            <a:avLst/>
          </a:prstGeom>
          <a:noFill/>
        </p:spPr>
        <p:txBody>
          <a:bodyPr wrap="square" rtlCol="0">
            <a:spAutoFit/>
          </a:bodyPr>
          <a:lstStyle/>
          <a:p>
            <a:r>
              <a:rPr lang="en-US" sz="3200" dirty="0">
                <a:solidFill>
                  <a:schemeClr val="bg1"/>
                </a:solidFill>
              </a:rPr>
              <a:t>MCO</a:t>
            </a:r>
          </a:p>
        </p:txBody>
      </p:sp>
      <p:sp>
        <p:nvSpPr>
          <p:cNvPr id="6" name="TextBox 5">
            <a:extLst>
              <a:ext uri="{FF2B5EF4-FFF2-40B4-BE49-F238E27FC236}">
                <a16:creationId xmlns:a16="http://schemas.microsoft.com/office/drawing/2014/main" id="{EDA973F1-4CBF-4356-894D-5E03AE1547D0}"/>
              </a:ext>
            </a:extLst>
          </p:cNvPr>
          <p:cNvSpPr txBox="1"/>
          <p:nvPr/>
        </p:nvSpPr>
        <p:spPr>
          <a:xfrm>
            <a:off x="5588711" y="1558393"/>
            <a:ext cx="749918" cy="369332"/>
          </a:xfrm>
          <a:prstGeom prst="rect">
            <a:avLst/>
          </a:prstGeom>
          <a:noFill/>
        </p:spPr>
        <p:txBody>
          <a:bodyPr wrap="square" rtlCol="0">
            <a:spAutoFit/>
          </a:bodyPr>
          <a:lstStyle/>
          <a:p>
            <a:r>
              <a:rPr lang="en-US" dirty="0"/>
              <a:t> </a:t>
            </a:r>
            <a:r>
              <a:rPr lang="en-US" b="1" dirty="0">
                <a:solidFill>
                  <a:schemeClr val="bg1"/>
                </a:solidFill>
              </a:rPr>
              <a:t>DOH</a:t>
            </a:r>
          </a:p>
        </p:txBody>
      </p:sp>
      <p:sp>
        <p:nvSpPr>
          <p:cNvPr id="45" name="object 5">
            <a:extLst>
              <a:ext uri="{FF2B5EF4-FFF2-40B4-BE49-F238E27FC236}">
                <a16:creationId xmlns:a16="http://schemas.microsoft.com/office/drawing/2014/main" id="{4DD08E89-7238-4130-877E-AE643DBED74F}"/>
              </a:ext>
            </a:extLst>
          </p:cNvPr>
          <p:cNvSpPr/>
          <p:nvPr/>
        </p:nvSpPr>
        <p:spPr>
          <a:xfrm>
            <a:off x="7104244" y="2231329"/>
            <a:ext cx="590550" cy="480695"/>
          </a:xfrm>
          <a:custGeom>
            <a:avLst/>
            <a:gdLst/>
            <a:ahLst/>
            <a:cxnLst/>
            <a:rect l="l" t="t" r="r" b="b"/>
            <a:pathLst>
              <a:path w="590550" h="480694">
                <a:moveTo>
                  <a:pt x="0" y="0"/>
                </a:moveTo>
                <a:lnTo>
                  <a:pt x="44295" y="25439"/>
                </a:lnTo>
                <a:lnTo>
                  <a:pt x="87953" y="51875"/>
                </a:lnTo>
                <a:lnTo>
                  <a:pt x="130956" y="79293"/>
                </a:lnTo>
                <a:lnTo>
                  <a:pt x="173284" y="107681"/>
                </a:lnTo>
                <a:lnTo>
                  <a:pt x="214927" y="137026"/>
                </a:lnTo>
                <a:lnTo>
                  <a:pt x="255863" y="167315"/>
                </a:lnTo>
                <a:lnTo>
                  <a:pt x="296084" y="198535"/>
                </a:lnTo>
                <a:lnTo>
                  <a:pt x="335567" y="230673"/>
                </a:lnTo>
                <a:lnTo>
                  <a:pt x="374299" y="263716"/>
                </a:lnTo>
                <a:lnTo>
                  <a:pt x="412264" y="297652"/>
                </a:lnTo>
                <a:lnTo>
                  <a:pt x="449449" y="332467"/>
                </a:lnTo>
                <a:lnTo>
                  <a:pt x="485834" y="368148"/>
                </a:lnTo>
                <a:lnTo>
                  <a:pt x="521403" y="404683"/>
                </a:lnTo>
                <a:lnTo>
                  <a:pt x="556145" y="442059"/>
                </a:lnTo>
                <a:lnTo>
                  <a:pt x="590042" y="480265"/>
                </a:lnTo>
              </a:path>
            </a:pathLst>
          </a:custGeom>
          <a:ln w="12674">
            <a:solidFill>
              <a:srgbClr val="FFC000"/>
            </a:solidFill>
          </a:ln>
        </p:spPr>
        <p:txBody>
          <a:bodyPr wrap="square" lIns="0" tIns="0" rIns="0" bIns="0" rtlCol="0"/>
          <a:lstStyle/>
          <a:p>
            <a:endParaRPr dirty="0"/>
          </a:p>
        </p:txBody>
      </p:sp>
      <p:sp>
        <p:nvSpPr>
          <p:cNvPr id="46" name="object 6">
            <a:extLst>
              <a:ext uri="{FF2B5EF4-FFF2-40B4-BE49-F238E27FC236}">
                <a16:creationId xmlns:a16="http://schemas.microsoft.com/office/drawing/2014/main" id="{0DB625DC-AE3B-474F-B353-150AFF435D99}"/>
              </a:ext>
            </a:extLst>
          </p:cNvPr>
          <p:cNvSpPr/>
          <p:nvPr/>
        </p:nvSpPr>
        <p:spPr>
          <a:xfrm>
            <a:off x="7647218" y="2668526"/>
            <a:ext cx="95151" cy="82076"/>
          </a:xfrm>
          <a:custGeom>
            <a:avLst/>
            <a:gdLst/>
            <a:ahLst/>
            <a:cxnLst/>
            <a:rect l="l" t="t" r="r" b="b"/>
            <a:pathLst>
              <a:path w="83820" h="86994">
                <a:moveTo>
                  <a:pt x="67360" y="0"/>
                </a:moveTo>
                <a:lnTo>
                  <a:pt x="83413" y="86741"/>
                </a:lnTo>
                <a:lnTo>
                  <a:pt x="0" y="58013"/>
                </a:lnTo>
              </a:path>
            </a:pathLst>
          </a:custGeom>
          <a:ln w="12674">
            <a:solidFill>
              <a:srgbClr val="FFC000"/>
            </a:solidFill>
          </a:ln>
        </p:spPr>
        <p:txBody>
          <a:bodyPr wrap="square" lIns="0" tIns="0" rIns="0" bIns="0" rtlCol="0"/>
          <a:lstStyle/>
          <a:p>
            <a:endParaRPr dirty="0"/>
          </a:p>
        </p:txBody>
      </p:sp>
      <p:sp>
        <p:nvSpPr>
          <p:cNvPr id="47" name="object 7">
            <a:extLst>
              <a:ext uri="{FF2B5EF4-FFF2-40B4-BE49-F238E27FC236}">
                <a16:creationId xmlns:a16="http://schemas.microsoft.com/office/drawing/2014/main" id="{EF9751CE-0218-42A4-A640-C6A36B40C495}"/>
              </a:ext>
            </a:extLst>
          </p:cNvPr>
          <p:cNvSpPr/>
          <p:nvPr/>
        </p:nvSpPr>
        <p:spPr>
          <a:xfrm>
            <a:off x="5116263" y="1438174"/>
            <a:ext cx="1694814" cy="1102360"/>
          </a:xfrm>
          <a:custGeom>
            <a:avLst/>
            <a:gdLst/>
            <a:ahLst/>
            <a:cxnLst/>
            <a:rect l="l" t="t" r="r" b="b"/>
            <a:pathLst>
              <a:path w="1694815" h="1102360">
                <a:moveTo>
                  <a:pt x="1511042" y="1101849"/>
                </a:moveTo>
                <a:lnTo>
                  <a:pt x="183640" y="1101849"/>
                </a:lnTo>
                <a:lnTo>
                  <a:pt x="134820" y="1095290"/>
                </a:lnTo>
                <a:lnTo>
                  <a:pt x="90952" y="1076778"/>
                </a:lnTo>
                <a:lnTo>
                  <a:pt x="53785" y="1048062"/>
                </a:lnTo>
                <a:lnTo>
                  <a:pt x="25070" y="1010896"/>
                </a:lnTo>
                <a:lnTo>
                  <a:pt x="6559" y="967028"/>
                </a:lnTo>
                <a:lnTo>
                  <a:pt x="0" y="918207"/>
                </a:lnTo>
                <a:lnTo>
                  <a:pt x="0" y="183639"/>
                </a:lnTo>
                <a:lnTo>
                  <a:pt x="6559" y="134822"/>
                </a:lnTo>
                <a:lnTo>
                  <a:pt x="25070" y="90952"/>
                </a:lnTo>
                <a:lnTo>
                  <a:pt x="53785" y="53785"/>
                </a:lnTo>
                <a:lnTo>
                  <a:pt x="90952" y="25072"/>
                </a:lnTo>
                <a:lnTo>
                  <a:pt x="134820" y="6557"/>
                </a:lnTo>
                <a:lnTo>
                  <a:pt x="183640" y="0"/>
                </a:lnTo>
                <a:lnTo>
                  <a:pt x="1511042" y="0"/>
                </a:lnTo>
                <a:lnTo>
                  <a:pt x="1559861" y="6557"/>
                </a:lnTo>
                <a:lnTo>
                  <a:pt x="1603729" y="25072"/>
                </a:lnTo>
                <a:lnTo>
                  <a:pt x="1640896" y="53785"/>
                </a:lnTo>
                <a:lnTo>
                  <a:pt x="1669611" y="90952"/>
                </a:lnTo>
                <a:lnTo>
                  <a:pt x="1688125" y="134822"/>
                </a:lnTo>
                <a:lnTo>
                  <a:pt x="1694684" y="183639"/>
                </a:lnTo>
                <a:lnTo>
                  <a:pt x="1694684" y="918207"/>
                </a:lnTo>
                <a:lnTo>
                  <a:pt x="1688125" y="967028"/>
                </a:lnTo>
                <a:lnTo>
                  <a:pt x="1669611" y="1010896"/>
                </a:lnTo>
                <a:lnTo>
                  <a:pt x="1640896" y="1048062"/>
                </a:lnTo>
                <a:lnTo>
                  <a:pt x="1603729" y="1076778"/>
                </a:lnTo>
                <a:lnTo>
                  <a:pt x="1559861" y="1095290"/>
                </a:lnTo>
                <a:lnTo>
                  <a:pt x="1511042" y="1101849"/>
                </a:lnTo>
                <a:close/>
              </a:path>
            </a:pathLst>
          </a:custGeom>
          <a:solidFill>
            <a:srgbClr val="503178"/>
          </a:solidFill>
        </p:spPr>
        <p:txBody>
          <a:bodyPr wrap="square" lIns="0" tIns="0" rIns="0" bIns="0" rtlCol="0"/>
          <a:lstStyle/>
          <a:p>
            <a:endParaRPr dirty="0"/>
          </a:p>
        </p:txBody>
      </p:sp>
      <p:sp>
        <p:nvSpPr>
          <p:cNvPr id="48" name="object 9">
            <a:extLst>
              <a:ext uri="{FF2B5EF4-FFF2-40B4-BE49-F238E27FC236}">
                <a16:creationId xmlns:a16="http://schemas.microsoft.com/office/drawing/2014/main" id="{AEDE6142-AEF7-4849-9B7B-8E978DB3AC6C}"/>
              </a:ext>
            </a:extLst>
          </p:cNvPr>
          <p:cNvSpPr/>
          <p:nvPr/>
        </p:nvSpPr>
        <p:spPr>
          <a:xfrm>
            <a:off x="7752960" y="3981932"/>
            <a:ext cx="223520" cy="824865"/>
          </a:xfrm>
          <a:custGeom>
            <a:avLst/>
            <a:gdLst/>
            <a:ahLst/>
            <a:cxnLst/>
            <a:rect l="l" t="t" r="r" b="b"/>
            <a:pathLst>
              <a:path w="223520" h="824864">
                <a:moveTo>
                  <a:pt x="222934" y="0"/>
                </a:moveTo>
                <a:lnTo>
                  <a:pt x="218852" y="50528"/>
                </a:lnTo>
                <a:lnTo>
                  <a:pt x="213614" y="100901"/>
                </a:lnTo>
                <a:lnTo>
                  <a:pt x="207227" y="151097"/>
                </a:lnTo>
                <a:lnTo>
                  <a:pt x="199695" y="201095"/>
                </a:lnTo>
                <a:lnTo>
                  <a:pt x="191024" y="250879"/>
                </a:lnTo>
                <a:lnTo>
                  <a:pt x="181217" y="300426"/>
                </a:lnTo>
                <a:lnTo>
                  <a:pt x="170282" y="349719"/>
                </a:lnTo>
                <a:lnTo>
                  <a:pt x="158224" y="398737"/>
                </a:lnTo>
                <a:lnTo>
                  <a:pt x="145047" y="447463"/>
                </a:lnTo>
                <a:lnTo>
                  <a:pt x="130757" y="495877"/>
                </a:lnTo>
                <a:lnTo>
                  <a:pt x="115359" y="543958"/>
                </a:lnTo>
                <a:lnTo>
                  <a:pt x="98859" y="591689"/>
                </a:lnTo>
                <a:lnTo>
                  <a:pt x="81260" y="639050"/>
                </a:lnTo>
                <a:lnTo>
                  <a:pt x="62571" y="686022"/>
                </a:lnTo>
                <a:lnTo>
                  <a:pt x="42792" y="732585"/>
                </a:lnTo>
                <a:lnTo>
                  <a:pt x="21934" y="778720"/>
                </a:lnTo>
                <a:lnTo>
                  <a:pt x="0" y="824407"/>
                </a:lnTo>
              </a:path>
            </a:pathLst>
          </a:custGeom>
          <a:ln w="12674">
            <a:solidFill>
              <a:srgbClr val="FFC000"/>
            </a:solidFill>
          </a:ln>
        </p:spPr>
        <p:txBody>
          <a:bodyPr wrap="square" lIns="0" tIns="0" rIns="0" bIns="0" rtlCol="0"/>
          <a:lstStyle/>
          <a:p>
            <a:endParaRPr dirty="0"/>
          </a:p>
        </p:txBody>
      </p:sp>
      <p:sp>
        <p:nvSpPr>
          <p:cNvPr id="52" name="object 10">
            <a:extLst>
              <a:ext uri="{FF2B5EF4-FFF2-40B4-BE49-F238E27FC236}">
                <a16:creationId xmlns:a16="http://schemas.microsoft.com/office/drawing/2014/main" id="{F6E540B7-F926-4C12-A42C-0C002665A2FF}"/>
              </a:ext>
            </a:extLst>
          </p:cNvPr>
          <p:cNvSpPr/>
          <p:nvPr/>
        </p:nvSpPr>
        <p:spPr>
          <a:xfrm>
            <a:off x="7712955" y="4762664"/>
            <a:ext cx="80010" cy="88265"/>
          </a:xfrm>
          <a:custGeom>
            <a:avLst/>
            <a:gdLst/>
            <a:ahLst/>
            <a:cxnLst/>
            <a:rect l="l" t="t" r="r" b="b"/>
            <a:pathLst>
              <a:path w="80009" h="88264">
                <a:moveTo>
                  <a:pt x="79578" y="39623"/>
                </a:moveTo>
                <a:lnTo>
                  <a:pt x="5816" y="88023"/>
                </a:lnTo>
                <a:lnTo>
                  <a:pt x="0" y="0"/>
                </a:lnTo>
              </a:path>
            </a:pathLst>
          </a:custGeom>
          <a:ln w="12674">
            <a:solidFill>
              <a:srgbClr val="FFC000"/>
            </a:solidFill>
          </a:ln>
        </p:spPr>
        <p:txBody>
          <a:bodyPr wrap="square" lIns="0" tIns="0" rIns="0" bIns="0" rtlCol="0"/>
          <a:lstStyle/>
          <a:p>
            <a:endParaRPr dirty="0"/>
          </a:p>
        </p:txBody>
      </p:sp>
      <p:sp>
        <p:nvSpPr>
          <p:cNvPr id="53" name="object 11">
            <a:extLst>
              <a:ext uri="{FF2B5EF4-FFF2-40B4-BE49-F238E27FC236}">
                <a16:creationId xmlns:a16="http://schemas.microsoft.com/office/drawing/2014/main" id="{53C198DC-B545-4961-B112-32D1F7EFE5F3}"/>
              </a:ext>
            </a:extLst>
          </p:cNvPr>
          <p:cNvSpPr/>
          <p:nvPr/>
        </p:nvSpPr>
        <p:spPr>
          <a:xfrm>
            <a:off x="7227023" y="2891019"/>
            <a:ext cx="1696720" cy="1102360"/>
          </a:xfrm>
          <a:custGeom>
            <a:avLst/>
            <a:gdLst/>
            <a:ahLst/>
            <a:cxnLst/>
            <a:rect l="l" t="t" r="r" b="b"/>
            <a:pathLst>
              <a:path w="1696720" h="1102360">
                <a:moveTo>
                  <a:pt x="1512568" y="1101850"/>
                </a:moveTo>
                <a:lnTo>
                  <a:pt x="183640" y="1101850"/>
                </a:lnTo>
                <a:lnTo>
                  <a:pt x="134820" y="1095290"/>
                </a:lnTo>
                <a:lnTo>
                  <a:pt x="90952" y="1076778"/>
                </a:lnTo>
                <a:lnTo>
                  <a:pt x="53785" y="1048064"/>
                </a:lnTo>
                <a:lnTo>
                  <a:pt x="25070" y="1010896"/>
                </a:lnTo>
                <a:lnTo>
                  <a:pt x="6557" y="967028"/>
                </a:lnTo>
                <a:lnTo>
                  <a:pt x="0" y="918210"/>
                </a:lnTo>
                <a:lnTo>
                  <a:pt x="0" y="183642"/>
                </a:lnTo>
                <a:lnTo>
                  <a:pt x="6557" y="134821"/>
                </a:lnTo>
                <a:lnTo>
                  <a:pt x="25070" y="90953"/>
                </a:lnTo>
                <a:lnTo>
                  <a:pt x="53785" y="53787"/>
                </a:lnTo>
                <a:lnTo>
                  <a:pt x="90952" y="25071"/>
                </a:lnTo>
                <a:lnTo>
                  <a:pt x="134820" y="6558"/>
                </a:lnTo>
                <a:lnTo>
                  <a:pt x="183640" y="0"/>
                </a:lnTo>
                <a:lnTo>
                  <a:pt x="1512568" y="0"/>
                </a:lnTo>
                <a:lnTo>
                  <a:pt x="1561387" y="6558"/>
                </a:lnTo>
                <a:lnTo>
                  <a:pt x="1605255" y="25071"/>
                </a:lnTo>
                <a:lnTo>
                  <a:pt x="1642422" y="53787"/>
                </a:lnTo>
                <a:lnTo>
                  <a:pt x="1671137" y="90953"/>
                </a:lnTo>
                <a:lnTo>
                  <a:pt x="1689652" y="134821"/>
                </a:lnTo>
                <a:lnTo>
                  <a:pt x="1696210" y="183642"/>
                </a:lnTo>
                <a:lnTo>
                  <a:pt x="1696210" y="918210"/>
                </a:lnTo>
                <a:lnTo>
                  <a:pt x="1689652" y="967028"/>
                </a:lnTo>
                <a:lnTo>
                  <a:pt x="1671137" y="1010896"/>
                </a:lnTo>
                <a:lnTo>
                  <a:pt x="1642422" y="1048064"/>
                </a:lnTo>
                <a:lnTo>
                  <a:pt x="1605255" y="1076778"/>
                </a:lnTo>
                <a:lnTo>
                  <a:pt x="1561387" y="1095290"/>
                </a:lnTo>
                <a:lnTo>
                  <a:pt x="1512568" y="1101850"/>
                </a:lnTo>
                <a:close/>
              </a:path>
            </a:pathLst>
          </a:custGeom>
          <a:solidFill>
            <a:srgbClr val="503178"/>
          </a:solidFill>
        </p:spPr>
        <p:txBody>
          <a:bodyPr wrap="square" lIns="0" tIns="0" rIns="0" bIns="0" rtlCol="0"/>
          <a:lstStyle/>
          <a:p>
            <a:endParaRPr dirty="0"/>
          </a:p>
        </p:txBody>
      </p:sp>
      <p:sp>
        <p:nvSpPr>
          <p:cNvPr id="54" name="object 13">
            <a:extLst>
              <a:ext uri="{FF2B5EF4-FFF2-40B4-BE49-F238E27FC236}">
                <a16:creationId xmlns:a16="http://schemas.microsoft.com/office/drawing/2014/main" id="{37B60885-E085-495C-A652-1910BE1299F2}"/>
              </a:ext>
            </a:extLst>
          </p:cNvPr>
          <p:cNvSpPr/>
          <p:nvPr/>
        </p:nvSpPr>
        <p:spPr>
          <a:xfrm>
            <a:off x="5519327" y="6016742"/>
            <a:ext cx="529590" cy="17145"/>
          </a:xfrm>
          <a:custGeom>
            <a:avLst/>
            <a:gdLst/>
            <a:ahLst/>
            <a:cxnLst/>
            <a:rect l="l" t="t" r="r" b="b"/>
            <a:pathLst>
              <a:path w="529589" h="17145">
                <a:moveTo>
                  <a:pt x="529247" y="0"/>
                </a:moveTo>
                <a:lnTo>
                  <a:pt x="476472" y="5894"/>
                </a:lnTo>
                <a:lnTo>
                  <a:pt x="423603" y="10515"/>
                </a:lnTo>
                <a:lnTo>
                  <a:pt x="370662" y="13860"/>
                </a:lnTo>
                <a:lnTo>
                  <a:pt x="317672" y="15930"/>
                </a:lnTo>
                <a:lnTo>
                  <a:pt x="264656" y="16725"/>
                </a:lnTo>
                <a:lnTo>
                  <a:pt x="211638" y="16245"/>
                </a:lnTo>
                <a:lnTo>
                  <a:pt x="158640" y="14489"/>
                </a:lnTo>
                <a:lnTo>
                  <a:pt x="105686" y="11458"/>
                </a:lnTo>
                <a:lnTo>
                  <a:pt x="52797" y="7153"/>
                </a:lnTo>
                <a:lnTo>
                  <a:pt x="0" y="1572"/>
                </a:lnTo>
              </a:path>
            </a:pathLst>
          </a:custGeom>
          <a:ln w="12674">
            <a:solidFill>
              <a:srgbClr val="FFC000"/>
            </a:solidFill>
          </a:ln>
        </p:spPr>
        <p:txBody>
          <a:bodyPr wrap="square" lIns="0" tIns="0" rIns="0" bIns="0" rtlCol="0"/>
          <a:lstStyle/>
          <a:p>
            <a:endParaRPr dirty="0"/>
          </a:p>
        </p:txBody>
      </p:sp>
      <p:sp>
        <p:nvSpPr>
          <p:cNvPr id="55" name="object 14">
            <a:extLst>
              <a:ext uri="{FF2B5EF4-FFF2-40B4-BE49-F238E27FC236}">
                <a16:creationId xmlns:a16="http://schemas.microsoft.com/office/drawing/2014/main" id="{E72144B9-F6A2-401A-97F1-AAEFABEE96D1}"/>
              </a:ext>
            </a:extLst>
          </p:cNvPr>
          <p:cNvSpPr/>
          <p:nvPr/>
        </p:nvSpPr>
        <p:spPr>
          <a:xfrm>
            <a:off x="5478687" y="5981181"/>
            <a:ext cx="81280" cy="88265"/>
          </a:xfrm>
          <a:custGeom>
            <a:avLst/>
            <a:gdLst/>
            <a:ahLst/>
            <a:cxnLst/>
            <a:rect l="l" t="t" r="r" b="b"/>
            <a:pathLst>
              <a:path w="81279" h="88264">
                <a:moveTo>
                  <a:pt x="70307" y="88252"/>
                </a:moveTo>
                <a:lnTo>
                  <a:pt x="0" y="34975"/>
                </a:lnTo>
                <a:lnTo>
                  <a:pt x="80976" y="0"/>
                </a:lnTo>
              </a:path>
            </a:pathLst>
          </a:custGeom>
          <a:ln w="12674">
            <a:solidFill>
              <a:srgbClr val="FFC000"/>
            </a:solidFill>
          </a:ln>
        </p:spPr>
        <p:txBody>
          <a:bodyPr wrap="square" lIns="0" tIns="0" rIns="0" bIns="0" rtlCol="0"/>
          <a:lstStyle/>
          <a:p>
            <a:endParaRPr dirty="0"/>
          </a:p>
        </p:txBody>
      </p:sp>
      <p:sp>
        <p:nvSpPr>
          <p:cNvPr id="56" name="object 15">
            <a:extLst>
              <a:ext uri="{FF2B5EF4-FFF2-40B4-BE49-F238E27FC236}">
                <a16:creationId xmlns:a16="http://schemas.microsoft.com/office/drawing/2014/main" id="{8525C7B7-FD35-4325-BC60-5607DF36FA2E}"/>
              </a:ext>
            </a:extLst>
          </p:cNvPr>
          <p:cNvSpPr/>
          <p:nvPr/>
        </p:nvSpPr>
        <p:spPr>
          <a:xfrm>
            <a:off x="6303872" y="5069163"/>
            <a:ext cx="1696720" cy="1102360"/>
          </a:xfrm>
          <a:custGeom>
            <a:avLst/>
            <a:gdLst/>
            <a:ahLst/>
            <a:cxnLst/>
            <a:rect l="l" t="t" r="r" b="b"/>
            <a:pathLst>
              <a:path w="1696720" h="1102360">
                <a:moveTo>
                  <a:pt x="1512568" y="1101850"/>
                </a:moveTo>
                <a:lnTo>
                  <a:pt x="183640" y="1101850"/>
                </a:lnTo>
                <a:lnTo>
                  <a:pt x="134820" y="1095290"/>
                </a:lnTo>
                <a:lnTo>
                  <a:pt x="90952" y="1076778"/>
                </a:lnTo>
                <a:lnTo>
                  <a:pt x="53785" y="1048064"/>
                </a:lnTo>
                <a:lnTo>
                  <a:pt x="25070" y="1010896"/>
                </a:lnTo>
                <a:lnTo>
                  <a:pt x="6557" y="967028"/>
                </a:lnTo>
                <a:lnTo>
                  <a:pt x="0" y="918210"/>
                </a:lnTo>
                <a:lnTo>
                  <a:pt x="0" y="183642"/>
                </a:lnTo>
                <a:lnTo>
                  <a:pt x="6557" y="134821"/>
                </a:lnTo>
                <a:lnTo>
                  <a:pt x="25070" y="90953"/>
                </a:lnTo>
                <a:lnTo>
                  <a:pt x="53785" y="53787"/>
                </a:lnTo>
                <a:lnTo>
                  <a:pt x="90952" y="25071"/>
                </a:lnTo>
                <a:lnTo>
                  <a:pt x="134820" y="6558"/>
                </a:lnTo>
                <a:lnTo>
                  <a:pt x="183640" y="0"/>
                </a:lnTo>
                <a:lnTo>
                  <a:pt x="1512568" y="0"/>
                </a:lnTo>
                <a:lnTo>
                  <a:pt x="1561387" y="6558"/>
                </a:lnTo>
                <a:lnTo>
                  <a:pt x="1605255" y="25071"/>
                </a:lnTo>
                <a:lnTo>
                  <a:pt x="1642422" y="53787"/>
                </a:lnTo>
                <a:lnTo>
                  <a:pt x="1671137" y="90953"/>
                </a:lnTo>
                <a:lnTo>
                  <a:pt x="1689650" y="134821"/>
                </a:lnTo>
                <a:lnTo>
                  <a:pt x="1696210" y="183642"/>
                </a:lnTo>
                <a:lnTo>
                  <a:pt x="1696210" y="918210"/>
                </a:lnTo>
                <a:lnTo>
                  <a:pt x="1689650" y="967028"/>
                </a:lnTo>
                <a:lnTo>
                  <a:pt x="1671137" y="1010896"/>
                </a:lnTo>
                <a:lnTo>
                  <a:pt x="1642422" y="1048064"/>
                </a:lnTo>
                <a:lnTo>
                  <a:pt x="1605255" y="1076778"/>
                </a:lnTo>
                <a:lnTo>
                  <a:pt x="1561387" y="1095290"/>
                </a:lnTo>
                <a:lnTo>
                  <a:pt x="1512568" y="1101850"/>
                </a:lnTo>
                <a:close/>
              </a:path>
            </a:pathLst>
          </a:custGeom>
          <a:solidFill>
            <a:srgbClr val="503178"/>
          </a:solidFill>
        </p:spPr>
        <p:txBody>
          <a:bodyPr wrap="square" lIns="0" tIns="0" rIns="0" bIns="0" rtlCol="0"/>
          <a:lstStyle/>
          <a:p>
            <a:endParaRPr dirty="0"/>
          </a:p>
        </p:txBody>
      </p:sp>
      <p:sp>
        <p:nvSpPr>
          <p:cNvPr id="57" name="object 17">
            <a:extLst>
              <a:ext uri="{FF2B5EF4-FFF2-40B4-BE49-F238E27FC236}">
                <a16:creationId xmlns:a16="http://schemas.microsoft.com/office/drawing/2014/main" id="{93AAC4A7-4250-4E80-A4FD-909A846243BC}"/>
              </a:ext>
            </a:extLst>
          </p:cNvPr>
          <p:cNvSpPr/>
          <p:nvPr/>
        </p:nvSpPr>
        <p:spPr>
          <a:xfrm>
            <a:off x="3579980" y="3995032"/>
            <a:ext cx="227965" cy="823594"/>
          </a:xfrm>
          <a:custGeom>
            <a:avLst/>
            <a:gdLst/>
            <a:ahLst/>
            <a:cxnLst/>
            <a:rect l="l" t="t" r="r" b="b"/>
            <a:pathLst>
              <a:path w="227964" h="823595">
                <a:moveTo>
                  <a:pt x="227837" y="823058"/>
                </a:moveTo>
                <a:lnTo>
                  <a:pt x="205625" y="777488"/>
                </a:lnTo>
                <a:lnTo>
                  <a:pt x="184488" y="731467"/>
                </a:lnTo>
                <a:lnTo>
                  <a:pt x="164431" y="685013"/>
                </a:lnTo>
                <a:lnTo>
                  <a:pt x="145459" y="638145"/>
                </a:lnTo>
                <a:lnTo>
                  <a:pt x="127579" y="590884"/>
                </a:lnTo>
                <a:lnTo>
                  <a:pt x="110794" y="543247"/>
                </a:lnTo>
                <a:lnTo>
                  <a:pt x="95110" y="495254"/>
                </a:lnTo>
                <a:lnTo>
                  <a:pt x="80533" y="446924"/>
                </a:lnTo>
                <a:lnTo>
                  <a:pt x="67068" y="398277"/>
                </a:lnTo>
                <a:lnTo>
                  <a:pt x="54719" y="349333"/>
                </a:lnTo>
                <a:lnTo>
                  <a:pt x="43493" y="300109"/>
                </a:lnTo>
                <a:lnTo>
                  <a:pt x="33395" y="250627"/>
                </a:lnTo>
                <a:lnTo>
                  <a:pt x="24429" y="200904"/>
                </a:lnTo>
                <a:lnTo>
                  <a:pt x="16601" y="150960"/>
                </a:lnTo>
                <a:lnTo>
                  <a:pt x="9917" y="100815"/>
                </a:lnTo>
                <a:lnTo>
                  <a:pt x="4380" y="50488"/>
                </a:lnTo>
                <a:lnTo>
                  <a:pt x="0" y="0"/>
                </a:lnTo>
              </a:path>
            </a:pathLst>
          </a:custGeom>
          <a:ln w="12674">
            <a:solidFill>
              <a:srgbClr val="FFC000"/>
            </a:solidFill>
          </a:ln>
        </p:spPr>
        <p:txBody>
          <a:bodyPr wrap="square" lIns="0" tIns="0" rIns="0" bIns="0" rtlCol="0"/>
          <a:lstStyle/>
          <a:p>
            <a:endParaRPr dirty="0"/>
          </a:p>
        </p:txBody>
      </p:sp>
      <p:sp>
        <p:nvSpPr>
          <p:cNvPr id="58" name="object 18">
            <a:extLst>
              <a:ext uri="{FF2B5EF4-FFF2-40B4-BE49-F238E27FC236}">
                <a16:creationId xmlns:a16="http://schemas.microsoft.com/office/drawing/2014/main" id="{E2422603-F7F3-42A7-AA2B-28CEE012B3CD}"/>
              </a:ext>
            </a:extLst>
          </p:cNvPr>
          <p:cNvSpPr/>
          <p:nvPr/>
        </p:nvSpPr>
        <p:spPr>
          <a:xfrm>
            <a:off x="3530195" y="3942244"/>
            <a:ext cx="88900" cy="79375"/>
          </a:xfrm>
          <a:custGeom>
            <a:avLst/>
            <a:gdLst/>
            <a:ahLst/>
            <a:cxnLst/>
            <a:rect l="l" t="t" r="r" b="b"/>
            <a:pathLst>
              <a:path w="88900" h="79375">
                <a:moveTo>
                  <a:pt x="0" y="79207"/>
                </a:moveTo>
                <a:lnTo>
                  <a:pt x="38847" y="0"/>
                </a:lnTo>
                <a:lnTo>
                  <a:pt x="88670" y="72807"/>
                </a:lnTo>
              </a:path>
            </a:pathLst>
          </a:custGeom>
          <a:ln w="12674">
            <a:solidFill>
              <a:srgbClr val="FFC000"/>
            </a:solidFill>
          </a:ln>
        </p:spPr>
        <p:txBody>
          <a:bodyPr wrap="square" lIns="0" tIns="0" rIns="0" bIns="0" rtlCol="0"/>
          <a:lstStyle/>
          <a:p>
            <a:endParaRPr dirty="0"/>
          </a:p>
        </p:txBody>
      </p:sp>
      <p:sp>
        <p:nvSpPr>
          <p:cNvPr id="71" name="object 21">
            <a:extLst>
              <a:ext uri="{FF2B5EF4-FFF2-40B4-BE49-F238E27FC236}">
                <a16:creationId xmlns:a16="http://schemas.microsoft.com/office/drawing/2014/main" id="{B3A44495-6151-4CFA-8D77-68DA962814D9}"/>
              </a:ext>
            </a:extLst>
          </p:cNvPr>
          <p:cNvSpPr/>
          <p:nvPr/>
        </p:nvSpPr>
        <p:spPr>
          <a:xfrm>
            <a:off x="4103563" y="1912722"/>
            <a:ext cx="587375" cy="483870"/>
          </a:xfrm>
          <a:custGeom>
            <a:avLst/>
            <a:gdLst/>
            <a:ahLst/>
            <a:cxnLst/>
            <a:rect l="l" t="t" r="r" b="b"/>
            <a:pathLst>
              <a:path w="587375" h="483869">
                <a:moveTo>
                  <a:pt x="0" y="483793"/>
                </a:moveTo>
                <a:lnTo>
                  <a:pt x="33669" y="445379"/>
                </a:lnTo>
                <a:lnTo>
                  <a:pt x="68191" y="407789"/>
                </a:lnTo>
                <a:lnTo>
                  <a:pt x="103546" y="371036"/>
                </a:lnTo>
                <a:lnTo>
                  <a:pt x="139721" y="335133"/>
                </a:lnTo>
                <a:lnTo>
                  <a:pt x="176698" y="300092"/>
                </a:lnTo>
                <a:lnTo>
                  <a:pt x="214462" y="265927"/>
                </a:lnTo>
                <a:lnTo>
                  <a:pt x="252997" y="232651"/>
                </a:lnTo>
                <a:lnTo>
                  <a:pt x="292288" y="200277"/>
                </a:lnTo>
                <a:lnTo>
                  <a:pt x="332318" y="168817"/>
                </a:lnTo>
                <a:lnTo>
                  <a:pt x="373072" y="138286"/>
                </a:lnTo>
                <a:lnTo>
                  <a:pt x="414534" y="108695"/>
                </a:lnTo>
                <a:lnTo>
                  <a:pt x="456687" y="80058"/>
                </a:lnTo>
                <a:lnTo>
                  <a:pt x="499518" y="52387"/>
                </a:lnTo>
                <a:lnTo>
                  <a:pt x="543009" y="25697"/>
                </a:lnTo>
                <a:lnTo>
                  <a:pt x="587144" y="0"/>
                </a:lnTo>
              </a:path>
            </a:pathLst>
          </a:custGeom>
          <a:ln w="12674">
            <a:solidFill>
              <a:srgbClr val="FFC000"/>
            </a:solidFill>
          </a:ln>
        </p:spPr>
        <p:txBody>
          <a:bodyPr wrap="square" lIns="0" tIns="0" rIns="0" bIns="0" rtlCol="0"/>
          <a:lstStyle/>
          <a:p>
            <a:endParaRPr dirty="0"/>
          </a:p>
        </p:txBody>
      </p:sp>
      <p:sp>
        <p:nvSpPr>
          <p:cNvPr id="72" name="object 22">
            <a:extLst>
              <a:ext uri="{FF2B5EF4-FFF2-40B4-BE49-F238E27FC236}">
                <a16:creationId xmlns:a16="http://schemas.microsoft.com/office/drawing/2014/main" id="{F53CF7CA-8989-44FC-90A5-88365F2053DF}"/>
              </a:ext>
            </a:extLst>
          </p:cNvPr>
          <p:cNvSpPr/>
          <p:nvPr/>
        </p:nvSpPr>
        <p:spPr>
          <a:xfrm>
            <a:off x="4684647" y="1873669"/>
            <a:ext cx="88265" cy="78105"/>
          </a:xfrm>
          <a:custGeom>
            <a:avLst/>
            <a:gdLst/>
            <a:ahLst/>
            <a:cxnLst/>
            <a:rect l="l" t="t" r="r" b="b"/>
            <a:pathLst>
              <a:path w="88264" h="78105">
                <a:moveTo>
                  <a:pt x="0" y="0"/>
                </a:moveTo>
                <a:lnTo>
                  <a:pt x="88201" y="1357"/>
                </a:lnTo>
                <a:lnTo>
                  <a:pt x="43599" y="77471"/>
                </a:lnTo>
              </a:path>
            </a:pathLst>
          </a:custGeom>
          <a:ln w="12674">
            <a:solidFill>
              <a:srgbClr val="FFC000"/>
            </a:solidFill>
          </a:ln>
        </p:spPr>
        <p:txBody>
          <a:bodyPr wrap="square" lIns="0" tIns="0" rIns="0" bIns="0" rtlCol="0"/>
          <a:lstStyle/>
          <a:p>
            <a:endParaRPr dirty="0"/>
          </a:p>
        </p:txBody>
      </p:sp>
      <p:sp>
        <p:nvSpPr>
          <p:cNvPr id="11" name="TextBox 10">
            <a:extLst>
              <a:ext uri="{FF2B5EF4-FFF2-40B4-BE49-F238E27FC236}">
                <a16:creationId xmlns:a16="http://schemas.microsoft.com/office/drawing/2014/main" id="{6DBF30A6-C293-4094-A075-A6C450D51529}"/>
              </a:ext>
            </a:extLst>
          </p:cNvPr>
          <p:cNvSpPr txBox="1"/>
          <p:nvPr/>
        </p:nvSpPr>
        <p:spPr>
          <a:xfrm>
            <a:off x="5300501" y="1777743"/>
            <a:ext cx="1563521" cy="369332"/>
          </a:xfrm>
          <a:prstGeom prst="rect">
            <a:avLst/>
          </a:prstGeom>
          <a:noFill/>
        </p:spPr>
        <p:txBody>
          <a:bodyPr wrap="square" rtlCol="0">
            <a:spAutoFit/>
          </a:bodyPr>
          <a:lstStyle/>
          <a:p>
            <a:r>
              <a:rPr lang="en-US" b="1" dirty="0">
                <a:solidFill>
                  <a:schemeClr val="bg1"/>
                </a:solidFill>
              </a:rPr>
              <a:t>Negotiation</a:t>
            </a:r>
          </a:p>
        </p:txBody>
      </p:sp>
      <p:sp>
        <p:nvSpPr>
          <p:cNvPr id="73" name="object 23">
            <a:extLst>
              <a:ext uri="{FF2B5EF4-FFF2-40B4-BE49-F238E27FC236}">
                <a16:creationId xmlns:a16="http://schemas.microsoft.com/office/drawing/2014/main" id="{DDB0C817-1E77-4E3D-B279-1B96B0B563E6}"/>
              </a:ext>
            </a:extLst>
          </p:cNvPr>
          <p:cNvSpPr txBox="1"/>
          <p:nvPr/>
        </p:nvSpPr>
        <p:spPr>
          <a:xfrm>
            <a:off x="6916968" y="1515515"/>
            <a:ext cx="14605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90 </a:t>
            </a:r>
            <a:r>
              <a:rPr sz="1800" dirty="0">
                <a:latin typeface="Arial"/>
                <a:cs typeface="Arial"/>
              </a:rPr>
              <a:t>– </a:t>
            </a:r>
            <a:r>
              <a:rPr sz="1800" spc="-5" dirty="0">
                <a:latin typeface="Arial"/>
                <a:cs typeface="Arial"/>
              </a:rPr>
              <a:t>180</a:t>
            </a:r>
            <a:r>
              <a:rPr sz="1800" spc="-95" dirty="0">
                <a:latin typeface="Arial"/>
                <a:cs typeface="Arial"/>
              </a:rPr>
              <a:t> </a:t>
            </a:r>
            <a:r>
              <a:rPr sz="1800" spc="-5" dirty="0">
                <a:latin typeface="Arial"/>
                <a:cs typeface="Arial"/>
              </a:rPr>
              <a:t>days</a:t>
            </a:r>
            <a:endParaRPr sz="1800" dirty="0">
              <a:latin typeface="Arial"/>
              <a:cs typeface="Arial"/>
            </a:endParaRPr>
          </a:p>
        </p:txBody>
      </p:sp>
      <p:sp>
        <p:nvSpPr>
          <p:cNvPr id="75" name="object 24">
            <a:extLst>
              <a:ext uri="{FF2B5EF4-FFF2-40B4-BE49-F238E27FC236}">
                <a16:creationId xmlns:a16="http://schemas.microsoft.com/office/drawing/2014/main" id="{64AFE6F0-7F23-44AB-A2A5-DE3DF4338059}"/>
              </a:ext>
            </a:extLst>
          </p:cNvPr>
          <p:cNvSpPr txBox="1"/>
          <p:nvPr/>
        </p:nvSpPr>
        <p:spPr>
          <a:xfrm>
            <a:off x="9078048" y="3293556"/>
            <a:ext cx="95821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&lt;15</a:t>
            </a:r>
            <a:r>
              <a:rPr sz="1800" spc="-90" dirty="0">
                <a:latin typeface="Arial"/>
                <a:cs typeface="Arial"/>
              </a:rPr>
              <a:t> </a:t>
            </a:r>
            <a:r>
              <a:rPr sz="1800" spc="-5" dirty="0">
                <a:latin typeface="Arial"/>
                <a:cs typeface="Arial"/>
              </a:rPr>
              <a:t>days</a:t>
            </a:r>
            <a:endParaRPr sz="1800" dirty="0">
              <a:latin typeface="Arial"/>
              <a:cs typeface="Arial"/>
            </a:endParaRPr>
          </a:p>
        </p:txBody>
      </p:sp>
      <p:sp>
        <p:nvSpPr>
          <p:cNvPr id="77" name="object 25">
            <a:extLst>
              <a:ext uri="{FF2B5EF4-FFF2-40B4-BE49-F238E27FC236}">
                <a16:creationId xmlns:a16="http://schemas.microsoft.com/office/drawing/2014/main" id="{490EB781-0AAC-408B-A887-D6851B64C34D}"/>
              </a:ext>
            </a:extLst>
          </p:cNvPr>
          <p:cNvSpPr txBox="1"/>
          <p:nvPr/>
        </p:nvSpPr>
        <p:spPr>
          <a:xfrm>
            <a:off x="6321506" y="6240891"/>
            <a:ext cx="14344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Up to 90</a:t>
            </a:r>
            <a:r>
              <a:rPr sz="1800" spc="-85" dirty="0">
                <a:latin typeface="Arial"/>
                <a:cs typeface="Arial"/>
              </a:rPr>
              <a:t> </a:t>
            </a:r>
            <a:r>
              <a:rPr sz="1800" spc="-5" dirty="0">
                <a:latin typeface="Arial"/>
                <a:cs typeface="Arial"/>
              </a:rPr>
              <a:t>days</a:t>
            </a:r>
            <a:endParaRPr sz="1800" dirty="0">
              <a:latin typeface="Arial"/>
              <a:cs typeface="Arial"/>
            </a:endParaRPr>
          </a:p>
        </p:txBody>
      </p:sp>
      <p:sp>
        <p:nvSpPr>
          <p:cNvPr id="79" name="object 27">
            <a:extLst>
              <a:ext uri="{FF2B5EF4-FFF2-40B4-BE49-F238E27FC236}">
                <a16:creationId xmlns:a16="http://schemas.microsoft.com/office/drawing/2014/main" id="{82AC06DA-74CE-47A0-8703-F3CCC99419B1}"/>
              </a:ext>
            </a:extLst>
          </p:cNvPr>
          <p:cNvSpPr txBox="1"/>
          <p:nvPr/>
        </p:nvSpPr>
        <p:spPr>
          <a:xfrm>
            <a:off x="3427201" y="6240891"/>
            <a:ext cx="20828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Upon DOH</a:t>
            </a:r>
            <a:r>
              <a:rPr sz="1800" spc="-85" dirty="0">
                <a:latin typeface="Arial"/>
                <a:cs typeface="Arial"/>
              </a:rPr>
              <a:t> </a:t>
            </a:r>
            <a:r>
              <a:rPr sz="1800" spc="-5" dirty="0">
                <a:latin typeface="Arial"/>
                <a:cs typeface="Arial"/>
              </a:rPr>
              <a:t>approval</a:t>
            </a:r>
            <a:endParaRPr sz="1800" dirty="0">
              <a:latin typeface="Arial"/>
              <a:cs typeface="Arial"/>
            </a:endParaRPr>
          </a:p>
        </p:txBody>
      </p:sp>
      <p:sp>
        <p:nvSpPr>
          <p:cNvPr id="81" name="object 26">
            <a:extLst>
              <a:ext uri="{FF2B5EF4-FFF2-40B4-BE49-F238E27FC236}">
                <a16:creationId xmlns:a16="http://schemas.microsoft.com/office/drawing/2014/main" id="{D7C20DD6-D859-4BFB-A223-7664C606B17E}"/>
              </a:ext>
            </a:extLst>
          </p:cNvPr>
          <p:cNvSpPr txBox="1"/>
          <p:nvPr/>
        </p:nvSpPr>
        <p:spPr>
          <a:xfrm>
            <a:off x="1014608" y="2816921"/>
            <a:ext cx="1717039" cy="553100"/>
          </a:xfrm>
          <a:prstGeom prst="rect">
            <a:avLst/>
          </a:prstGeom>
        </p:spPr>
        <p:txBody>
          <a:bodyPr vert="horz" wrap="square" lIns="0" tIns="10795" rIns="0" bIns="0" rtlCol="0">
            <a:spAutoFit/>
          </a:bodyPr>
          <a:lstStyle/>
          <a:p>
            <a:pPr marL="357505" marR="5080" indent="-344805" algn="ctr">
              <a:lnSpc>
                <a:spcPct val="100699"/>
              </a:lnSpc>
              <a:spcBef>
                <a:spcPts val="85"/>
              </a:spcBef>
            </a:pPr>
            <a:r>
              <a:rPr sz="1800" spc="-5" dirty="0">
                <a:latin typeface="Arial"/>
                <a:cs typeface="Arial"/>
              </a:rPr>
              <a:t>Throughout</a:t>
            </a:r>
            <a:r>
              <a:rPr sz="1800" spc="-85" dirty="0">
                <a:latin typeface="Arial"/>
                <a:cs typeface="Arial"/>
              </a:rPr>
              <a:t> </a:t>
            </a:r>
            <a:r>
              <a:rPr sz="1800" spc="-5" dirty="0">
                <a:latin typeface="Arial"/>
                <a:cs typeface="Arial"/>
              </a:rPr>
              <a:t>term  of</a:t>
            </a:r>
            <a:r>
              <a:rPr sz="1800" spc="-90" dirty="0">
                <a:latin typeface="Arial"/>
                <a:cs typeface="Arial"/>
              </a:rPr>
              <a:t> </a:t>
            </a:r>
            <a:r>
              <a:rPr sz="1800" spc="-5" dirty="0">
                <a:latin typeface="Arial"/>
                <a:cs typeface="Arial"/>
              </a:rPr>
              <a:t>agreement</a:t>
            </a:r>
            <a:endParaRPr sz="1800" dirty="0">
              <a:latin typeface="Arial"/>
              <a:cs typeface="Arial"/>
            </a:endParaRPr>
          </a:p>
        </p:txBody>
      </p:sp>
      <p:sp>
        <p:nvSpPr>
          <p:cNvPr id="35" name="object 3">
            <a:extLst>
              <a:ext uri="{FF2B5EF4-FFF2-40B4-BE49-F238E27FC236}">
                <a16:creationId xmlns:a16="http://schemas.microsoft.com/office/drawing/2014/main" id="{BD6DA3C5-9990-483D-8AF7-840446D0D692}"/>
              </a:ext>
            </a:extLst>
          </p:cNvPr>
          <p:cNvSpPr/>
          <p:nvPr/>
        </p:nvSpPr>
        <p:spPr>
          <a:xfrm>
            <a:off x="3278007" y="4959985"/>
            <a:ext cx="1696720" cy="1102360"/>
          </a:xfrm>
          <a:custGeom>
            <a:avLst/>
            <a:gdLst/>
            <a:ahLst/>
            <a:cxnLst/>
            <a:rect l="l" t="t" r="r" b="b"/>
            <a:pathLst>
              <a:path w="1696720" h="1102360">
                <a:moveTo>
                  <a:pt x="1512568" y="1101849"/>
                </a:moveTo>
                <a:lnTo>
                  <a:pt x="183640" y="1101849"/>
                </a:lnTo>
                <a:lnTo>
                  <a:pt x="134820" y="1095290"/>
                </a:lnTo>
                <a:lnTo>
                  <a:pt x="90952" y="1076777"/>
                </a:lnTo>
                <a:lnTo>
                  <a:pt x="53785" y="1048062"/>
                </a:lnTo>
                <a:lnTo>
                  <a:pt x="25070" y="1010895"/>
                </a:lnTo>
                <a:lnTo>
                  <a:pt x="6557" y="967027"/>
                </a:lnTo>
                <a:lnTo>
                  <a:pt x="0" y="918207"/>
                </a:lnTo>
                <a:lnTo>
                  <a:pt x="0" y="183639"/>
                </a:lnTo>
                <a:lnTo>
                  <a:pt x="6557" y="134820"/>
                </a:lnTo>
                <a:lnTo>
                  <a:pt x="25070" y="90952"/>
                </a:lnTo>
                <a:lnTo>
                  <a:pt x="53785" y="53785"/>
                </a:lnTo>
                <a:lnTo>
                  <a:pt x="90952" y="25070"/>
                </a:lnTo>
                <a:lnTo>
                  <a:pt x="134820" y="6557"/>
                </a:lnTo>
                <a:lnTo>
                  <a:pt x="183640" y="0"/>
                </a:lnTo>
                <a:lnTo>
                  <a:pt x="1512568" y="0"/>
                </a:lnTo>
                <a:lnTo>
                  <a:pt x="1561387" y="6557"/>
                </a:lnTo>
                <a:lnTo>
                  <a:pt x="1605255" y="25070"/>
                </a:lnTo>
                <a:lnTo>
                  <a:pt x="1642422" y="53785"/>
                </a:lnTo>
                <a:lnTo>
                  <a:pt x="1671137" y="90952"/>
                </a:lnTo>
                <a:lnTo>
                  <a:pt x="1689652" y="134820"/>
                </a:lnTo>
                <a:lnTo>
                  <a:pt x="1696210" y="183639"/>
                </a:lnTo>
                <a:lnTo>
                  <a:pt x="1696210" y="918207"/>
                </a:lnTo>
                <a:lnTo>
                  <a:pt x="1689652" y="967027"/>
                </a:lnTo>
                <a:lnTo>
                  <a:pt x="1671137" y="1010895"/>
                </a:lnTo>
                <a:lnTo>
                  <a:pt x="1642422" y="1048062"/>
                </a:lnTo>
                <a:lnTo>
                  <a:pt x="1605255" y="1076777"/>
                </a:lnTo>
                <a:lnTo>
                  <a:pt x="1561387" y="1095290"/>
                </a:lnTo>
                <a:lnTo>
                  <a:pt x="1512568" y="1101849"/>
                </a:lnTo>
                <a:close/>
              </a:path>
            </a:pathLst>
          </a:custGeom>
          <a:solidFill>
            <a:srgbClr val="F1B800"/>
          </a:solidFill>
        </p:spPr>
        <p:txBody>
          <a:bodyPr wrap="square" lIns="0" tIns="0" rIns="0" bIns="0" rtlCol="0"/>
          <a:lstStyle/>
          <a:p>
            <a:endParaRPr dirty="0"/>
          </a:p>
        </p:txBody>
      </p:sp>
      <p:sp>
        <p:nvSpPr>
          <p:cNvPr id="39" name="object 8">
            <a:extLst>
              <a:ext uri="{FF2B5EF4-FFF2-40B4-BE49-F238E27FC236}">
                <a16:creationId xmlns:a16="http://schemas.microsoft.com/office/drawing/2014/main" id="{34C0913E-7C70-473E-922A-2F91B4E5E77F}"/>
              </a:ext>
            </a:extLst>
          </p:cNvPr>
          <p:cNvSpPr txBox="1"/>
          <p:nvPr/>
        </p:nvSpPr>
        <p:spPr>
          <a:xfrm>
            <a:off x="7212707" y="3022697"/>
            <a:ext cx="1646506" cy="795731"/>
          </a:xfrm>
          <a:prstGeom prst="rect">
            <a:avLst/>
          </a:prstGeom>
        </p:spPr>
        <p:txBody>
          <a:bodyPr vert="horz" wrap="square" lIns="0" tIns="12700" rIns="0" bIns="0" rtlCol="0">
            <a:spAutoFit/>
          </a:bodyPr>
          <a:lstStyle/>
          <a:p>
            <a:pPr marL="12700" marR="5080" indent="-1905" algn="ctr">
              <a:lnSpc>
                <a:spcPct val="105500"/>
              </a:lnSpc>
              <a:spcBef>
                <a:spcPts val="100"/>
              </a:spcBef>
            </a:pPr>
            <a:r>
              <a:rPr sz="1600" b="1" spc="-5" dirty="0">
                <a:solidFill>
                  <a:schemeClr val="bg1"/>
                </a:solidFill>
                <a:latin typeface="Arial"/>
                <a:cs typeface="Arial"/>
              </a:rPr>
              <a:t>MCO </a:t>
            </a:r>
            <a:r>
              <a:rPr sz="1600" b="1" dirty="0">
                <a:solidFill>
                  <a:schemeClr val="bg1"/>
                </a:solidFill>
                <a:latin typeface="Arial"/>
                <a:cs typeface="Arial"/>
              </a:rPr>
              <a:t>submits  signed</a:t>
            </a:r>
            <a:r>
              <a:rPr sz="1600" b="1" spc="-105" dirty="0">
                <a:solidFill>
                  <a:schemeClr val="bg1"/>
                </a:solidFill>
                <a:latin typeface="Arial"/>
                <a:cs typeface="Arial"/>
              </a:rPr>
              <a:t> </a:t>
            </a:r>
            <a:r>
              <a:rPr sz="1600" b="1" dirty="0">
                <a:solidFill>
                  <a:schemeClr val="bg1"/>
                </a:solidFill>
                <a:latin typeface="Arial"/>
                <a:cs typeface="Arial"/>
              </a:rPr>
              <a:t>contract  </a:t>
            </a:r>
            <a:r>
              <a:rPr sz="1600" b="1" spc="-5" dirty="0">
                <a:solidFill>
                  <a:schemeClr val="bg1"/>
                </a:solidFill>
                <a:latin typeface="Arial"/>
                <a:cs typeface="Arial"/>
              </a:rPr>
              <a:t>to</a:t>
            </a:r>
            <a:r>
              <a:rPr sz="1600" b="1" spc="-20" dirty="0">
                <a:solidFill>
                  <a:schemeClr val="bg1"/>
                </a:solidFill>
                <a:latin typeface="Arial"/>
                <a:cs typeface="Arial"/>
              </a:rPr>
              <a:t> </a:t>
            </a:r>
            <a:r>
              <a:rPr sz="1600" b="1" spc="-5" dirty="0">
                <a:solidFill>
                  <a:schemeClr val="bg1"/>
                </a:solidFill>
                <a:latin typeface="Arial"/>
                <a:cs typeface="Arial"/>
              </a:rPr>
              <a:t>DOH</a:t>
            </a:r>
            <a:endParaRPr sz="1600" b="1" dirty="0">
              <a:solidFill>
                <a:schemeClr val="bg1"/>
              </a:solidFill>
              <a:latin typeface="Arial"/>
              <a:cs typeface="Arial"/>
            </a:endParaRPr>
          </a:p>
        </p:txBody>
      </p:sp>
      <p:sp>
        <p:nvSpPr>
          <p:cNvPr id="2" name="TextBox 1">
            <a:extLst>
              <a:ext uri="{FF2B5EF4-FFF2-40B4-BE49-F238E27FC236}">
                <a16:creationId xmlns:a16="http://schemas.microsoft.com/office/drawing/2014/main" id="{46FBE85C-47C5-44D1-9463-8AB311B65B2D}"/>
              </a:ext>
            </a:extLst>
          </p:cNvPr>
          <p:cNvSpPr txBox="1"/>
          <p:nvPr/>
        </p:nvSpPr>
        <p:spPr>
          <a:xfrm>
            <a:off x="6515331" y="5139015"/>
            <a:ext cx="1294992" cy="923330"/>
          </a:xfrm>
          <a:prstGeom prst="rect">
            <a:avLst/>
          </a:prstGeom>
          <a:noFill/>
        </p:spPr>
        <p:txBody>
          <a:bodyPr wrap="square" rtlCol="0">
            <a:spAutoFit/>
          </a:bodyPr>
          <a:lstStyle/>
          <a:p>
            <a:pPr algn="ctr"/>
            <a:r>
              <a:rPr lang="en-US" b="1" dirty="0">
                <a:solidFill>
                  <a:schemeClr val="bg1"/>
                </a:solidFill>
              </a:rPr>
              <a:t>DOH review and approval</a:t>
            </a:r>
          </a:p>
        </p:txBody>
      </p:sp>
      <p:sp>
        <p:nvSpPr>
          <p:cNvPr id="36" name="object 3">
            <a:extLst>
              <a:ext uri="{FF2B5EF4-FFF2-40B4-BE49-F238E27FC236}">
                <a16:creationId xmlns:a16="http://schemas.microsoft.com/office/drawing/2014/main" id="{BA36C5F5-7448-4FB1-87AF-C6C914672B53}"/>
              </a:ext>
            </a:extLst>
          </p:cNvPr>
          <p:cNvSpPr/>
          <p:nvPr/>
        </p:nvSpPr>
        <p:spPr>
          <a:xfrm>
            <a:off x="2896660" y="2554992"/>
            <a:ext cx="1696720" cy="1102360"/>
          </a:xfrm>
          <a:custGeom>
            <a:avLst/>
            <a:gdLst/>
            <a:ahLst/>
            <a:cxnLst/>
            <a:rect l="l" t="t" r="r" b="b"/>
            <a:pathLst>
              <a:path w="1696720" h="1102360">
                <a:moveTo>
                  <a:pt x="1512568" y="1101849"/>
                </a:moveTo>
                <a:lnTo>
                  <a:pt x="183640" y="1101849"/>
                </a:lnTo>
                <a:lnTo>
                  <a:pt x="134820" y="1095290"/>
                </a:lnTo>
                <a:lnTo>
                  <a:pt x="90952" y="1076777"/>
                </a:lnTo>
                <a:lnTo>
                  <a:pt x="53785" y="1048062"/>
                </a:lnTo>
                <a:lnTo>
                  <a:pt x="25070" y="1010895"/>
                </a:lnTo>
                <a:lnTo>
                  <a:pt x="6557" y="967027"/>
                </a:lnTo>
                <a:lnTo>
                  <a:pt x="0" y="918207"/>
                </a:lnTo>
                <a:lnTo>
                  <a:pt x="0" y="183639"/>
                </a:lnTo>
                <a:lnTo>
                  <a:pt x="6557" y="134820"/>
                </a:lnTo>
                <a:lnTo>
                  <a:pt x="25070" y="90952"/>
                </a:lnTo>
                <a:lnTo>
                  <a:pt x="53785" y="53785"/>
                </a:lnTo>
                <a:lnTo>
                  <a:pt x="90952" y="25070"/>
                </a:lnTo>
                <a:lnTo>
                  <a:pt x="134820" y="6557"/>
                </a:lnTo>
                <a:lnTo>
                  <a:pt x="183640" y="0"/>
                </a:lnTo>
                <a:lnTo>
                  <a:pt x="1512568" y="0"/>
                </a:lnTo>
                <a:lnTo>
                  <a:pt x="1561387" y="6557"/>
                </a:lnTo>
                <a:lnTo>
                  <a:pt x="1605255" y="25070"/>
                </a:lnTo>
                <a:lnTo>
                  <a:pt x="1642422" y="53785"/>
                </a:lnTo>
                <a:lnTo>
                  <a:pt x="1671137" y="90952"/>
                </a:lnTo>
                <a:lnTo>
                  <a:pt x="1689652" y="134820"/>
                </a:lnTo>
                <a:lnTo>
                  <a:pt x="1696210" y="183639"/>
                </a:lnTo>
                <a:lnTo>
                  <a:pt x="1696210" y="918207"/>
                </a:lnTo>
                <a:lnTo>
                  <a:pt x="1689652" y="967027"/>
                </a:lnTo>
                <a:lnTo>
                  <a:pt x="1671137" y="1010895"/>
                </a:lnTo>
                <a:lnTo>
                  <a:pt x="1642422" y="1048062"/>
                </a:lnTo>
                <a:lnTo>
                  <a:pt x="1605255" y="1076777"/>
                </a:lnTo>
                <a:lnTo>
                  <a:pt x="1561387" y="1095290"/>
                </a:lnTo>
                <a:lnTo>
                  <a:pt x="1512568" y="1101849"/>
                </a:lnTo>
                <a:close/>
              </a:path>
            </a:pathLst>
          </a:custGeom>
          <a:solidFill>
            <a:srgbClr val="F1B800"/>
          </a:solidFill>
        </p:spPr>
        <p:txBody>
          <a:bodyPr wrap="square" lIns="0" tIns="0" rIns="0" bIns="0" rtlCol="0"/>
          <a:lstStyle/>
          <a:p>
            <a:endParaRPr dirty="0"/>
          </a:p>
        </p:txBody>
      </p:sp>
      <p:sp>
        <p:nvSpPr>
          <p:cNvPr id="4" name="TextBox 3">
            <a:extLst>
              <a:ext uri="{FF2B5EF4-FFF2-40B4-BE49-F238E27FC236}">
                <a16:creationId xmlns:a16="http://schemas.microsoft.com/office/drawing/2014/main" id="{952BB29C-AC7E-4C14-8787-BEF8F96C54D2}"/>
              </a:ext>
            </a:extLst>
          </p:cNvPr>
          <p:cNvSpPr txBox="1"/>
          <p:nvPr/>
        </p:nvSpPr>
        <p:spPr>
          <a:xfrm>
            <a:off x="3278457" y="5030034"/>
            <a:ext cx="1736909" cy="923330"/>
          </a:xfrm>
          <a:prstGeom prst="rect">
            <a:avLst/>
          </a:prstGeom>
          <a:noFill/>
        </p:spPr>
        <p:txBody>
          <a:bodyPr wrap="square" rtlCol="0">
            <a:spAutoFit/>
          </a:bodyPr>
          <a:lstStyle/>
          <a:p>
            <a:pPr algn="ctr"/>
            <a:r>
              <a:rPr lang="en-US" b="1" dirty="0">
                <a:solidFill>
                  <a:schemeClr val="bg1"/>
                </a:solidFill>
              </a:rPr>
              <a:t>Contract Execution/ Implementation</a:t>
            </a:r>
          </a:p>
        </p:txBody>
      </p:sp>
      <p:sp>
        <p:nvSpPr>
          <p:cNvPr id="8" name="TextBox 7">
            <a:extLst>
              <a:ext uri="{FF2B5EF4-FFF2-40B4-BE49-F238E27FC236}">
                <a16:creationId xmlns:a16="http://schemas.microsoft.com/office/drawing/2014/main" id="{F4DD93FD-79ED-4BF7-82B0-271B99364166}"/>
              </a:ext>
            </a:extLst>
          </p:cNvPr>
          <p:cNvSpPr txBox="1"/>
          <p:nvPr/>
        </p:nvSpPr>
        <p:spPr>
          <a:xfrm>
            <a:off x="3186923" y="2631806"/>
            <a:ext cx="1116193" cy="923330"/>
          </a:xfrm>
          <a:prstGeom prst="rect">
            <a:avLst/>
          </a:prstGeom>
          <a:noFill/>
        </p:spPr>
        <p:txBody>
          <a:bodyPr wrap="square" rtlCol="0">
            <a:spAutoFit/>
          </a:bodyPr>
          <a:lstStyle/>
          <a:p>
            <a:pPr algn="ctr"/>
            <a:r>
              <a:rPr lang="en-US" b="1" dirty="0">
                <a:solidFill>
                  <a:schemeClr val="bg1"/>
                </a:solidFill>
              </a:rPr>
              <a:t>Monitor &amp; Evaluate</a:t>
            </a:r>
          </a:p>
        </p:txBody>
      </p:sp>
    </p:spTree>
    <p:extLst>
      <p:ext uri="{BB962C8B-B14F-4D97-AF65-F5344CB8AC3E}">
        <p14:creationId xmlns:p14="http://schemas.microsoft.com/office/powerpoint/2010/main" val="1440660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80870" y="857295"/>
            <a:ext cx="11528530" cy="548640"/>
          </a:xfrm>
        </p:spPr>
        <p:txBody>
          <a:bodyPr>
            <a:noAutofit/>
          </a:bodyPr>
          <a:lstStyle/>
          <a:p>
            <a:r>
              <a:rPr lang="en-US" sz="3200" b="1" dirty="0">
                <a:solidFill>
                  <a:srgbClr val="503278"/>
                </a:solidFill>
                <a:latin typeface="Arial" panose="020B0604020202020204" pitchFamily="34" charset="0"/>
                <a:cs typeface="Arial" panose="020B0604020202020204" pitchFamily="34" charset="0"/>
              </a:rPr>
              <a:t>Contract Execution/Implementation, Monitoring &amp; Evaluation</a:t>
            </a:r>
          </a:p>
        </p:txBody>
      </p:sp>
      <p:sp>
        <p:nvSpPr>
          <p:cNvPr id="12" name="Rectangle 11"/>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3" name="Rectangle 12"/>
          <p:cNvSpPr/>
          <p:nvPr/>
        </p:nvSpPr>
        <p:spPr>
          <a:xfrm>
            <a:off x="0" y="15"/>
            <a:ext cx="12192000" cy="16254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28</a:t>
            </a:r>
          </a:p>
        </p:txBody>
      </p:sp>
      <p:sp>
        <p:nvSpPr>
          <p:cNvPr id="11" name="object 5">
            <a:extLst>
              <a:ext uri="{FF2B5EF4-FFF2-40B4-BE49-F238E27FC236}">
                <a16:creationId xmlns:a16="http://schemas.microsoft.com/office/drawing/2014/main" id="{CB21DF94-C1A2-4A91-8AB1-72262911F20C}"/>
              </a:ext>
            </a:extLst>
          </p:cNvPr>
          <p:cNvSpPr/>
          <p:nvPr/>
        </p:nvSpPr>
        <p:spPr>
          <a:xfrm>
            <a:off x="180870" y="1943902"/>
            <a:ext cx="11006455" cy="487292"/>
          </a:xfrm>
          <a:custGeom>
            <a:avLst/>
            <a:gdLst/>
            <a:ahLst/>
            <a:cxnLst/>
            <a:rect l="l" t="t" r="r" b="b"/>
            <a:pathLst>
              <a:path w="11006455" h="462280">
                <a:moveTo>
                  <a:pt x="10775452" y="461770"/>
                </a:moveTo>
                <a:lnTo>
                  <a:pt x="0" y="461770"/>
                </a:lnTo>
                <a:lnTo>
                  <a:pt x="0" y="0"/>
                </a:lnTo>
                <a:lnTo>
                  <a:pt x="10775452" y="0"/>
                </a:lnTo>
                <a:lnTo>
                  <a:pt x="11006326" y="230884"/>
                </a:lnTo>
                <a:lnTo>
                  <a:pt x="10775452" y="461770"/>
                </a:lnTo>
                <a:close/>
              </a:path>
            </a:pathLst>
          </a:custGeom>
          <a:solidFill>
            <a:srgbClr val="503178"/>
          </a:solidFill>
        </p:spPr>
        <p:txBody>
          <a:bodyPr wrap="square" lIns="0" tIns="0" rIns="0" bIns="0" rtlCol="0"/>
          <a:lstStyle/>
          <a:p>
            <a:endParaRPr dirty="0"/>
          </a:p>
        </p:txBody>
      </p:sp>
      <p:sp>
        <p:nvSpPr>
          <p:cNvPr id="14" name="object 5">
            <a:extLst>
              <a:ext uri="{FF2B5EF4-FFF2-40B4-BE49-F238E27FC236}">
                <a16:creationId xmlns:a16="http://schemas.microsoft.com/office/drawing/2014/main" id="{2891CFE7-8327-4B96-AF98-EC0BC1F061FA}"/>
              </a:ext>
            </a:extLst>
          </p:cNvPr>
          <p:cNvSpPr/>
          <p:nvPr/>
        </p:nvSpPr>
        <p:spPr>
          <a:xfrm>
            <a:off x="971180" y="3727918"/>
            <a:ext cx="11006455" cy="487292"/>
          </a:xfrm>
          <a:custGeom>
            <a:avLst/>
            <a:gdLst/>
            <a:ahLst/>
            <a:cxnLst/>
            <a:rect l="l" t="t" r="r" b="b"/>
            <a:pathLst>
              <a:path w="11006455" h="462280">
                <a:moveTo>
                  <a:pt x="10775452" y="461770"/>
                </a:moveTo>
                <a:lnTo>
                  <a:pt x="0" y="461770"/>
                </a:lnTo>
                <a:lnTo>
                  <a:pt x="0" y="0"/>
                </a:lnTo>
                <a:lnTo>
                  <a:pt x="10775452" y="0"/>
                </a:lnTo>
                <a:lnTo>
                  <a:pt x="11006326" y="230884"/>
                </a:lnTo>
                <a:lnTo>
                  <a:pt x="10775452" y="461770"/>
                </a:lnTo>
                <a:close/>
              </a:path>
            </a:pathLst>
          </a:custGeom>
          <a:solidFill>
            <a:srgbClr val="503178"/>
          </a:solidFill>
        </p:spPr>
        <p:txBody>
          <a:bodyPr wrap="square" lIns="0" tIns="0" rIns="0" bIns="0" rtlCol="0"/>
          <a:lstStyle/>
          <a:p>
            <a:endParaRPr dirty="0"/>
          </a:p>
        </p:txBody>
      </p:sp>
      <p:sp>
        <p:nvSpPr>
          <p:cNvPr id="15" name="object 3">
            <a:extLst>
              <a:ext uri="{FF2B5EF4-FFF2-40B4-BE49-F238E27FC236}">
                <a16:creationId xmlns:a16="http://schemas.microsoft.com/office/drawing/2014/main" id="{45A01686-4001-4BE7-8ECE-C8FE75AB3FEB}"/>
              </a:ext>
            </a:extLst>
          </p:cNvPr>
          <p:cNvSpPr/>
          <p:nvPr/>
        </p:nvSpPr>
        <p:spPr>
          <a:xfrm>
            <a:off x="733862" y="2448593"/>
            <a:ext cx="10671175" cy="493581"/>
          </a:xfrm>
          <a:custGeom>
            <a:avLst/>
            <a:gdLst/>
            <a:ahLst/>
            <a:cxnLst/>
            <a:rect l="l" t="t" r="r" b="b"/>
            <a:pathLst>
              <a:path w="10671175" h="931544">
                <a:moveTo>
                  <a:pt x="10515852" y="931164"/>
                </a:moveTo>
                <a:lnTo>
                  <a:pt x="155192" y="931164"/>
                </a:lnTo>
                <a:lnTo>
                  <a:pt x="106138" y="923248"/>
                </a:lnTo>
                <a:lnTo>
                  <a:pt x="63535" y="901214"/>
                </a:lnTo>
                <a:lnTo>
                  <a:pt x="29941" y="867615"/>
                </a:lnTo>
                <a:lnTo>
                  <a:pt x="7909" y="825010"/>
                </a:lnTo>
                <a:lnTo>
                  <a:pt x="0" y="775955"/>
                </a:lnTo>
                <a:lnTo>
                  <a:pt x="0" y="155192"/>
                </a:lnTo>
                <a:lnTo>
                  <a:pt x="7909" y="106139"/>
                </a:lnTo>
                <a:lnTo>
                  <a:pt x="29941" y="63535"/>
                </a:lnTo>
                <a:lnTo>
                  <a:pt x="63535" y="29941"/>
                </a:lnTo>
                <a:lnTo>
                  <a:pt x="106138" y="7909"/>
                </a:lnTo>
                <a:lnTo>
                  <a:pt x="155192" y="0"/>
                </a:lnTo>
                <a:lnTo>
                  <a:pt x="10515852" y="0"/>
                </a:lnTo>
                <a:lnTo>
                  <a:pt x="10564905" y="7909"/>
                </a:lnTo>
                <a:lnTo>
                  <a:pt x="10607508" y="29941"/>
                </a:lnTo>
                <a:lnTo>
                  <a:pt x="10641102" y="63535"/>
                </a:lnTo>
                <a:lnTo>
                  <a:pt x="10663134" y="106139"/>
                </a:lnTo>
                <a:lnTo>
                  <a:pt x="10671046" y="155192"/>
                </a:lnTo>
                <a:lnTo>
                  <a:pt x="10671046" y="775955"/>
                </a:lnTo>
                <a:lnTo>
                  <a:pt x="10663134" y="825010"/>
                </a:lnTo>
                <a:lnTo>
                  <a:pt x="10641102" y="867615"/>
                </a:lnTo>
                <a:lnTo>
                  <a:pt x="10607508" y="901214"/>
                </a:lnTo>
                <a:lnTo>
                  <a:pt x="10564905" y="923248"/>
                </a:lnTo>
                <a:lnTo>
                  <a:pt x="10515852" y="931164"/>
                </a:lnTo>
                <a:close/>
              </a:path>
            </a:pathLst>
          </a:custGeom>
          <a:solidFill>
            <a:srgbClr val="F1F1F1"/>
          </a:solidFill>
        </p:spPr>
        <p:txBody>
          <a:bodyPr wrap="square" lIns="0" tIns="0" rIns="0" bIns="0" rtlCol="0"/>
          <a:lstStyle/>
          <a:p>
            <a:endParaRPr dirty="0"/>
          </a:p>
        </p:txBody>
      </p:sp>
      <p:sp>
        <p:nvSpPr>
          <p:cNvPr id="16" name="object 3">
            <a:extLst>
              <a:ext uri="{FF2B5EF4-FFF2-40B4-BE49-F238E27FC236}">
                <a16:creationId xmlns:a16="http://schemas.microsoft.com/office/drawing/2014/main" id="{6AB3510D-D2E5-4F1D-99BE-32342E7656E1}"/>
              </a:ext>
            </a:extLst>
          </p:cNvPr>
          <p:cNvSpPr/>
          <p:nvPr/>
        </p:nvSpPr>
        <p:spPr>
          <a:xfrm>
            <a:off x="1138819" y="4239602"/>
            <a:ext cx="10671175" cy="1884737"/>
          </a:xfrm>
          <a:custGeom>
            <a:avLst/>
            <a:gdLst/>
            <a:ahLst/>
            <a:cxnLst/>
            <a:rect l="l" t="t" r="r" b="b"/>
            <a:pathLst>
              <a:path w="10671175" h="931544">
                <a:moveTo>
                  <a:pt x="10515852" y="931164"/>
                </a:moveTo>
                <a:lnTo>
                  <a:pt x="155192" y="931164"/>
                </a:lnTo>
                <a:lnTo>
                  <a:pt x="106138" y="923248"/>
                </a:lnTo>
                <a:lnTo>
                  <a:pt x="63535" y="901214"/>
                </a:lnTo>
                <a:lnTo>
                  <a:pt x="29941" y="867615"/>
                </a:lnTo>
                <a:lnTo>
                  <a:pt x="7909" y="825010"/>
                </a:lnTo>
                <a:lnTo>
                  <a:pt x="0" y="775955"/>
                </a:lnTo>
                <a:lnTo>
                  <a:pt x="0" y="155192"/>
                </a:lnTo>
                <a:lnTo>
                  <a:pt x="7909" y="106139"/>
                </a:lnTo>
                <a:lnTo>
                  <a:pt x="29941" y="63535"/>
                </a:lnTo>
                <a:lnTo>
                  <a:pt x="63535" y="29941"/>
                </a:lnTo>
                <a:lnTo>
                  <a:pt x="106138" y="7909"/>
                </a:lnTo>
                <a:lnTo>
                  <a:pt x="155192" y="0"/>
                </a:lnTo>
                <a:lnTo>
                  <a:pt x="10515852" y="0"/>
                </a:lnTo>
                <a:lnTo>
                  <a:pt x="10564905" y="7909"/>
                </a:lnTo>
                <a:lnTo>
                  <a:pt x="10607508" y="29941"/>
                </a:lnTo>
                <a:lnTo>
                  <a:pt x="10641102" y="63535"/>
                </a:lnTo>
                <a:lnTo>
                  <a:pt x="10663134" y="106139"/>
                </a:lnTo>
                <a:lnTo>
                  <a:pt x="10671046" y="155192"/>
                </a:lnTo>
                <a:lnTo>
                  <a:pt x="10671046" y="775955"/>
                </a:lnTo>
                <a:lnTo>
                  <a:pt x="10663134" y="825010"/>
                </a:lnTo>
                <a:lnTo>
                  <a:pt x="10641102" y="867615"/>
                </a:lnTo>
                <a:lnTo>
                  <a:pt x="10607508" y="901214"/>
                </a:lnTo>
                <a:lnTo>
                  <a:pt x="10564905" y="923248"/>
                </a:lnTo>
                <a:lnTo>
                  <a:pt x="10515852" y="931164"/>
                </a:lnTo>
                <a:close/>
              </a:path>
            </a:pathLst>
          </a:custGeom>
          <a:solidFill>
            <a:srgbClr val="F1F1F1"/>
          </a:solidFill>
        </p:spPr>
        <p:txBody>
          <a:bodyPr wrap="square" lIns="0" tIns="0" rIns="0" bIns="0" rtlCol="0"/>
          <a:lstStyle/>
          <a:p>
            <a:endParaRPr dirty="0"/>
          </a:p>
        </p:txBody>
      </p:sp>
      <p:sp>
        <p:nvSpPr>
          <p:cNvPr id="19" name="object 2">
            <a:extLst>
              <a:ext uri="{FF2B5EF4-FFF2-40B4-BE49-F238E27FC236}">
                <a16:creationId xmlns:a16="http://schemas.microsoft.com/office/drawing/2014/main" id="{E912DB1E-A367-43CB-B857-07D1B45DC79A}"/>
              </a:ext>
            </a:extLst>
          </p:cNvPr>
          <p:cNvSpPr/>
          <p:nvPr/>
        </p:nvSpPr>
        <p:spPr>
          <a:xfrm>
            <a:off x="180870" y="2282075"/>
            <a:ext cx="483234" cy="2862580"/>
          </a:xfrm>
          <a:custGeom>
            <a:avLst/>
            <a:gdLst/>
            <a:ahLst/>
            <a:cxnLst/>
            <a:rect l="l" t="t" r="r" b="b"/>
            <a:pathLst>
              <a:path w="483234" h="2862579">
                <a:moveTo>
                  <a:pt x="0" y="0"/>
                </a:moveTo>
                <a:lnTo>
                  <a:pt x="483105" y="0"/>
                </a:lnTo>
                <a:lnTo>
                  <a:pt x="483105" y="2862072"/>
                </a:lnTo>
                <a:lnTo>
                  <a:pt x="0" y="2862072"/>
                </a:lnTo>
                <a:lnTo>
                  <a:pt x="0" y="0"/>
                </a:lnTo>
                <a:close/>
              </a:path>
            </a:pathLst>
          </a:custGeom>
          <a:solidFill>
            <a:srgbClr val="503178"/>
          </a:solidFill>
        </p:spPr>
        <p:txBody>
          <a:bodyPr wrap="square" lIns="0" tIns="0" rIns="0" bIns="0" rtlCol="0"/>
          <a:lstStyle/>
          <a:p>
            <a:endParaRPr dirty="0"/>
          </a:p>
        </p:txBody>
      </p:sp>
      <p:sp>
        <p:nvSpPr>
          <p:cNvPr id="22" name="object 12">
            <a:extLst>
              <a:ext uri="{FF2B5EF4-FFF2-40B4-BE49-F238E27FC236}">
                <a16:creationId xmlns:a16="http://schemas.microsoft.com/office/drawing/2014/main" id="{BE699854-8821-4FF7-976C-70303766897C}"/>
              </a:ext>
            </a:extLst>
          </p:cNvPr>
          <p:cNvSpPr/>
          <p:nvPr/>
        </p:nvSpPr>
        <p:spPr>
          <a:xfrm>
            <a:off x="180870" y="4753177"/>
            <a:ext cx="1167765" cy="722630"/>
          </a:xfrm>
          <a:custGeom>
            <a:avLst/>
            <a:gdLst/>
            <a:ahLst/>
            <a:cxnLst/>
            <a:rect l="l" t="t" r="r" b="b"/>
            <a:pathLst>
              <a:path w="1167764" h="722629">
                <a:moveTo>
                  <a:pt x="729996" y="722376"/>
                </a:moveTo>
                <a:lnTo>
                  <a:pt x="729996" y="541781"/>
                </a:lnTo>
                <a:lnTo>
                  <a:pt x="0" y="541781"/>
                </a:lnTo>
                <a:lnTo>
                  <a:pt x="0" y="180593"/>
                </a:lnTo>
                <a:lnTo>
                  <a:pt x="729996" y="180593"/>
                </a:lnTo>
                <a:lnTo>
                  <a:pt x="729996" y="0"/>
                </a:lnTo>
                <a:lnTo>
                  <a:pt x="1167383" y="361187"/>
                </a:lnTo>
                <a:lnTo>
                  <a:pt x="729996" y="722376"/>
                </a:lnTo>
                <a:close/>
              </a:path>
            </a:pathLst>
          </a:custGeom>
          <a:solidFill>
            <a:srgbClr val="503178"/>
          </a:solidFill>
        </p:spPr>
        <p:txBody>
          <a:bodyPr wrap="square" lIns="0" tIns="0" rIns="0" bIns="0" rtlCol="0"/>
          <a:lstStyle/>
          <a:p>
            <a:endParaRPr dirty="0"/>
          </a:p>
        </p:txBody>
      </p:sp>
      <p:sp>
        <p:nvSpPr>
          <p:cNvPr id="23" name="object 7">
            <a:extLst>
              <a:ext uri="{FF2B5EF4-FFF2-40B4-BE49-F238E27FC236}">
                <a16:creationId xmlns:a16="http://schemas.microsoft.com/office/drawing/2014/main" id="{A9C5E178-F7DD-4CE3-B854-692A6DE1979F}"/>
              </a:ext>
            </a:extLst>
          </p:cNvPr>
          <p:cNvSpPr txBox="1"/>
          <p:nvPr/>
        </p:nvSpPr>
        <p:spPr>
          <a:xfrm>
            <a:off x="479202" y="1798724"/>
            <a:ext cx="10358120" cy="956310"/>
          </a:xfrm>
          <a:prstGeom prst="rect">
            <a:avLst/>
          </a:prstGeom>
        </p:spPr>
        <p:txBody>
          <a:bodyPr vert="horz" wrap="square" lIns="0" tIns="154305" rIns="0" bIns="0" rtlCol="0">
            <a:spAutoFit/>
          </a:bodyPr>
          <a:lstStyle/>
          <a:p>
            <a:pPr marL="12700">
              <a:lnSpc>
                <a:spcPct val="100000"/>
              </a:lnSpc>
              <a:spcBef>
                <a:spcPts val="1215"/>
              </a:spcBef>
            </a:pPr>
            <a:r>
              <a:rPr sz="2400" b="1" spc="-5" dirty="0">
                <a:solidFill>
                  <a:srgbClr val="FFFFFF"/>
                </a:solidFill>
                <a:latin typeface="Arial"/>
                <a:cs typeface="Arial"/>
              </a:rPr>
              <a:t>Contract</a:t>
            </a:r>
            <a:r>
              <a:rPr sz="2400" b="1" spc="-10" dirty="0">
                <a:solidFill>
                  <a:srgbClr val="FFFFFF"/>
                </a:solidFill>
                <a:latin typeface="Arial"/>
                <a:cs typeface="Arial"/>
              </a:rPr>
              <a:t> </a:t>
            </a:r>
            <a:r>
              <a:rPr sz="2400" b="1" spc="-5" dirty="0">
                <a:solidFill>
                  <a:srgbClr val="FFFFFF"/>
                </a:solidFill>
                <a:latin typeface="Arial"/>
                <a:cs typeface="Arial"/>
              </a:rPr>
              <a:t>Implementation</a:t>
            </a:r>
            <a:endParaRPr sz="2400" dirty="0">
              <a:latin typeface="Arial"/>
              <a:cs typeface="Arial"/>
            </a:endParaRPr>
          </a:p>
          <a:p>
            <a:pPr marL="432434">
              <a:lnSpc>
                <a:spcPct val="100000"/>
              </a:lnSpc>
              <a:spcBef>
                <a:spcPts val="930"/>
              </a:spcBef>
            </a:pPr>
            <a:r>
              <a:rPr sz="2000" spc="-5" dirty="0">
                <a:latin typeface="Arial"/>
                <a:cs typeface="Arial"/>
              </a:rPr>
              <a:t>After DOH review and final approval of </a:t>
            </a:r>
            <a:r>
              <a:rPr sz="2000" dirty="0">
                <a:latin typeface="Arial"/>
                <a:cs typeface="Arial"/>
              </a:rPr>
              <a:t>a </a:t>
            </a:r>
            <a:r>
              <a:rPr sz="2000" spc="-5" dirty="0">
                <a:latin typeface="Arial"/>
                <a:cs typeface="Arial"/>
              </a:rPr>
              <a:t>VBP </a:t>
            </a:r>
            <a:r>
              <a:rPr sz="2000" dirty="0">
                <a:latin typeface="Arial"/>
                <a:cs typeface="Arial"/>
              </a:rPr>
              <a:t>contract, </a:t>
            </a:r>
            <a:r>
              <a:rPr sz="2000" spc="-5" dirty="0">
                <a:latin typeface="Arial"/>
                <a:cs typeface="Arial"/>
              </a:rPr>
              <a:t>the </a:t>
            </a:r>
            <a:r>
              <a:rPr sz="2000" dirty="0">
                <a:latin typeface="Arial"/>
                <a:cs typeface="Arial"/>
              </a:rPr>
              <a:t>contract can </a:t>
            </a:r>
            <a:r>
              <a:rPr sz="2000" spc="-5" dirty="0">
                <a:latin typeface="Arial"/>
                <a:cs typeface="Arial"/>
              </a:rPr>
              <a:t>be</a:t>
            </a:r>
            <a:r>
              <a:rPr sz="2000" spc="-85" dirty="0">
                <a:latin typeface="Arial"/>
                <a:cs typeface="Arial"/>
              </a:rPr>
              <a:t> </a:t>
            </a:r>
            <a:r>
              <a:rPr sz="2000" spc="-5" dirty="0">
                <a:latin typeface="Arial"/>
                <a:cs typeface="Arial"/>
              </a:rPr>
              <a:t>implemented</a:t>
            </a:r>
            <a:endParaRPr sz="2000" dirty="0">
              <a:latin typeface="Arial"/>
              <a:cs typeface="Arial"/>
            </a:endParaRPr>
          </a:p>
        </p:txBody>
      </p:sp>
      <p:sp>
        <p:nvSpPr>
          <p:cNvPr id="25" name="object 11">
            <a:extLst>
              <a:ext uri="{FF2B5EF4-FFF2-40B4-BE49-F238E27FC236}">
                <a16:creationId xmlns:a16="http://schemas.microsoft.com/office/drawing/2014/main" id="{2281E66F-005D-48BC-983E-5F7242C2E6AD}"/>
              </a:ext>
            </a:extLst>
          </p:cNvPr>
          <p:cNvSpPr txBox="1"/>
          <p:nvPr/>
        </p:nvSpPr>
        <p:spPr>
          <a:xfrm>
            <a:off x="1138819" y="3536322"/>
            <a:ext cx="10071735" cy="2551430"/>
          </a:xfrm>
          <a:prstGeom prst="rect">
            <a:avLst/>
          </a:prstGeom>
        </p:spPr>
        <p:txBody>
          <a:bodyPr vert="horz" wrap="square" lIns="0" tIns="193040" rIns="0" bIns="0" rtlCol="0">
            <a:spAutoFit/>
          </a:bodyPr>
          <a:lstStyle/>
          <a:p>
            <a:pPr marL="12700">
              <a:lnSpc>
                <a:spcPct val="100000"/>
              </a:lnSpc>
              <a:spcBef>
                <a:spcPts val="1520"/>
              </a:spcBef>
            </a:pPr>
            <a:r>
              <a:rPr sz="2400" b="1" spc="-5" dirty="0">
                <a:solidFill>
                  <a:srgbClr val="FFFFFF"/>
                </a:solidFill>
                <a:latin typeface="Arial"/>
                <a:cs typeface="Arial"/>
              </a:rPr>
              <a:t>Monitoring </a:t>
            </a:r>
            <a:r>
              <a:rPr sz="2400" b="1" dirty="0">
                <a:solidFill>
                  <a:srgbClr val="FFFFFF"/>
                </a:solidFill>
                <a:latin typeface="Arial"/>
                <a:cs typeface="Arial"/>
              </a:rPr>
              <a:t>&amp;</a:t>
            </a:r>
            <a:r>
              <a:rPr sz="2400" b="1" spc="-10" dirty="0">
                <a:solidFill>
                  <a:srgbClr val="FFFFFF"/>
                </a:solidFill>
                <a:latin typeface="Arial"/>
                <a:cs typeface="Arial"/>
              </a:rPr>
              <a:t> </a:t>
            </a:r>
            <a:r>
              <a:rPr sz="2400" b="1" spc="-5" dirty="0">
                <a:solidFill>
                  <a:srgbClr val="FFFFFF"/>
                </a:solidFill>
                <a:latin typeface="Arial"/>
                <a:cs typeface="Arial"/>
              </a:rPr>
              <a:t>Evaluation</a:t>
            </a:r>
            <a:endParaRPr sz="2400" dirty="0">
              <a:latin typeface="Arial"/>
              <a:cs typeface="Arial"/>
            </a:endParaRPr>
          </a:p>
          <a:p>
            <a:pPr marL="831215" marR="247650" indent="-266065">
              <a:lnSpc>
                <a:spcPct val="100000"/>
              </a:lnSpc>
              <a:spcBef>
                <a:spcPts val="1190"/>
              </a:spcBef>
              <a:buChar char="•"/>
              <a:tabLst>
                <a:tab pos="830580" algn="l"/>
                <a:tab pos="831215" algn="l"/>
              </a:tabLst>
            </a:pPr>
            <a:r>
              <a:rPr sz="2000" spc="-5" dirty="0">
                <a:latin typeface="Arial"/>
                <a:cs typeface="Arial"/>
              </a:rPr>
              <a:t>Throughout the term of the agreement, both parties evaluate performance and  monitor </a:t>
            </a:r>
            <a:r>
              <a:rPr sz="2000" dirty="0">
                <a:latin typeface="Arial"/>
                <a:cs typeface="Arial"/>
              </a:rPr>
              <a:t>compliance </a:t>
            </a:r>
            <a:r>
              <a:rPr sz="2000" spc="-5" dirty="0">
                <a:latin typeface="Arial"/>
                <a:cs typeface="Arial"/>
              </a:rPr>
              <a:t>with the terms and </a:t>
            </a:r>
            <a:r>
              <a:rPr sz="2000" dirty="0">
                <a:latin typeface="Arial"/>
                <a:cs typeface="Arial"/>
              </a:rPr>
              <a:t>conditions </a:t>
            </a:r>
            <a:r>
              <a:rPr sz="2000" spc="-5" dirty="0">
                <a:latin typeface="Arial"/>
                <a:cs typeface="Arial"/>
              </a:rPr>
              <a:t>in the </a:t>
            </a:r>
            <a:r>
              <a:rPr sz="2000" dirty="0">
                <a:latin typeface="Arial"/>
                <a:cs typeface="Arial"/>
              </a:rPr>
              <a:t>contract </a:t>
            </a:r>
            <a:r>
              <a:rPr sz="2000" spc="-5" dirty="0">
                <a:latin typeface="Arial"/>
                <a:cs typeface="Arial"/>
              </a:rPr>
              <a:t>on an on-going  basis</a:t>
            </a:r>
            <a:endParaRPr sz="2000" dirty="0">
              <a:latin typeface="Arial"/>
              <a:cs typeface="Arial"/>
            </a:endParaRPr>
          </a:p>
          <a:p>
            <a:pPr marL="831215" marR="5080" indent="-266065">
              <a:lnSpc>
                <a:spcPct val="100000"/>
              </a:lnSpc>
              <a:buChar char="•"/>
              <a:tabLst>
                <a:tab pos="830580" algn="l"/>
                <a:tab pos="831215" algn="l"/>
              </a:tabLst>
            </a:pPr>
            <a:r>
              <a:rPr sz="2000" spc="-5" dirty="0">
                <a:latin typeface="Arial"/>
                <a:cs typeface="Arial"/>
              </a:rPr>
              <a:t>Should any material issues or material </a:t>
            </a:r>
            <a:r>
              <a:rPr sz="2000" dirty="0">
                <a:latin typeface="Arial"/>
                <a:cs typeface="Arial"/>
              </a:rPr>
              <a:t>changes* </a:t>
            </a:r>
            <a:r>
              <a:rPr sz="2000" spc="-5" dirty="0">
                <a:latin typeface="Arial"/>
                <a:cs typeface="Arial"/>
              </a:rPr>
              <a:t>arise during the term of the  </a:t>
            </a:r>
            <a:r>
              <a:rPr sz="2000" dirty="0">
                <a:latin typeface="Arial"/>
                <a:cs typeface="Arial"/>
              </a:rPr>
              <a:t>contract, </a:t>
            </a:r>
            <a:r>
              <a:rPr sz="2000" spc="-5" dirty="0">
                <a:latin typeface="Arial"/>
                <a:cs typeface="Arial"/>
              </a:rPr>
              <a:t>the </a:t>
            </a:r>
            <a:r>
              <a:rPr sz="2000" dirty="0">
                <a:latin typeface="Arial"/>
                <a:cs typeface="Arial"/>
              </a:rPr>
              <a:t>contract can </a:t>
            </a:r>
            <a:r>
              <a:rPr sz="2000" spc="-5" dirty="0">
                <a:latin typeface="Arial"/>
                <a:cs typeface="Arial"/>
              </a:rPr>
              <a:t>be renegotiated/amended which would restart the MCO-  Provider Contract</a:t>
            </a:r>
            <a:r>
              <a:rPr sz="2000" spc="-15" dirty="0">
                <a:latin typeface="Arial"/>
                <a:cs typeface="Arial"/>
              </a:rPr>
              <a:t> </a:t>
            </a:r>
            <a:r>
              <a:rPr sz="2000" spc="-5" dirty="0">
                <a:latin typeface="Arial"/>
                <a:cs typeface="Arial"/>
              </a:rPr>
              <a:t>Lifecycle</a:t>
            </a:r>
            <a:endParaRPr sz="2000" dirty="0">
              <a:latin typeface="Arial"/>
              <a:cs typeface="Arial"/>
            </a:endParaRPr>
          </a:p>
        </p:txBody>
      </p:sp>
      <p:sp>
        <p:nvSpPr>
          <p:cNvPr id="26" name="object 13">
            <a:extLst>
              <a:ext uri="{FF2B5EF4-FFF2-40B4-BE49-F238E27FC236}">
                <a16:creationId xmlns:a16="http://schemas.microsoft.com/office/drawing/2014/main" id="{3A7032D5-8044-45E4-B7A7-BA305C958C8A}"/>
              </a:ext>
            </a:extLst>
          </p:cNvPr>
          <p:cNvSpPr txBox="1"/>
          <p:nvPr/>
        </p:nvSpPr>
        <p:spPr>
          <a:xfrm>
            <a:off x="180870" y="6305418"/>
            <a:ext cx="5381730" cy="234423"/>
          </a:xfrm>
          <a:prstGeom prst="rect">
            <a:avLst/>
          </a:prstGeom>
        </p:spPr>
        <p:txBody>
          <a:bodyPr vert="horz" wrap="square" lIns="0" tIns="12700" rIns="0" bIns="0" rtlCol="0">
            <a:spAutoFit/>
          </a:bodyPr>
          <a:lstStyle/>
          <a:p>
            <a:pPr marL="12700" marR="5080">
              <a:lnSpc>
                <a:spcPct val="119800"/>
              </a:lnSpc>
              <a:spcBef>
                <a:spcPts val="100"/>
              </a:spcBef>
            </a:pPr>
            <a:r>
              <a:rPr sz="1200" spc="-5" dirty="0">
                <a:latin typeface="Arial"/>
                <a:cs typeface="Arial"/>
              </a:rPr>
              <a:t>*Refer to Provider Contracting Guidelines for amendment process and </a:t>
            </a:r>
            <a:r>
              <a:rPr sz="1200" dirty="0">
                <a:latin typeface="Arial"/>
                <a:cs typeface="Arial"/>
              </a:rPr>
              <a:t>review</a:t>
            </a:r>
          </a:p>
        </p:txBody>
      </p:sp>
    </p:spTree>
    <p:extLst>
      <p:ext uri="{BB962C8B-B14F-4D97-AF65-F5344CB8AC3E}">
        <p14:creationId xmlns:p14="http://schemas.microsoft.com/office/powerpoint/2010/main" val="2514035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930617" y="3102175"/>
            <a:ext cx="9047018" cy="621334"/>
          </a:xfrm>
        </p:spPr>
        <p:txBody>
          <a:bodyPr>
            <a:noAutofit/>
          </a:bodyPr>
          <a:lstStyle/>
          <a:p>
            <a:pPr marL="0" indent="0">
              <a:lnSpc>
                <a:spcPct val="100000"/>
              </a:lnSpc>
              <a:spcBef>
                <a:spcPts val="600"/>
              </a:spcBef>
              <a:spcAft>
                <a:spcPts val="600"/>
              </a:spcAft>
              <a:buNone/>
            </a:pPr>
            <a:r>
              <a:rPr lang="en-US" sz="3200" b="1" spc="-10" dirty="0">
                <a:solidFill>
                  <a:srgbClr val="503178"/>
                </a:solidFill>
                <a:latin typeface="Arial"/>
                <a:cs typeface="Arial"/>
              </a:rPr>
              <a:t>PCMH and VBP</a:t>
            </a:r>
            <a:endParaRPr lang="en-US" sz="3200" dirty="0">
              <a:latin typeface="Arial"/>
              <a:cs typeface="Arial"/>
            </a:endParaRPr>
          </a:p>
          <a:p>
            <a:pPr marL="0" indent="0">
              <a:lnSpc>
                <a:spcPct val="100000"/>
              </a:lnSpc>
              <a:spcBef>
                <a:spcPts val="600"/>
              </a:spcBef>
              <a:spcAft>
                <a:spcPts val="600"/>
              </a:spcAft>
              <a:buNone/>
            </a:pPr>
            <a:endParaRPr lang="en-US" sz="2200" b="0" dirty="0">
              <a:latin typeface="Arial" panose="020B0604020202020204" pitchFamily="34" charset="0"/>
              <a:cs typeface="Arial" panose="020B0604020202020204" pitchFamily="34" charset="0"/>
            </a:endParaRPr>
          </a:p>
        </p:txBody>
      </p:sp>
      <p:sp>
        <p:nvSpPr>
          <p:cNvPr id="7" name="Title 7"/>
          <p:cNvSpPr>
            <a:spLocks noGrp="1"/>
          </p:cNvSpPr>
          <p:nvPr>
            <p:ph type="title"/>
          </p:nvPr>
        </p:nvSpPr>
        <p:spPr>
          <a:xfrm>
            <a:off x="611910" y="1167086"/>
            <a:ext cx="11210636" cy="548640"/>
          </a:xfrm>
        </p:spPr>
        <p:txBody>
          <a:bodyPr>
            <a:normAutofit fontScale="90000"/>
          </a:bodyPr>
          <a:lstStyle/>
          <a:p>
            <a:r>
              <a:rPr lang="en-US" b="1" dirty="0">
                <a:solidFill>
                  <a:srgbClr val="503278"/>
                </a:solidFill>
                <a:latin typeface="Arial" panose="020B0604020202020204" pitchFamily="34" charset="0"/>
                <a:cs typeface="Arial" panose="020B0604020202020204" pitchFamily="34" charset="0"/>
              </a:rPr>
              <a:t> </a:t>
            </a:r>
          </a:p>
        </p:txBody>
      </p:sp>
      <p:sp>
        <p:nvSpPr>
          <p:cNvPr id="12" name="Rectangle 11"/>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3" name="Rectangle 12"/>
          <p:cNvSpPr/>
          <p:nvPr/>
        </p:nvSpPr>
        <p:spPr>
          <a:xfrm>
            <a:off x="0" y="15"/>
            <a:ext cx="12192000" cy="16254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29</a:t>
            </a:r>
          </a:p>
        </p:txBody>
      </p:sp>
      <p:sp>
        <p:nvSpPr>
          <p:cNvPr id="14" name="object 3">
            <a:extLst>
              <a:ext uri="{FF2B5EF4-FFF2-40B4-BE49-F238E27FC236}">
                <a16:creationId xmlns:a16="http://schemas.microsoft.com/office/drawing/2014/main" id="{F029C84E-731D-494B-8CEE-80790F9B6946}"/>
              </a:ext>
            </a:extLst>
          </p:cNvPr>
          <p:cNvSpPr/>
          <p:nvPr/>
        </p:nvSpPr>
        <p:spPr>
          <a:xfrm>
            <a:off x="1093117" y="2709100"/>
            <a:ext cx="1837500" cy="1748099"/>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068024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80870" y="671043"/>
            <a:ext cx="11528530" cy="548640"/>
          </a:xfrm>
        </p:spPr>
        <p:txBody>
          <a:bodyPr>
            <a:normAutofit fontScale="90000"/>
          </a:bodyPr>
          <a:lstStyle/>
          <a:p>
            <a:r>
              <a:rPr lang="en-US" b="1" dirty="0">
                <a:solidFill>
                  <a:srgbClr val="503278"/>
                </a:solidFill>
                <a:latin typeface="Arial" panose="020B0604020202020204" pitchFamily="34" charset="0"/>
                <a:cs typeface="Arial" panose="020B0604020202020204" pitchFamily="34" charset="0"/>
              </a:rPr>
              <a:t>PCMH Requirements</a:t>
            </a:r>
          </a:p>
        </p:txBody>
      </p:sp>
      <p:sp>
        <p:nvSpPr>
          <p:cNvPr id="12" name="Rectangle 11"/>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3" name="Rectangle 12"/>
          <p:cNvSpPr/>
          <p:nvPr/>
        </p:nvSpPr>
        <p:spPr>
          <a:xfrm>
            <a:off x="0" y="15"/>
            <a:ext cx="12192000" cy="16254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30</a:t>
            </a:r>
          </a:p>
        </p:txBody>
      </p:sp>
      <p:sp>
        <p:nvSpPr>
          <p:cNvPr id="14" name="object 4">
            <a:extLst>
              <a:ext uri="{FF2B5EF4-FFF2-40B4-BE49-F238E27FC236}">
                <a16:creationId xmlns:a16="http://schemas.microsoft.com/office/drawing/2014/main" id="{97EBC304-8FD5-4FD1-8000-E3D68CE763B5}"/>
              </a:ext>
            </a:extLst>
          </p:cNvPr>
          <p:cNvSpPr txBox="1">
            <a:spLocks noGrp="1"/>
          </p:cNvSpPr>
          <p:nvPr>
            <p:ph idx="1"/>
          </p:nvPr>
        </p:nvSpPr>
        <p:spPr>
          <a:xfrm>
            <a:off x="687335" y="1327358"/>
            <a:ext cx="10515600" cy="4576253"/>
          </a:xfrm>
          <a:prstGeom prst="rect">
            <a:avLst/>
          </a:prstGeom>
        </p:spPr>
        <p:txBody>
          <a:bodyPr vert="horz" wrap="square" lIns="0" tIns="10795" rIns="0" bIns="0" rtlCol="0">
            <a:spAutoFit/>
          </a:bodyPr>
          <a:lstStyle/>
          <a:p>
            <a:pPr marL="12700" marR="299085">
              <a:lnSpc>
                <a:spcPct val="100400"/>
              </a:lnSpc>
              <a:spcBef>
                <a:spcPts val="85"/>
              </a:spcBef>
            </a:pPr>
            <a:r>
              <a:rPr lang="en-US" spc="-5" dirty="0">
                <a:latin typeface="Arial" panose="020B0604020202020204" pitchFamily="34" charset="0"/>
                <a:cs typeface="Arial" panose="020B0604020202020204" pitchFamily="34" charset="0"/>
              </a:rPr>
              <a:t>S</a:t>
            </a:r>
            <a:r>
              <a:rPr sz="2800" spc="-5" dirty="0">
                <a:latin typeface="Arial" panose="020B0604020202020204" pitchFamily="34" charset="0"/>
                <a:cs typeface="Arial" panose="020B0604020202020204" pitchFamily="34" charset="0"/>
              </a:rPr>
              <a:t>ince 2010</a:t>
            </a:r>
            <a:r>
              <a:rPr lang="en-US" sz="2800" spc="-5" dirty="0">
                <a:latin typeface="Arial" panose="020B0604020202020204" pitchFamily="34" charset="0"/>
                <a:cs typeface="Arial" panose="020B0604020202020204" pitchFamily="34" charset="0"/>
              </a:rPr>
              <a:t>,</a:t>
            </a:r>
            <a:r>
              <a:rPr sz="2800" spc="-5" dirty="0">
                <a:latin typeface="Arial" panose="020B0604020202020204" pitchFamily="34" charset="0"/>
                <a:cs typeface="Arial" panose="020B0604020202020204" pitchFamily="34" charset="0"/>
              </a:rPr>
              <a:t> NYS has be</a:t>
            </a:r>
            <a:r>
              <a:rPr lang="en-US" sz="2800" spc="-5" dirty="0">
                <a:latin typeface="Arial" panose="020B0604020202020204" pitchFamily="34" charset="0"/>
                <a:cs typeface="Arial" panose="020B0604020202020204" pitchFamily="34" charset="0"/>
              </a:rPr>
              <a:t>e</a:t>
            </a:r>
            <a:r>
              <a:rPr sz="2800" spc="-5" dirty="0">
                <a:latin typeface="Arial" panose="020B0604020202020204" pitchFamily="34" charset="0"/>
                <a:cs typeface="Arial" panose="020B0604020202020204" pitchFamily="34" charset="0"/>
              </a:rPr>
              <a:t>n financing incentives in both </a:t>
            </a:r>
            <a:r>
              <a:rPr lang="en-US" sz="2800" spc="-5" dirty="0">
                <a:latin typeface="Arial" panose="020B0604020202020204" pitchFamily="34" charset="0"/>
                <a:cs typeface="Arial" panose="020B0604020202020204" pitchFamily="34" charset="0"/>
              </a:rPr>
              <a:t>M</a:t>
            </a:r>
            <a:r>
              <a:rPr sz="2800" spc="-5" dirty="0">
                <a:latin typeface="Arial" panose="020B0604020202020204" pitchFamily="34" charset="0"/>
                <a:cs typeface="Arial" panose="020B0604020202020204" pitchFamily="34" charset="0"/>
              </a:rPr>
              <a:t>anaged </a:t>
            </a:r>
            <a:r>
              <a:rPr lang="en-US" spc="-5" dirty="0">
                <a:latin typeface="Arial" panose="020B0604020202020204" pitchFamily="34" charset="0"/>
                <a:cs typeface="Arial" panose="020B0604020202020204" pitchFamily="34" charset="0"/>
              </a:rPr>
              <a:t>C</a:t>
            </a:r>
            <a:r>
              <a:rPr sz="2800" dirty="0">
                <a:latin typeface="Arial" panose="020B0604020202020204" pitchFamily="34" charset="0"/>
                <a:cs typeface="Arial" panose="020B0604020202020204" pitchFamily="34" charset="0"/>
              </a:rPr>
              <a:t>are </a:t>
            </a:r>
            <a:r>
              <a:rPr sz="2800" spc="-5" dirty="0">
                <a:latin typeface="Arial" panose="020B0604020202020204" pitchFamily="34" charset="0"/>
                <a:cs typeface="Arial" panose="020B0604020202020204" pitchFamily="34" charset="0"/>
              </a:rPr>
              <a:t>and Fee-for-Service (FFS) for practices meeting National Committee</a:t>
            </a:r>
            <a:r>
              <a:rPr lang="en-US" sz="2800" spc="-5" dirty="0">
                <a:latin typeface="Arial" panose="020B0604020202020204" pitchFamily="34" charset="0"/>
                <a:cs typeface="Arial" panose="020B0604020202020204" pitchFamily="34" charset="0"/>
              </a:rPr>
              <a:t> </a:t>
            </a:r>
            <a:r>
              <a:rPr sz="2800" spc="-5" dirty="0">
                <a:latin typeface="Arial" panose="020B0604020202020204" pitchFamily="34" charset="0"/>
                <a:cs typeface="Arial" panose="020B0604020202020204" pitchFamily="34" charset="0"/>
              </a:rPr>
              <a:t>for Quality </a:t>
            </a:r>
            <a:r>
              <a:rPr sz="2800" spc="-10" dirty="0">
                <a:latin typeface="Arial" panose="020B0604020202020204" pitchFamily="34" charset="0"/>
                <a:cs typeface="Arial" panose="020B0604020202020204" pitchFamily="34" charset="0"/>
              </a:rPr>
              <a:t>Assurance </a:t>
            </a:r>
            <a:r>
              <a:rPr sz="2800" spc="-5" dirty="0">
                <a:latin typeface="Arial" panose="020B0604020202020204" pitchFamily="34" charset="0"/>
                <a:cs typeface="Arial" panose="020B0604020202020204" pitchFamily="34" charset="0"/>
              </a:rPr>
              <a:t>(NCQA)-recognized levels of</a:t>
            </a:r>
            <a:r>
              <a:rPr sz="2800" spc="-35" dirty="0">
                <a:latin typeface="Arial" panose="020B0604020202020204" pitchFamily="34" charset="0"/>
                <a:cs typeface="Arial" panose="020B0604020202020204" pitchFamily="34" charset="0"/>
              </a:rPr>
              <a:t> </a:t>
            </a:r>
            <a:r>
              <a:rPr sz="2800" spc="-10" dirty="0">
                <a:latin typeface="Arial" panose="020B0604020202020204" pitchFamily="34" charset="0"/>
                <a:cs typeface="Arial" panose="020B0604020202020204" pitchFamily="34" charset="0"/>
              </a:rPr>
              <a:t>PMCH.</a:t>
            </a:r>
            <a:endParaRPr sz="2900" dirty="0">
              <a:latin typeface="Arial" panose="020B0604020202020204" pitchFamily="34" charset="0"/>
              <a:cs typeface="Arial" panose="020B0604020202020204" pitchFamily="34" charset="0"/>
            </a:endParaRPr>
          </a:p>
          <a:p>
            <a:pPr marL="12700" marR="5080">
              <a:lnSpc>
                <a:spcPct val="100400"/>
              </a:lnSpc>
            </a:pPr>
            <a:r>
              <a:rPr sz="2800" spc="-5" dirty="0">
                <a:latin typeface="Arial" panose="020B0604020202020204" pitchFamily="34" charset="0"/>
                <a:cs typeface="Arial" panose="020B0604020202020204" pitchFamily="34" charset="0"/>
              </a:rPr>
              <a:t>Over 2</a:t>
            </a:r>
            <a:r>
              <a:rPr lang="en-US" sz="2800" spc="-5" dirty="0">
                <a:latin typeface="Arial" panose="020B0604020202020204" pitchFamily="34" charset="0"/>
                <a:cs typeface="Arial" panose="020B0604020202020204" pitchFamily="34" charset="0"/>
              </a:rPr>
              <a:t>,</a:t>
            </a:r>
            <a:r>
              <a:rPr sz="2800" spc="-5" dirty="0">
                <a:latin typeface="Arial" panose="020B0604020202020204" pitchFamily="34" charset="0"/>
                <a:cs typeface="Arial" panose="020B0604020202020204" pitchFamily="34" charset="0"/>
              </a:rPr>
              <a:t>260</a:t>
            </a:r>
            <a:r>
              <a:rPr lang="en-US" sz="2800" spc="-5" dirty="0">
                <a:latin typeface="Arial" panose="020B0604020202020204" pitchFamily="34" charset="0"/>
                <a:cs typeface="Arial" panose="020B0604020202020204" pitchFamily="34" charset="0"/>
              </a:rPr>
              <a:t>,</a:t>
            </a:r>
            <a:r>
              <a:rPr sz="2800" spc="-5" dirty="0">
                <a:latin typeface="Arial" panose="020B0604020202020204" pitchFamily="34" charset="0"/>
                <a:cs typeface="Arial" panose="020B0604020202020204" pitchFamily="34" charset="0"/>
              </a:rPr>
              <a:t>993</a:t>
            </a:r>
            <a:r>
              <a:rPr lang="en-US" sz="2800" spc="-5" dirty="0">
                <a:latin typeface="Arial" panose="020B0604020202020204" pitchFamily="34" charset="0"/>
                <a:cs typeface="Arial" panose="020B0604020202020204" pitchFamily="34" charset="0"/>
              </a:rPr>
              <a:t>.2</a:t>
            </a:r>
            <a:r>
              <a:rPr sz="2800" spc="-5" dirty="0">
                <a:latin typeface="Arial" panose="020B0604020202020204" pitchFamily="34" charset="0"/>
                <a:cs typeface="Arial" panose="020B0604020202020204" pitchFamily="34" charset="0"/>
              </a:rPr>
              <a:t> Medicaid Managed Care patients were being </a:t>
            </a:r>
            <a:r>
              <a:rPr sz="2800" dirty="0">
                <a:latin typeface="Arial" panose="020B0604020202020204" pitchFamily="34" charset="0"/>
                <a:cs typeface="Arial" panose="020B0604020202020204" pitchFamily="34" charset="0"/>
              </a:rPr>
              <a:t>served </a:t>
            </a:r>
            <a:r>
              <a:rPr sz="2800" spc="-5" dirty="0">
                <a:latin typeface="Arial" panose="020B0604020202020204" pitchFamily="34" charset="0"/>
                <a:cs typeface="Arial" panose="020B0604020202020204" pitchFamily="34" charset="0"/>
              </a:rPr>
              <a:t>by 6,781 </a:t>
            </a:r>
            <a:r>
              <a:rPr sz="2800" spc="-10" dirty="0">
                <a:latin typeface="Arial" panose="020B0604020202020204" pitchFamily="34" charset="0"/>
                <a:cs typeface="Arial" panose="020B0604020202020204" pitchFamily="34" charset="0"/>
              </a:rPr>
              <a:t>PCPs </a:t>
            </a:r>
            <a:r>
              <a:rPr sz="2800" spc="-5" dirty="0">
                <a:latin typeface="Arial" panose="020B0604020202020204" pitchFamily="34" charset="0"/>
                <a:cs typeface="Arial" panose="020B0604020202020204" pitchFamily="34" charset="0"/>
              </a:rPr>
              <a:t>who were NCQA </a:t>
            </a:r>
            <a:r>
              <a:rPr sz="2800" spc="-10" dirty="0">
                <a:latin typeface="Arial" panose="020B0604020202020204" pitchFamily="34" charset="0"/>
                <a:cs typeface="Arial" panose="020B0604020202020204" pitchFamily="34" charset="0"/>
              </a:rPr>
              <a:t>PCMH </a:t>
            </a:r>
            <a:r>
              <a:rPr sz="2800" spc="-5" dirty="0">
                <a:latin typeface="Arial" panose="020B0604020202020204" pitchFamily="34" charset="0"/>
                <a:cs typeface="Arial" panose="020B0604020202020204" pitchFamily="34" charset="0"/>
              </a:rPr>
              <a:t>recognized (June 2017</a:t>
            </a:r>
            <a:r>
              <a:rPr sz="2800" spc="-40" dirty="0">
                <a:latin typeface="Arial" panose="020B0604020202020204" pitchFamily="34" charset="0"/>
                <a:cs typeface="Arial" panose="020B0604020202020204" pitchFamily="34" charset="0"/>
              </a:rPr>
              <a:t> </a:t>
            </a:r>
            <a:r>
              <a:rPr sz="2800" spc="-5" dirty="0">
                <a:latin typeface="Arial" panose="020B0604020202020204" pitchFamily="34" charset="0"/>
                <a:cs typeface="Arial" panose="020B0604020202020204" pitchFamily="34" charset="0"/>
              </a:rPr>
              <a:t>data)</a:t>
            </a:r>
            <a:endParaRPr sz="2900" dirty="0">
              <a:latin typeface="Arial" panose="020B0604020202020204" pitchFamily="34" charset="0"/>
              <a:cs typeface="Arial" panose="020B0604020202020204" pitchFamily="34" charset="0"/>
            </a:endParaRPr>
          </a:p>
          <a:p>
            <a:pPr marL="12700" marR="246379">
              <a:lnSpc>
                <a:spcPct val="100400"/>
              </a:lnSpc>
            </a:pPr>
            <a:r>
              <a:rPr sz="2800" spc="-5" dirty="0">
                <a:latin typeface="Arial" panose="020B0604020202020204" pitchFamily="34" charset="0"/>
                <a:cs typeface="Arial" panose="020B0604020202020204" pitchFamily="34" charset="0"/>
              </a:rPr>
              <a:t>Medicaid has </a:t>
            </a:r>
            <a:r>
              <a:rPr sz="2800" dirty="0">
                <a:latin typeface="Arial" panose="020B0604020202020204" pitchFamily="34" charset="0"/>
                <a:cs typeface="Arial" panose="020B0604020202020204" pitchFamily="34" charset="0"/>
              </a:rPr>
              <a:t>a </a:t>
            </a:r>
            <a:r>
              <a:rPr sz="2800" spc="-5" dirty="0">
                <a:latin typeface="Arial" panose="020B0604020202020204" pitchFamily="34" charset="0"/>
                <a:cs typeface="Arial" panose="020B0604020202020204" pitchFamily="34" charset="0"/>
              </a:rPr>
              <a:t>goal whereby </a:t>
            </a:r>
            <a:r>
              <a:rPr sz="2800" b="1" spc="-5" dirty="0">
                <a:latin typeface="Arial" panose="020B0604020202020204" pitchFamily="34" charset="0"/>
                <a:cs typeface="Arial" panose="020B0604020202020204" pitchFamily="34" charset="0"/>
              </a:rPr>
              <a:t>all MCO-designated </a:t>
            </a:r>
            <a:r>
              <a:rPr sz="2800" b="1" spc="-10" dirty="0">
                <a:latin typeface="Arial" panose="020B0604020202020204" pitchFamily="34" charset="0"/>
                <a:cs typeface="Arial" panose="020B0604020202020204" pitchFamily="34" charset="0"/>
              </a:rPr>
              <a:t>PCPs </a:t>
            </a:r>
            <a:r>
              <a:rPr sz="2800" b="1" spc="-5" dirty="0">
                <a:latin typeface="Arial" panose="020B0604020202020204" pitchFamily="34" charset="0"/>
                <a:cs typeface="Arial" panose="020B0604020202020204" pitchFamily="34" charset="0"/>
              </a:rPr>
              <a:t>be NCQA </a:t>
            </a:r>
            <a:r>
              <a:rPr sz="2800" b="1" spc="-10" dirty="0">
                <a:latin typeface="Arial" panose="020B0604020202020204" pitchFamily="34" charset="0"/>
                <a:cs typeface="Arial" panose="020B0604020202020204" pitchFamily="34" charset="0"/>
              </a:rPr>
              <a:t>PCMH </a:t>
            </a:r>
            <a:r>
              <a:rPr sz="2800" b="1" spc="-5" dirty="0">
                <a:latin typeface="Arial" panose="020B0604020202020204" pitchFamily="34" charset="0"/>
                <a:cs typeface="Arial" panose="020B0604020202020204" pitchFamily="34" charset="0"/>
              </a:rPr>
              <a:t>recognized </a:t>
            </a:r>
            <a:r>
              <a:rPr sz="2800" spc="-5" dirty="0">
                <a:latin typeface="Arial" panose="020B0604020202020204" pitchFamily="34" charset="0"/>
                <a:cs typeface="Arial" panose="020B0604020202020204" pitchFamily="34" charset="0"/>
              </a:rPr>
              <a:t>and fully embrace the delivery of more integrated and </a:t>
            </a:r>
            <a:r>
              <a:rPr sz="2800" dirty="0">
                <a:latin typeface="Arial" panose="020B0604020202020204" pitchFamily="34" charset="0"/>
                <a:cs typeface="Arial" panose="020B0604020202020204" pitchFamily="34" charset="0"/>
              </a:rPr>
              <a:t>value-based</a:t>
            </a:r>
            <a:r>
              <a:rPr sz="2800" spc="-10"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care.</a:t>
            </a:r>
          </a:p>
        </p:txBody>
      </p:sp>
    </p:spTree>
    <p:extLst>
      <p:ext uri="{BB962C8B-B14F-4D97-AF65-F5344CB8AC3E}">
        <p14:creationId xmlns:p14="http://schemas.microsoft.com/office/powerpoint/2010/main" val="2060944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80870" y="671043"/>
            <a:ext cx="11528530" cy="548640"/>
          </a:xfrm>
        </p:spPr>
        <p:txBody>
          <a:bodyPr>
            <a:normAutofit fontScale="90000"/>
          </a:bodyPr>
          <a:lstStyle/>
          <a:p>
            <a:r>
              <a:rPr lang="en-US" b="1" dirty="0">
                <a:solidFill>
                  <a:srgbClr val="503278"/>
                </a:solidFill>
                <a:latin typeface="Arial" panose="020B0604020202020204" pitchFamily="34" charset="0"/>
                <a:cs typeface="Arial" panose="020B0604020202020204" pitchFamily="34" charset="0"/>
              </a:rPr>
              <a:t>PCMH Requirements (cont’d)</a:t>
            </a:r>
          </a:p>
        </p:txBody>
      </p:sp>
      <p:sp>
        <p:nvSpPr>
          <p:cNvPr id="12" name="Rectangle 11"/>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3" name="Rectangle 12"/>
          <p:cNvSpPr/>
          <p:nvPr/>
        </p:nvSpPr>
        <p:spPr>
          <a:xfrm>
            <a:off x="0" y="15"/>
            <a:ext cx="12192000" cy="16254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31</a:t>
            </a:r>
          </a:p>
        </p:txBody>
      </p:sp>
      <p:sp>
        <p:nvSpPr>
          <p:cNvPr id="11" name="object 3">
            <a:extLst>
              <a:ext uri="{FF2B5EF4-FFF2-40B4-BE49-F238E27FC236}">
                <a16:creationId xmlns:a16="http://schemas.microsoft.com/office/drawing/2014/main" id="{0650AB2F-0AC5-4D3F-A9E0-7937BB209BF3}"/>
              </a:ext>
            </a:extLst>
          </p:cNvPr>
          <p:cNvSpPr txBox="1">
            <a:spLocks noGrp="1"/>
          </p:cNvSpPr>
          <p:nvPr>
            <p:ph idx="1"/>
          </p:nvPr>
        </p:nvSpPr>
        <p:spPr>
          <a:xfrm>
            <a:off x="621787" y="1344974"/>
            <a:ext cx="10515600" cy="4875694"/>
          </a:xfrm>
          <a:prstGeom prst="rect">
            <a:avLst/>
          </a:prstGeom>
        </p:spPr>
        <p:txBody>
          <a:bodyPr vert="horz" wrap="square" lIns="0" tIns="27940" rIns="0" bIns="0" rtlCol="0">
            <a:spAutoFit/>
          </a:bodyPr>
          <a:lstStyle/>
          <a:p>
            <a:pPr marL="290830" marR="213360" indent="-278130">
              <a:lnSpc>
                <a:spcPts val="2850"/>
              </a:lnSpc>
              <a:spcBef>
                <a:spcPts val="220"/>
              </a:spcBef>
              <a:buChar char="•"/>
              <a:tabLst>
                <a:tab pos="290195" algn="l"/>
                <a:tab pos="291465" algn="l"/>
              </a:tabLst>
            </a:pPr>
            <a:r>
              <a:rPr sz="2400" spc="-5" dirty="0">
                <a:latin typeface="Arial"/>
                <a:cs typeface="Arial"/>
              </a:rPr>
              <a:t>Due to the to the fiscal </a:t>
            </a:r>
            <a:r>
              <a:rPr sz="2400" dirty="0">
                <a:latin typeface="Arial"/>
                <a:cs typeface="Arial"/>
              </a:rPr>
              <a:t>constraints </a:t>
            </a:r>
            <a:r>
              <a:rPr sz="2400" spc="-5" dirty="0">
                <a:latin typeface="Arial"/>
                <a:cs typeface="Arial"/>
              </a:rPr>
              <a:t>of the </a:t>
            </a:r>
            <a:r>
              <a:rPr sz="2400" dirty="0">
                <a:latin typeface="Arial"/>
                <a:cs typeface="Arial"/>
              </a:rPr>
              <a:t>current </a:t>
            </a:r>
            <a:r>
              <a:rPr sz="2400" spc="-5" dirty="0">
                <a:latin typeface="Arial"/>
                <a:cs typeface="Arial"/>
              </a:rPr>
              <a:t>Medicaid Global Spending Cap on the PCMH incentive payments and State efforts to increase participation in the PCMH</a:t>
            </a:r>
            <a:r>
              <a:rPr sz="2400" spc="-20" dirty="0">
                <a:latin typeface="Arial"/>
                <a:cs typeface="Arial"/>
              </a:rPr>
              <a:t> </a:t>
            </a:r>
            <a:r>
              <a:rPr sz="2400" spc="-5" dirty="0">
                <a:latin typeface="Arial"/>
                <a:cs typeface="Arial"/>
              </a:rPr>
              <a:t>program.</a:t>
            </a:r>
            <a:endParaRPr sz="2450" dirty="0">
              <a:latin typeface="Times New Roman"/>
              <a:cs typeface="Times New Roman"/>
            </a:endParaRPr>
          </a:p>
          <a:p>
            <a:pPr marL="290830" marR="5080" indent="-278130">
              <a:lnSpc>
                <a:spcPts val="2850"/>
              </a:lnSpc>
              <a:buChar char="•"/>
              <a:tabLst>
                <a:tab pos="290195" algn="l"/>
                <a:tab pos="291465" algn="l"/>
                <a:tab pos="915035" algn="l"/>
              </a:tabLst>
            </a:pPr>
            <a:r>
              <a:rPr sz="2400" spc="-5" dirty="0">
                <a:latin typeface="Arial"/>
                <a:cs typeface="Arial"/>
              </a:rPr>
              <a:t>For</a:t>
            </a:r>
            <a:r>
              <a:rPr lang="en-US" sz="2400" spc="-5" dirty="0">
                <a:latin typeface="Arial"/>
                <a:cs typeface="Arial"/>
              </a:rPr>
              <a:t> </a:t>
            </a:r>
            <a:r>
              <a:rPr sz="2400" spc="-5" dirty="0">
                <a:latin typeface="Arial"/>
                <a:cs typeface="Arial"/>
              </a:rPr>
              <a:t>the period May 1, 2018 </a:t>
            </a:r>
            <a:r>
              <a:rPr sz="2400" dirty="0">
                <a:latin typeface="Arial"/>
                <a:cs typeface="Arial"/>
              </a:rPr>
              <a:t>- June </a:t>
            </a:r>
            <a:r>
              <a:rPr sz="2400" spc="-5" dirty="0">
                <a:latin typeface="Arial"/>
                <a:cs typeface="Arial"/>
              </a:rPr>
              <a:t>30, 2018</a:t>
            </a:r>
            <a:r>
              <a:rPr lang="en-US" sz="2400" spc="-5" dirty="0">
                <a:latin typeface="Arial"/>
                <a:cs typeface="Arial"/>
              </a:rPr>
              <a:t>,</a:t>
            </a:r>
            <a:r>
              <a:rPr sz="2400" spc="-5" dirty="0">
                <a:latin typeface="Arial"/>
                <a:cs typeface="Arial"/>
              </a:rPr>
              <a:t> </a:t>
            </a:r>
            <a:r>
              <a:rPr lang="en-US" sz="2400" spc="-5" dirty="0">
                <a:latin typeface="Arial"/>
                <a:cs typeface="Arial"/>
              </a:rPr>
              <a:t>p</a:t>
            </a:r>
            <a:r>
              <a:rPr sz="2400" spc="-5" dirty="0">
                <a:latin typeface="Arial"/>
                <a:cs typeface="Arial"/>
              </a:rPr>
              <a:t>ractices recognized under the  NCQA 2014 Level </a:t>
            </a:r>
            <a:r>
              <a:rPr sz="2400" dirty="0">
                <a:latin typeface="Arial"/>
                <a:cs typeface="Arial"/>
              </a:rPr>
              <a:t>3 </a:t>
            </a:r>
            <a:r>
              <a:rPr sz="2400" spc="-5" dirty="0">
                <a:latin typeface="Arial"/>
                <a:cs typeface="Arial"/>
              </a:rPr>
              <a:t>or NCQA 2017 </a:t>
            </a:r>
            <a:r>
              <a:rPr sz="2400" dirty="0">
                <a:latin typeface="Arial"/>
                <a:cs typeface="Arial"/>
              </a:rPr>
              <a:t>standards </a:t>
            </a:r>
            <a:r>
              <a:rPr sz="2400" spc="-5" dirty="0">
                <a:latin typeface="Arial"/>
                <a:cs typeface="Arial"/>
              </a:rPr>
              <a:t>will receive </a:t>
            </a:r>
            <a:r>
              <a:rPr sz="2400" dirty="0">
                <a:latin typeface="Arial"/>
                <a:cs typeface="Arial"/>
              </a:rPr>
              <a:t>a </a:t>
            </a:r>
            <a:r>
              <a:rPr sz="2400" spc="-5" dirty="0">
                <a:latin typeface="Arial"/>
                <a:cs typeface="Arial"/>
              </a:rPr>
              <a:t>temporarily  reduced MMC incentive payment of $2.00 PMPM.</a:t>
            </a:r>
            <a:endParaRPr sz="2450" dirty="0">
              <a:latin typeface="Times New Roman"/>
              <a:cs typeface="Times New Roman"/>
            </a:endParaRPr>
          </a:p>
          <a:p>
            <a:pPr marL="290830" marR="166370" indent="-278130">
              <a:lnSpc>
                <a:spcPts val="2850"/>
              </a:lnSpc>
              <a:buChar char="•"/>
              <a:tabLst>
                <a:tab pos="290195" algn="l"/>
                <a:tab pos="291465" algn="l"/>
              </a:tabLst>
            </a:pPr>
            <a:r>
              <a:rPr sz="2400" spc="-5" dirty="0">
                <a:latin typeface="Arial"/>
                <a:cs typeface="Arial"/>
              </a:rPr>
              <a:t>The PCMH FFS incentive add-on amounts will remain unchanged, and will  be $29.00 and $25.25 for professional and institutional </a:t>
            </a:r>
            <a:r>
              <a:rPr sz="2400" dirty="0">
                <a:latin typeface="Arial"/>
                <a:cs typeface="Arial"/>
              </a:rPr>
              <a:t>claims,</a:t>
            </a:r>
            <a:r>
              <a:rPr sz="2400" spc="-70" dirty="0">
                <a:latin typeface="Arial"/>
                <a:cs typeface="Arial"/>
              </a:rPr>
              <a:t> </a:t>
            </a:r>
            <a:r>
              <a:rPr sz="2400" spc="-5" dirty="0">
                <a:latin typeface="Arial"/>
                <a:cs typeface="Arial"/>
              </a:rPr>
              <a:t>respectively.</a:t>
            </a:r>
            <a:endParaRPr sz="2450" dirty="0">
              <a:latin typeface="Times New Roman"/>
              <a:cs typeface="Times New Roman"/>
            </a:endParaRPr>
          </a:p>
          <a:p>
            <a:pPr marL="290830" marR="136525" indent="-278130">
              <a:lnSpc>
                <a:spcPts val="2850"/>
              </a:lnSpc>
              <a:buChar char="•"/>
              <a:tabLst>
                <a:tab pos="290195" algn="l"/>
                <a:tab pos="291465" algn="l"/>
              </a:tabLst>
            </a:pPr>
            <a:r>
              <a:rPr sz="2400" spc="-5" dirty="0">
                <a:latin typeface="Arial"/>
                <a:cs typeface="Arial"/>
              </a:rPr>
              <a:t>All incentive payments for PCMH-recognized providers under NCQA's 2014 Level </a:t>
            </a:r>
            <a:r>
              <a:rPr sz="2400" dirty="0">
                <a:latin typeface="Arial"/>
                <a:cs typeface="Arial"/>
              </a:rPr>
              <a:t>2 standards </a:t>
            </a:r>
            <a:r>
              <a:rPr sz="2400" spc="-5" dirty="0">
                <a:latin typeface="Arial"/>
                <a:cs typeface="Arial"/>
              </a:rPr>
              <a:t>will be permanently eliminated for both MMC and</a:t>
            </a:r>
            <a:r>
              <a:rPr sz="2400" spc="-60" dirty="0">
                <a:latin typeface="Arial"/>
                <a:cs typeface="Arial"/>
              </a:rPr>
              <a:t> </a:t>
            </a:r>
            <a:r>
              <a:rPr sz="2400" spc="-5" dirty="0">
                <a:latin typeface="Arial"/>
                <a:cs typeface="Arial"/>
              </a:rPr>
              <a:t>FFS.</a:t>
            </a:r>
            <a:endParaRPr sz="2400" dirty="0">
              <a:latin typeface="Arial"/>
              <a:cs typeface="Arial"/>
            </a:endParaRPr>
          </a:p>
        </p:txBody>
      </p:sp>
    </p:spTree>
    <p:extLst>
      <p:ext uri="{BB962C8B-B14F-4D97-AF65-F5344CB8AC3E}">
        <p14:creationId xmlns:p14="http://schemas.microsoft.com/office/powerpoint/2010/main" val="3397790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80870" y="671043"/>
            <a:ext cx="11528530" cy="548640"/>
          </a:xfrm>
        </p:spPr>
        <p:txBody>
          <a:bodyPr>
            <a:normAutofit fontScale="90000"/>
          </a:bodyPr>
          <a:lstStyle/>
          <a:p>
            <a:r>
              <a:rPr lang="en-US" b="1" dirty="0">
                <a:solidFill>
                  <a:srgbClr val="503278"/>
                </a:solidFill>
                <a:latin typeface="Arial" panose="020B0604020202020204" pitchFamily="34" charset="0"/>
                <a:cs typeface="Arial" panose="020B0604020202020204" pitchFamily="34" charset="0"/>
              </a:rPr>
              <a:t>PCMH and VBP</a:t>
            </a:r>
          </a:p>
        </p:txBody>
      </p:sp>
      <p:sp>
        <p:nvSpPr>
          <p:cNvPr id="12" name="Rectangle 11"/>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3" name="Rectangle 12"/>
          <p:cNvSpPr/>
          <p:nvPr/>
        </p:nvSpPr>
        <p:spPr>
          <a:xfrm>
            <a:off x="0" y="15"/>
            <a:ext cx="12192000" cy="16254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32</a:t>
            </a:r>
          </a:p>
        </p:txBody>
      </p:sp>
      <p:sp>
        <p:nvSpPr>
          <p:cNvPr id="14" name="object 3">
            <a:extLst>
              <a:ext uri="{FF2B5EF4-FFF2-40B4-BE49-F238E27FC236}">
                <a16:creationId xmlns:a16="http://schemas.microsoft.com/office/drawing/2014/main" id="{32619B71-8AD6-4A54-9CC9-F14A9270A9BD}"/>
              </a:ext>
            </a:extLst>
          </p:cNvPr>
          <p:cNvSpPr txBox="1">
            <a:spLocks noGrp="1"/>
          </p:cNvSpPr>
          <p:nvPr>
            <p:ph idx="1"/>
          </p:nvPr>
        </p:nvSpPr>
        <p:spPr>
          <a:xfrm>
            <a:off x="520700" y="1535539"/>
            <a:ext cx="10515600" cy="4501232"/>
          </a:xfrm>
          <a:prstGeom prst="rect">
            <a:avLst/>
          </a:prstGeom>
        </p:spPr>
        <p:txBody>
          <a:bodyPr vert="horz" wrap="square" lIns="0" tIns="27940" rIns="0" bIns="0" rtlCol="0">
            <a:spAutoFit/>
          </a:bodyPr>
          <a:lstStyle/>
          <a:p>
            <a:pPr marL="347980" marR="775335" indent="-335280">
              <a:lnSpc>
                <a:spcPts val="2850"/>
              </a:lnSpc>
              <a:spcBef>
                <a:spcPts val="220"/>
              </a:spcBef>
              <a:buChar char="•"/>
              <a:tabLst>
                <a:tab pos="347345" algn="l"/>
                <a:tab pos="348615" algn="l"/>
                <a:tab pos="1680210" algn="l"/>
              </a:tabLst>
            </a:pPr>
            <a:r>
              <a:rPr sz="2400" spc="-5" dirty="0">
                <a:latin typeface="Arial"/>
                <a:cs typeface="Arial"/>
              </a:rPr>
              <a:t>Effective	</a:t>
            </a:r>
            <a:r>
              <a:rPr sz="2400" dirty="0">
                <a:latin typeface="Arial"/>
                <a:cs typeface="Arial"/>
              </a:rPr>
              <a:t>July </a:t>
            </a:r>
            <a:r>
              <a:rPr sz="2400" spc="-5" dirty="0">
                <a:latin typeface="Arial"/>
                <a:cs typeface="Arial"/>
              </a:rPr>
              <a:t>1, 2018, the PCMH incentive payments will be modified  (increased from the temporary two-month reduction) to align with the  principles of Value Based Payments</a:t>
            </a:r>
            <a:r>
              <a:rPr sz="2400" spc="-30" dirty="0">
                <a:latin typeface="Arial"/>
                <a:cs typeface="Arial"/>
              </a:rPr>
              <a:t> </a:t>
            </a:r>
            <a:r>
              <a:rPr sz="2400" spc="-5" dirty="0">
                <a:latin typeface="Arial"/>
                <a:cs typeface="Arial"/>
              </a:rPr>
              <a:t>(VBP).</a:t>
            </a:r>
            <a:endParaRPr sz="2450" dirty="0">
              <a:latin typeface="Times New Roman"/>
              <a:cs typeface="Times New Roman"/>
            </a:endParaRPr>
          </a:p>
          <a:p>
            <a:pPr marL="347980" marR="5080" indent="-335280">
              <a:lnSpc>
                <a:spcPts val="2850"/>
              </a:lnSpc>
              <a:buChar char="•"/>
              <a:tabLst>
                <a:tab pos="347345" algn="l"/>
                <a:tab pos="348615" algn="l"/>
              </a:tabLst>
            </a:pPr>
            <a:r>
              <a:rPr sz="2400" spc="-5" dirty="0">
                <a:latin typeface="Arial"/>
                <a:cs typeface="Arial"/>
              </a:rPr>
              <a:t>NYS Medicaid will engage </a:t>
            </a:r>
            <a:r>
              <a:rPr sz="2400" dirty="0">
                <a:latin typeface="Arial"/>
                <a:cs typeface="Arial"/>
              </a:rPr>
              <a:t>key stakeholders </a:t>
            </a:r>
            <a:r>
              <a:rPr sz="2400" spc="-5" dirty="0">
                <a:latin typeface="Arial"/>
                <a:cs typeface="Arial"/>
              </a:rPr>
              <a:t>to focus on making </a:t>
            </a:r>
            <a:r>
              <a:rPr sz="2400" dirty="0">
                <a:latin typeface="Arial"/>
                <a:cs typeface="Arial"/>
              </a:rPr>
              <a:t>sustainable  </a:t>
            </a:r>
            <a:r>
              <a:rPr sz="2400" spc="-5" dirty="0">
                <a:latin typeface="Arial"/>
                <a:cs typeface="Arial"/>
              </a:rPr>
              <a:t>fiscal recommendations that are in line with the Medicaid </a:t>
            </a:r>
            <a:r>
              <a:rPr lang="en-US" sz="2400" spc="-5" dirty="0">
                <a:latin typeface="Arial"/>
                <a:cs typeface="Arial"/>
              </a:rPr>
              <a:t>G</a:t>
            </a:r>
            <a:r>
              <a:rPr sz="2400" spc="-5" dirty="0">
                <a:latin typeface="Arial"/>
                <a:cs typeface="Arial"/>
              </a:rPr>
              <a:t>lobal </a:t>
            </a:r>
            <a:r>
              <a:rPr lang="en-US" sz="2400" dirty="0">
                <a:latin typeface="Arial"/>
                <a:cs typeface="Arial"/>
              </a:rPr>
              <a:t>S</a:t>
            </a:r>
            <a:r>
              <a:rPr sz="2400" dirty="0">
                <a:latin typeface="Arial"/>
                <a:cs typeface="Arial"/>
              </a:rPr>
              <a:t>pending </a:t>
            </a:r>
            <a:r>
              <a:rPr lang="en-US" sz="2400" dirty="0">
                <a:latin typeface="Arial"/>
                <a:cs typeface="Arial"/>
              </a:rPr>
              <a:t>C</a:t>
            </a:r>
            <a:r>
              <a:rPr sz="2400" dirty="0">
                <a:latin typeface="Arial"/>
                <a:cs typeface="Arial"/>
              </a:rPr>
              <a:t>ap </a:t>
            </a:r>
            <a:r>
              <a:rPr sz="2400" spc="-5" dirty="0">
                <a:latin typeface="Arial"/>
                <a:cs typeface="Arial"/>
              </a:rPr>
              <a:t>for the PCMH program, and explore options to tie the incentive to VBP participation, and quality as well as be tied to whether providers have </a:t>
            </a:r>
            <a:r>
              <a:rPr sz="2400" dirty="0">
                <a:latin typeface="Arial"/>
                <a:cs typeface="Arial"/>
              </a:rPr>
              <a:t>a </a:t>
            </a:r>
            <a:r>
              <a:rPr sz="2400" spc="-5" dirty="0">
                <a:latin typeface="Arial"/>
                <a:cs typeface="Arial"/>
              </a:rPr>
              <a:t>VBP </a:t>
            </a:r>
            <a:r>
              <a:rPr sz="2400" dirty="0">
                <a:latin typeface="Arial"/>
                <a:cs typeface="Arial"/>
              </a:rPr>
              <a:t>contract </a:t>
            </a:r>
            <a:r>
              <a:rPr sz="2400" spc="-5" dirty="0">
                <a:latin typeface="Arial"/>
                <a:cs typeface="Arial"/>
              </a:rPr>
              <a:t>(Level </a:t>
            </a:r>
            <a:r>
              <a:rPr sz="2400" dirty="0">
                <a:latin typeface="Arial"/>
                <a:cs typeface="Arial"/>
              </a:rPr>
              <a:t>1 </a:t>
            </a:r>
            <a:r>
              <a:rPr sz="2400" spc="-5" dirty="0">
                <a:latin typeface="Arial"/>
                <a:cs typeface="Arial"/>
              </a:rPr>
              <a:t>or</a:t>
            </a:r>
            <a:r>
              <a:rPr sz="2400" spc="-30" dirty="0">
                <a:latin typeface="Arial"/>
                <a:cs typeface="Arial"/>
              </a:rPr>
              <a:t> </a:t>
            </a:r>
            <a:r>
              <a:rPr sz="2400" spc="-5" dirty="0">
                <a:latin typeface="Arial"/>
                <a:cs typeface="Arial"/>
              </a:rPr>
              <a:t>higher).</a:t>
            </a:r>
            <a:endParaRPr sz="2450" dirty="0">
              <a:latin typeface="Times New Roman"/>
              <a:cs typeface="Times New Roman"/>
            </a:endParaRPr>
          </a:p>
          <a:p>
            <a:pPr marL="347980" marR="339090" indent="-335280">
              <a:lnSpc>
                <a:spcPts val="2850"/>
              </a:lnSpc>
              <a:buChar char="•"/>
              <a:tabLst>
                <a:tab pos="347345" algn="l"/>
                <a:tab pos="348615" algn="l"/>
              </a:tabLst>
            </a:pPr>
            <a:r>
              <a:rPr sz="2400" spc="-5" dirty="0">
                <a:latin typeface="Arial"/>
                <a:cs typeface="Arial"/>
              </a:rPr>
              <a:t>Projec</a:t>
            </a:r>
            <a:r>
              <a:rPr lang="en-US" sz="2400" spc="-5" dirty="0">
                <a:latin typeface="Arial"/>
                <a:cs typeface="Arial"/>
              </a:rPr>
              <a:t>t</a:t>
            </a:r>
            <a:r>
              <a:rPr sz="2400" spc="-5" dirty="0">
                <a:latin typeface="Arial"/>
                <a:cs typeface="Arial"/>
              </a:rPr>
              <a:t>ed rates for the MMC PMPM range from $5.00-$6.00 for providers  with </a:t>
            </a:r>
            <a:r>
              <a:rPr sz="2400" dirty="0">
                <a:latin typeface="Arial"/>
                <a:cs typeface="Arial"/>
              </a:rPr>
              <a:t>a </a:t>
            </a:r>
            <a:r>
              <a:rPr sz="2400" spc="-5" dirty="0">
                <a:latin typeface="Arial"/>
                <a:cs typeface="Arial"/>
              </a:rPr>
              <a:t>VBP </a:t>
            </a:r>
            <a:r>
              <a:rPr sz="2400" dirty="0">
                <a:latin typeface="Arial"/>
                <a:cs typeface="Arial"/>
              </a:rPr>
              <a:t>contract, </a:t>
            </a:r>
            <a:r>
              <a:rPr sz="2400" spc="-5" dirty="0">
                <a:latin typeface="Arial"/>
                <a:cs typeface="Arial"/>
              </a:rPr>
              <a:t>and around $2 for those</a:t>
            </a:r>
            <a:r>
              <a:rPr sz="2400" spc="-45" dirty="0">
                <a:latin typeface="Arial"/>
                <a:cs typeface="Arial"/>
              </a:rPr>
              <a:t> </a:t>
            </a:r>
            <a:r>
              <a:rPr sz="2400" spc="-5" dirty="0">
                <a:latin typeface="Arial"/>
                <a:cs typeface="Arial"/>
              </a:rPr>
              <a:t>without.</a:t>
            </a:r>
            <a:endParaRPr sz="2350" dirty="0">
              <a:latin typeface="Times New Roman"/>
              <a:cs typeface="Times New Roman"/>
            </a:endParaRPr>
          </a:p>
          <a:p>
            <a:pPr marL="347980" indent="-335280">
              <a:lnSpc>
                <a:spcPct val="100000"/>
              </a:lnSpc>
              <a:buChar char="•"/>
              <a:tabLst>
                <a:tab pos="347345" algn="l"/>
                <a:tab pos="348615" algn="l"/>
              </a:tabLst>
            </a:pPr>
            <a:r>
              <a:rPr sz="2400" spc="-5" dirty="0">
                <a:latin typeface="Arial"/>
                <a:cs typeface="Arial"/>
              </a:rPr>
              <a:t>Policy and educational materials will be published in the </a:t>
            </a:r>
            <a:r>
              <a:rPr sz="2400" dirty="0">
                <a:latin typeface="Arial"/>
                <a:cs typeface="Arial"/>
              </a:rPr>
              <a:t>coming</a:t>
            </a:r>
            <a:r>
              <a:rPr sz="2400" spc="-50" dirty="0">
                <a:latin typeface="Arial"/>
                <a:cs typeface="Arial"/>
              </a:rPr>
              <a:t> </a:t>
            </a:r>
            <a:r>
              <a:rPr sz="2400" spc="-5" dirty="0">
                <a:latin typeface="Arial"/>
                <a:cs typeface="Arial"/>
              </a:rPr>
              <a:t>months.</a:t>
            </a:r>
            <a:endParaRPr sz="2400" dirty="0">
              <a:latin typeface="Arial"/>
              <a:cs typeface="Arial"/>
            </a:endParaRPr>
          </a:p>
        </p:txBody>
      </p:sp>
    </p:spTree>
    <p:extLst>
      <p:ext uri="{BB962C8B-B14F-4D97-AF65-F5344CB8AC3E}">
        <p14:creationId xmlns:p14="http://schemas.microsoft.com/office/powerpoint/2010/main" val="1867211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930617" y="3102175"/>
            <a:ext cx="9047018" cy="621334"/>
          </a:xfrm>
        </p:spPr>
        <p:txBody>
          <a:bodyPr>
            <a:noAutofit/>
          </a:bodyPr>
          <a:lstStyle/>
          <a:p>
            <a:pPr marL="0" indent="0">
              <a:lnSpc>
                <a:spcPct val="100000"/>
              </a:lnSpc>
              <a:spcBef>
                <a:spcPts val="600"/>
              </a:spcBef>
              <a:spcAft>
                <a:spcPts val="600"/>
              </a:spcAft>
              <a:buNone/>
            </a:pPr>
            <a:r>
              <a:rPr lang="en-US" sz="3200" b="1" spc="-10" dirty="0">
                <a:solidFill>
                  <a:srgbClr val="503178"/>
                </a:solidFill>
                <a:latin typeface="Arial"/>
                <a:cs typeface="Arial"/>
              </a:rPr>
              <a:t>State VBP Progress Update</a:t>
            </a:r>
            <a:endParaRPr lang="en-US" sz="3200" dirty="0">
              <a:latin typeface="Arial"/>
              <a:cs typeface="Arial"/>
            </a:endParaRPr>
          </a:p>
          <a:p>
            <a:pPr marL="0" indent="0">
              <a:lnSpc>
                <a:spcPct val="100000"/>
              </a:lnSpc>
              <a:spcBef>
                <a:spcPts val="600"/>
              </a:spcBef>
              <a:spcAft>
                <a:spcPts val="600"/>
              </a:spcAft>
              <a:buNone/>
            </a:pPr>
            <a:endParaRPr lang="en-US" sz="2200" b="0" dirty="0">
              <a:latin typeface="Arial" panose="020B0604020202020204" pitchFamily="34" charset="0"/>
              <a:cs typeface="Arial" panose="020B0604020202020204" pitchFamily="34" charset="0"/>
            </a:endParaRPr>
          </a:p>
        </p:txBody>
      </p:sp>
      <p:sp>
        <p:nvSpPr>
          <p:cNvPr id="7" name="Title 7"/>
          <p:cNvSpPr>
            <a:spLocks noGrp="1"/>
          </p:cNvSpPr>
          <p:nvPr>
            <p:ph type="title"/>
          </p:nvPr>
        </p:nvSpPr>
        <p:spPr>
          <a:xfrm>
            <a:off x="611910" y="1167086"/>
            <a:ext cx="11210636" cy="548640"/>
          </a:xfrm>
        </p:spPr>
        <p:txBody>
          <a:bodyPr>
            <a:normAutofit fontScale="90000"/>
          </a:bodyPr>
          <a:lstStyle/>
          <a:p>
            <a:r>
              <a:rPr lang="en-US" b="1" dirty="0">
                <a:solidFill>
                  <a:srgbClr val="503278"/>
                </a:solidFill>
                <a:latin typeface="Arial" panose="020B0604020202020204" pitchFamily="34" charset="0"/>
                <a:cs typeface="Arial" panose="020B0604020202020204" pitchFamily="34" charset="0"/>
              </a:rPr>
              <a:t> </a:t>
            </a:r>
          </a:p>
        </p:txBody>
      </p:sp>
      <p:sp>
        <p:nvSpPr>
          <p:cNvPr id="12" name="Rectangle 11"/>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3" name="Rectangle 12"/>
          <p:cNvSpPr/>
          <p:nvPr/>
        </p:nvSpPr>
        <p:spPr>
          <a:xfrm>
            <a:off x="0" y="15"/>
            <a:ext cx="12192000" cy="16254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33</a:t>
            </a:r>
          </a:p>
        </p:txBody>
      </p:sp>
      <p:sp>
        <p:nvSpPr>
          <p:cNvPr id="11" name="object 3">
            <a:extLst>
              <a:ext uri="{FF2B5EF4-FFF2-40B4-BE49-F238E27FC236}">
                <a16:creationId xmlns:a16="http://schemas.microsoft.com/office/drawing/2014/main" id="{BA1717F6-CA19-47B1-9524-48E0390CCA8B}"/>
              </a:ext>
            </a:extLst>
          </p:cNvPr>
          <p:cNvSpPr/>
          <p:nvPr/>
        </p:nvSpPr>
        <p:spPr>
          <a:xfrm>
            <a:off x="952487" y="2597102"/>
            <a:ext cx="1978130" cy="1704174"/>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4228976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80870" y="671043"/>
            <a:ext cx="11528530" cy="548640"/>
          </a:xfrm>
        </p:spPr>
        <p:txBody>
          <a:bodyPr>
            <a:normAutofit fontScale="90000"/>
          </a:bodyPr>
          <a:lstStyle/>
          <a:p>
            <a:r>
              <a:rPr lang="en-US" b="1" dirty="0">
                <a:solidFill>
                  <a:srgbClr val="503278"/>
                </a:solidFill>
                <a:latin typeface="Arial" panose="020B0604020202020204" pitchFamily="34" charset="0"/>
                <a:cs typeface="Arial" panose="020B0604020202020204" pitchFamily="34" charset="0"/>
              </a:rPr>
              <a:t>CMS Reporting Requirements</a:t>
            </a:r>
          </a:p>
        </p:txBody>
      </p:sp>
      <p:sp>
        <p:nvSpPr>
          <p:cNvPr id="12" name="Rectangle 11"/>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3" name="Rectangle 12"/>
          <p:cNvSpPr/>
          <p:nvPr/>
        </p:nvSpPr>
        <p:spPr>
          <a:xfrm>
            <a:off x="0" y="15"/>
            <a:ext cx="12192000" cy="16254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34</a:t>
            </a:r>
          </a:p>
        </p:txBody>
      </p:sp>
      <p:sp>
        <p:nvSpPr>
          <p:cNvPr id="14" name="object 3">
            <a:extLst>
              <a:ext uri="{FF2B5EF4-FFF2-40B4-BE49-F238E27FC236}">
                <a16:creationId xmlns:a16="http://schemas.microsoft.com/office/drawing/2014/main" id="{32619B71-8AD6-4A54-9CC9-F14A9270A9BD}"/>
              </a:ext>
            </a:extLst>
          </p:cNvPr>
          <p:cNvSpPr txBox="1">
            <a:spLocks noGrp="1"/>
          </p:cNvSpPr>
          <p:nvPr>
            <p:ph idx="1"/>
          </p:nvPr>
        </p:nvSpPr>
        <p:spPr>
          <a:xfrm>
            <a:off x="520700" y="1535539"/>
            <a:ext cx="10515600" cy="737446"/>
          </a:xfrm>
          <a:prstGeom prst="rect">
            <a:avLst/>
          </a:prstGeom>
        </p:spPr>
        <p:txBody>
          <a:bodyPr vert="horz" wrap="square" lIns="0" tIns="27940" rIns="0" bIns="0" rtlCol="0">
            <a:spAutoFit/>
          </a:bodyPr>
          <a:lstStyle/>
          <a:p>
            <a:pPr marL="347980" marR="775335" indent="-335280">
              <a:lnSpc>
                <a:spcPts val="2850"/>
              </a:lnSpc>
              <a:spcBef>
                <a:spcPts val="220"/>
              </a:spcBef>
              <a:tabLst>
                <a:tab pos="347345" algn="l"/>
                <a:tab pos="348615" algn="l"/>
                <a:tab pos="1680210" algn="l"/>
              </a:tabLst>
            </a:pPr>
            <a:r>
              <a:rPr lang="en-US" sz="2000" spc="-5" dirty="0">
                <a:latin typeface="Arial"/>
                <a:cs typeface="Arial"/>
              </a:rPr>
              <a:t>The State has devised </a:t>
            </a:r>
            <a:r>
              <a:rPr lang="en-US" sz="2000" dirty="0">
                <a:latin typeface="Arial"/>
                <a:cs typeface="Arial"/>
              </a:rPr>
              <a:t>a survey </a:t>
            </a:r>
            <a:r>
              <a:rPr lang="en-US" sz="2000" spc="-5" dirty="0">
                <a:latin typeface="Arial"/>
                <a:cs typeface="Arial"/>
              </a:rPr>
              <a:t>tool to measure </a:t>
            </a:r>
            <a:r>
              <a:rPr lang="en-US" sz="2000" dirty="0">
                <a:latin typeface="Arial"/>
                <a:cs typeface="Arial"/>
              </a:rPr>
              <a:t>statewide </a:t>
            </a:r>
            <a:r>
              <a:rPr lang="en-US" sz="2000" spc="-5" dirty="0">
                <a:latin typeface="Arial"/>
                <a:cs typeface="Arial"/>
              </a:rPr>
              <a:t>progress towards both the overall </a:t>
            </a:r>
            <a:r>
              <a:rPr lang="en-US" sz="2000" b="1" u="heavy" spc="-5" dirty="0">
                <a:solidFill>
                  <a:srgbClr val="503178"/>
                </a:solidFill>
                <a:uFill>
                  <a:solidFill>
                    <a:srgbClr val="503178"/>
                  </a:solidFill>
                </a:uFill>
                <a:latin typeface="Arial"/>
                <a:cs typeface="Arial"/>
              </a:rPr>
              <a:t>80-90% VBP Goal</a:t>
            </a:r>
            <a:r>
              <a:rPr lang="en-US" sz="2000" b="1" spc="-5" dirty="0">
                <a:solidFill>
                  <a:srgbClr val="503178"/>
                </a:solidFill>
                <a:latin typeface="Arial"/>
                <a:cs typeface="Arial"/>
              </a:rPr>
              <a:t> </a:t>
            </a:r>
            <a:r>
              <a:rPr lang="en-US" sz="2000" spc="-5" dirty="0">
                <a:latin typeface="Arial"/>
                <a:cs typeface="Arial"/>
              </a:rPr>
              <a:t>and the </a:t>
            </a:r>
            <a:r>
              <a:rPr lang="en-US" sz="2000" b="1" u="heavy" spc="-5" dirty="0">
                <a:solidFill>
                  <a:srgbClr val="503178"/>
                </a:solidFill>
                <a:uFill>
                  <a:solidFill>
                    <a:srgbClr val="503178"/>
                  </a:solidFill>
                </a:uFill>
                <a:latin typeface="Arial"/>
                <a:cs typeface="Arial"/>
              </a:rPr>
              <a:t>35% VBP Target</a:t>
            </a:r>
            <a:r>
              <a:rPr lang="en-US" sz="2000" b="1" spc="-5" dirty="0">
                <a:solidFill>
                  <a:srgbClr val="503178"/>
                </a:solidFill>
                <a:latin typeface="Arial"/>
                <a:cs typeface="Arial"/>
              </a:rPr>
              <a:t> </a:t>
            </a:r>
            <a:r>
              <a:rPr lang="en-US" sz="2000" spc="-5" dirty="0">
                <a:latin typeface="Arial"/>
                <a:cs typeface="Arial"/>
              </a:rPr>
              <a:t>for Levels </a:t>
            </a:r>
            <a:r>
              <a:rPr lang="en-US" sz="2000" dirty="0">
                <a:latin typeface="Arial"/>
                <a:cs typeface="Arial"/>
              </a:rPr>
              <a:t>2 </a:t>
            </a:r>
            <a:r>
              <a:rPr lang="en-US" sz="2000" spc="-5" dirty="0">
                <a:latin typeface="Arial"/>
                <a:cs typeface="Arial"/>
              </a:rPr>
              <a:t>and</a:t>
            </a:r>
            <a:r>
              <a:rPr lang="en-US" sz="2000" spc="35" dirty="0">
                <a:latin typeface="Arial"/>
                <a:cs typeface="Arial"/>
              </a:rPr>
              <a:t> </a:t>
            </a:r>
            <a:r>
              <a:rPr lang="en-US" sz="2000" spc="-5" dirty="0">
                <a:latin typeface="Arial"/>
                <a:cs typeface="Arial"/>
              </a:rPr>
              <a:t>3.</a:t>
            </a:r>
            <a:endParaRPr lang="en-US" sz="2000" dirty="0">
              <a:latin typeface="Arial"/>
              <a:cs typeface="Arial"/>
            </a:endParaRPr>
          </a:p>
        </p:txBody>
      </p:sp>
      <p:sp>
        <p:nvSpPr>
          <p:cNvPr id="8" name="object 7">
            <a:extLst>
              <a:ext uri="{FF2B5EF4-FFF2-40B4-BE49-F238E27FC236}">
                <a16:creationId xmlns:a16="http://schemas.microsoft.com/office/drawing/2014/main" id="{9993324D-C736-4DD9-96CC-584CAEC772D9}"/>
              </a:ext>
            </a:extLst>
          </p:cNvPr>
          <p:cNvSpPr txBox="1"/>
          <p:nvPr/>
        </p:nvSpPr>
        <p:spPr>
          <a:xfrm>
            <a:off x="987425" y="2726299"/>
            <a:ext cx="2349500" cy="711200"/>
          </a:xfrm>
          <a:prstGeom prst="rect">
            <a:avLst/>
          </a:prstGeom>
        </p:spPr>
        <p:txBody>
          <a:bodyPr vert="horz" wrap="square" lIns="0" tIns="111760" rIns="0" bIns="0" rtlCol="0">
            <a:spAutoFit/>
          </a:bodyPr>
          <a:lstStyle/>
          <a:p>
            <a:pPr marL="12700">
              <a:lnSpc>
                <a:spcPct val="100000"/>
              </a:lnSpc>
              <a:spcBef>
                <a:spcPts val="880"/>
              </a:spcBef>
            </a:pPr>
            <a:r>
              <a:rPr sz="1600" b="1" spc="-5" dirty="0">
                <a:latin typeface="Arial"/>
                <a:cs typeface="Arial"/>
              </a:rPr>
              <a:t>Reference</a:t>
            </a:r>
            <a:endParaRPr sz="1600" dirty="0">
              <a:latin typeface="Arial"/>
              <a:cs typeface="Arial"/>
            </a:endParaRPr>
          </a:p>
          <a:p>
            <a:pPr marL="12700">
              <a:lnSpc>
                <a:spcPct val="100000"/>
              </a:lnSpc>
              <a:spcBef>
                <a:spcPts val="780"/>
              </a:spcBef>
            </a:pPr>
            <a:r>
              <a:rPr sz="1600" spc="-5" dirty="0">
                <a:latin typeface="Arial"/>
                <a:cs typeface="Arial"/>
              </a:rPr>
              <a:t>NYS VBP Roadmap pg.</a:t>
            </a:r>
            <a:r>
              <a:rPr sz="1600" spc="-80" dirty="0">
                <a:latin typeface="Arial"/>
                <a:cs typeface="Arial"/>
              </a:rPr>
              <a:t> </a:t>
            </a:r>
            <a:r>
              <a:rPr sz="1600" dirty="0">
                <a:latin typeface="Arial"/>
                <a:cs typeface="Arial"/>
              </a:rPr>
              <a:t>2</a:t>
            </a:r>
          </a:p>
        </p:txBody>
      </p:sp>
      <p:sp>
        <p:nvSpPr>
          <p:cNvPr id="11" name="object 8">
            <a:extLst>
              <a:ext uri="{FF2B5EF4-FFF2-40B4-BE49-F238E27FC236}">
                <a16:creationId xmlns:a16="http://schemas.microsoft.com/office/drawing/2014/main" id="{DA18AB37-B9E3-4D9C-8AD8-7998ED04B6F7}"/>
              </a:ext>
            </a:extLst>
          </p:cNvPr>
          <p:cNvSpPr txBox="1"/>
          <p:nvPr/>
        </p:nvSpPr>
        <p:spPr>
          <a:xfrm>
            <a:off x="3843200" y="2726299"/>
            <a:ext cx="4896485" cy="711200"/>
          </a:xfrm>
          <a:prstGeom prst="rect">
            <a:avLst/>
          </a:prstGeom>
        </p:spPr>
        <p:txBody>
          <a:bodyPr vert="horz" wrap="square" lIns="0" tIns="111760" rIns="0" bIns="0" rtlCol="0">
            <a:spAutoFit/>
          </a:bodyPr>
          <a:lstStyle/>
          <a:p>
            <a:pPr marL="12700">
              <a:lnSpc>
                <a:spcPct val="100000"/>
              </a:lnSpc>
              <a:spcBef>
                <a:spcPts val="880"/>
              </a:spcBef>
            </a:pPr>
            <a:r>
              <a:rPr sz="1600" b="1" spc="-5" dirty="0">
                <a:latin typeface="Arial"/>
                <a:cs typeface="Arial"/>
              </a:rPr>
              <a:t>Reported</a:t>
            </a:r>
            <a:r>
              <a:rPr sz="1600" b="1" spc="-10" dirty="0">
                <a:latin typeface="Arial"/>
                <a:cs typeface="Arial"/>
              </a:rPr>
              <a:t> </a:t>
            </a:r>
            <a:r>
              <a:rPr sz="1600" b="1" spc="-5" dirty="0">
                <a:latin typeface="Arial"/>
                <a:cs typeface="Arial"/>
              </a:rPr>
              <a:t>Information</a:t>
            </a:r>
            <a:endParaRPr sz="1600" dirty="0">
              <a:latin typeface="Arial"/>
              <a:cs typeface="Arial"/>
            </a:endParaRPr>
          </a:p>
          <a:p>
            <a:pPr marL="12700">
              <a:lnSpc>
                <a:spcPct val="100000"/>
              </a:lnSpc>
              <a:spcBef>
                <a:spcPts val="780"/>
              </a:spcBef>
            </a:pPr>
            <a:r>
              <a:rPr sz="1600" spc="-5" dirty="0">
                <a:latin typeface="Arial"/>
                <a:cs typeface="Arial"/>
              </a:rPr>
              <a:t>VBP Progress measured in total dollars and</a:t>
            </a:r>
            <a:r>
              <a:rPr sz="1600" spc="-65" dirty="0">
                <a:latin typeface="Arial"/>
                <a:cs typeface="Arial"/>
              </a:rPr>
              <a:t> </a:t>
            </a:r>
            <a:r>
              <a:rPr sz="1600" spc="-5" dirty="0">
                <a:latin typeface="Arial"/>
                <a:cs typeface="Arial"/>
              </a:rPr>
              <a:t>outcomes</a:t>
            </a:r>
            <a:endParaRPr sz="1600" dirty="0">
              <a:latin typeface="Arial"/>
              <a:cs typeface="Arial"/>
            </a:endParaRPr>
          </a:p>
        </p:txBody>
      </p:sp>
      <p:sp>
        <p:nvSpPr>
          <p:cNvPr id="15" name="object 9">
            <a:extLst>
              <a:ext uri="{FF2B5EF4-FFF2-40B4-BE49-F238E27FC236}">
                <a16:creationId xmlns:a16="http://schemas.microsoft.com/office/drawing/2014/main" id="{5E083FAC-3E92-4DFB-99E6-3BAE57DE6161}"/>
              </a:ext>
            </a:extLst>
          </p:cNvPr>
          <p:cNvSpPr txBox="1"/>
          <p:nvPr/>
        </p:nvSpPr>
        <p:spPr>
          <a:xfrm>
            <a:off x="987425" y="3605569"/>
            <a:ext cx="2349500"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NYS VBP Roadmap pg.</a:t>
            </a:r>
            <a:r>
              <a:rPr sz="1600" spc="-80" dirty="0">
                <a:latin typeface="Arial"/>
                <a:cs typeface="Arial"/>
              </a:rPr>
              <a:t> </a:t>
            </a:r>
            <a:r>
              <a:rPr sz="1600" dirty="0">
                <a:latin typeface="Arial"/>
                <a:cs typeface="Arial"/>
              </a:rPr>
              <a:t>2</a:t>
            </a:r>
          </a:p>
        </p:txBody>
      </p:sp>
      <p:sp>
        <p:nvSpPr>
          <p:cNvPr id="16" name="object 10">
            <a:extLst>
              <a:ext uri="{FF2B5EF4-FFF2-40B4-BE49-F238E27FC236}">
                <a16:creationId xmlns:a16="http://schemas.microsoft.com/office/drawing/2014/main" id="{9845A229-19B5-419F-89CE-BF79BFF70567}"/>
              </a:ext>
            </a:extLst>
          </p:cNvPr>
          <p:cNvSpPr txBox="1"/>
          <p:nvPr/>
        </p:nvSpPr>
        <p:spPr>
          <a:xfrm>
            <a:off x="3843200" y="3605569"/>
            <a:ext cx="6951345"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VBP Implementation guidelines, </a:t>
            </a:r>
            <a:r>
              <a:rPr sz="1600" dirty="0">
                <a:latin typeface="Arial"/>
                <a:cs typeface="Arial"/>
              </a:rPr>
              <a:t>specifications, </a:t>
            </a:r>
            <a:r>
              <a:rPr sz="1600" spc="-5" dirty="0">
                <a:latin typeface="Arial"/>
                <a:cs typeface="Arial"/>
              </a:rPr>
              <a:t>and </a:t>
            </a:r>
            <a:r>
              <a:rPr sz="1600" dirty="0">
                <a:latin typeface="Arial"/>
                <a:cs typeface="Arial"/>
              </a:rPr>
              <a:t>changes </a:t>
            </a:r>
            <a:r>
              <a:rPr sz="1600" spc="-5" dirty="0">
                <a:latin typeface="Arial"/>
                <a:cs typeface="Arial"/>
              </a:rPr>
              <a:t>to the</a:t>
            </a:r>
            <a:r>
              <a:rPr sz="1600" spc="-80" dirty="0">
                <a:latin typeface="Arial"/>
                <a:cs typeface="Arial"/>
              </a:rPr>
              <a:t> </a:t>
            </a:r>
            <a:r>
              <a:rPr sz="1600" spc="-5" dirty="0">
                <a:latin typeface="Arial"/>
                <a:cs typeface="Arial"/>
              </a:rPr>
              <a:t>Roadmap</a:t>
            </a:r>
            <a:endParaRPr sz="1600" dirty="0">
              <a:latin typeface="Arial"/>
              <a:cs typeface="Arial"/>
            </a:endParaRPr>
          </a:p>
        </p:txBody>
      </p:sp>
      <p:sp>
        <p:nvSpPr>
          <p:cNvPr id="17" name="object 11">
            <a:extLst>
              <a:ext uri="{FF2B5EF4-FFF2-40B4-BE49-F238E27FC236}">
                <a16:creationId xmlns:a16="http://schemas.microsoft.com/office/drawing/2014/main" id="{E015A85A-5363-4571-9CAE-686B1BB48C4E}"/>
              </a:ext>
            </a:extLst>
          </p:cNvPr>
          <p:cNvSpPr txBox="1"/>
          <p:nvPr/>
        </p:nvSpPr>
        <p:spPr>
          <a:xfrm>
            <a:off x="987425" y="4046668"/>
            <a:ext cx="2349500"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NYS VBP Roadmap pg.</a:t>
            </a:r>
            <a:r>
              <a:rPr sz="1600" spc="-80" dirty="0">
                <a:latin typeface="Arial"/>
                <a:cs typeface="Arial"/>
              </a:rPr>
              <a:t> </a:t>
            </a:r>
            <a:r>
              <a:rPr sz="1600" dirty="0">
                <a:latin typeface="Arial"/>
                <a:cs typeface="Arial"/>
              </a:rPr>
              <a:t>9</a:t>
            </a:r>
          </a:p>
        </p:txBody>
      </p:sp>
      <p:sp>
        <p:nvSpPr>
          <p:cNvPr id="18" name="object 12">
            <a:extLst>
              <a:ext uri="{FF2B5EF4-FFF2-40B4-BE49-F238E27FC236}">
                <a16:creationId xmlns:a16="http://schemas.microsoft.com/office/drawing/2014/main" id="{EA71DBF2-633F-4F32-91F3-2F7F5AF29285}"/>
              </a:ext>
            </a:extLst>
          </p:cNvPr>
          <p:cNvSpPr txBox="1"/>
          <p:nvPr/>
        </p:nvSpPr>
        <p:spPr>
          <a:xfrm>
            <a:off x="3843200" y="4046668"/>
            <a:ext cx="7030720"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Progress and details on the development of any ‘off menu’ VBP</a:t>
            </a:r>
            <a:r>
              <a:rPr sz="1600" spc="-50" dirty="0">
                <a:latin typeface="Arial"/>
                <a:cs typeface="Arial"/>
              </a:rPr>
              <a:t> </a:t>
            </a:r>
            <a:r>
              <a:rPr sz="1600" spc="-5" dirty="0">
                <a:latin typeface="Arial"/>
                <a:cs typeface="Arial"/>
              </a:rPr>
              <a:t>arrangements</a:t>
            </a:r>
            <a:endParaRPr sz="1600" dirty="0">
              <a:latin typeface="Arial"/>
              <a:cs typeface="Arial"/>
            </a:endParaRPr>
          </a:p>
        </p:txBody>
      </p:sp>
      <p:sp>
        <p:nvSpPr>
          <p:cNvPr id="19" name="object 13">
            <a:extLst>
              <a:ext uri="{FF2B5EF4-FFF2-40B4-BE49-F238E27FC236}">
                <a16:creationId xmlns:a16="http://schemas.microsoft.com/office/drawing/2014/main" id="{17C996CA-74BF-466D-8F41-CD27C6E60601}"/>
              </a:ext>
            </a:extLst>
          </p:cNvPr>
          <p:cNvSpPr txBox="1"/>
          <p:nvPr/>
        </p:nvSpPr>
        <p:spPr>
          <a:xfrm>
            <a:off x="987425" y="4487767"/>
            <a:ext cx="2462530"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NYS VBP Roadmap pg.</a:t>
            </a:r>
            <a:r>
              <a:rPr sz="1600" spc="-80" dirty="0">
                <a:latin typeface="Arial"/>
                <a:cs typeface="Arial"/>
              </a:rPr>
              <a:t> </a:t>
            </a:r>
            <a:r>
              <a:rPr sz="1600" spc="-5" dirty="0">
                <a:latin typeface="Arial"/>
                <a:cs typeface="Arial"/>
              </a:rPr>
              <a:t>21</a:t>
            </a:r>
            <a:endParaRPr sz="1600" dirty="0">
              <a:latin typeface="Arial"/>
              <a:cs typeface="Arial"/>
            </a:endParaRPr>
          </a:p>
        </p:txBody>
      </p:sp>
      <p:sp>
        <p:nvSpPr>
          <p:cNvPr id="20" name="object 15">
            <a:extLst>
              <a:ext uri="{FF2B5EF4-FFF2-40B4-BE49-F238E27FC236}">
                <a16:creationId xmlns:a16="http://schemas.microsoft.com/office/drawing/2014/main" id="{59733DC8-6423-4E14-9F3D-DDFD86438698}"/>
              </a:ext>
            </a:extLst>
          </p:cNvPr>
          <p:cNvSpPr txBox="1"/>
          <p:nvPr/>
        </p:nvSpPr>
        <p:spPr>
          <a:xfrm>
            <a:off x="3843200" y="4478242"/>
            <a:ext cx="7654925" cy="1355090"/>
          </a:xfrm>
          <a:prstGeom prst="rect">
            <a:avLst/>
          </a:prstGeom>
        </p:spPr>
        <p:txBody>
          <a:bodyPr vert="horz" wrap="square" lIns="0" tIns="8890" rIns="0" bIns="0" rtlCol="0">
            <a:spAutoFit/>
          </a:bodyPr>
          <a:lstStyle/>
          <a:p>
            <a:pPr marL="12700" marR="5080">
              <a:lnSpc>
                <a:spcPct val="101600"/>
              </a:lnSpc>
              <a:spcBef>
                <a:spcPts val="70"/>
              </a:spcBef>
            </a:pPr>
            <a:r>
              <a:rPr sz="1600" spc="-5" dirty="0">
                <a:latin typeface="Arial"/>
                <a:cs typeface="Arial"/>
              </a:rPr>
              <a:t>Details on how MCOs reward high or low performing providers, including expenditure  trends per VBP</a:t>
            </a:r>
            <a:r>
              <a:rPr sz="1600" spc="-10" dirty="0">
                <a:latin typeface="Arial"/>
                <a:cs typeface="Arial"/>
              </a:rPr>
              <a:t> </a:t>
            </a:r>
            <a:r>
              <a:rPr sz="1600" spc="-5" dirty="0">
                <a:latin typeface="Arial"/>
                <a:cs typeface="Arial"/>
              </a:rPr>
              <a:t>arrangement</a:t>
            </a:r>
            <a:endParaRPr sz="1600" dirty="0">
              <a:latin typeface="Arial"/>
              <a:cs typeface="Arial"/>
            </a:endParaRPr>
          </a:p>
          <a:p>
            <a:pPr marL="12700" marR="425450">
              <a:lnSpc>
                <a:spcPct val="102499"/>
              </a:lnSpc>
              <a:spcBef>
                <a:spcPts val="695"/>
              </a:spcBef>
            </a:pPr>
            <a:r>
              <a:rPr sz="1600" b="1" i="1" spc="-5" dirty="0">
                <a:solidFill>
                  <a:srgbClr val="002060"/>
                </a:solidFill>
                <a:latin typeface="Arial"/>
                <a:cs typeface="Arial"/>
              </a:rPr>
              <a:t>The annual percentage increase of VBP in the state, providers impacted by  alternate payment arrangements, and percentage of provider payments  impacted</a:t>
            </a:r>
            <a:endParaRPr sz="1600" dirty="0">
              <a:latin typeface="Arial"/>
              <a:cs typeface="Arial"/>
            </a:endParaRPr>
          </a:p>
        </p:txBody>
      </p:sp>
      <p:sp>
        <p:nvSpPr>
          <p:cNvPr id="21" name="object 14">
            <a:extLst>
              <a:ext uri="{FF2B5EF4-FFF2-40B4-BE49-F238E27FC236}">
                <a16:creationId xmlns:a16="http://schemas.microsoft.com/office/drawing/2014/main" id="{AC5B85A5-E254-4556-8A10-0475BB3ACCFB}"/>
              </a:ext>
            </a:extLst>
          </p:cNvPr>
          <p:cNvSpPr txBox="1"/>
          <p:nvPr/>
        </p:nvSpPr>
        <p:spPr>
          <a:xfrm>
            <a:off x="987425" y="5074518"/>
            <a:ext cx="2540000" cy="269240"/>
          </a:xfrm>
          <a:prstGeom prst="rect">
            <a:avLst/>
          </a:prstGeom>
        </p:spPr>
        <p:txBody>
          <a:bodyPr vert="horz" wrap="square" lIns="0" tIns="12700" rIns="0" bIns="0" rtlCol="0">
            <a:spAutoFit/>
          </a:bodyPr>
          <a:lstStyle/>
          <a:p>
            <a:pPr marL="12700">
              <a:lnSpc>
                <a:spcPct val="100000"/>
              </a:lnSpc>
              <a:spcBef>
                <a:spcPts val="100"/>
              </a:spcBef>
            </a:pPr>
            <a:r>
              <a:rPr sz="1600" b="1" i="1" spc="-5" dirty="0">
                <a:solidFill>
                  <a:srgbClr val="002060"/>
                </a:solidFill>
                <a:latin typeface="Arial"/>
                <a:cs typeface="Arial"/>
              </a:rPr>
              <a:t>NYS VBP Roadmap pg.</a:t>
            </a:r>
            <a:r>
              <a:rPr sz="1600" b="1" i="1" spc="-80" dirty="0">
                <a:solidFill>
                  <a:srgbClr val="002060"/>
                </a:solidFill>
                <a:latin typeface="Arial"/>
                <a:cs typeface="Arial"/>
              </a:rPr>
              <a:t> </a:t>
            </a:r>
            <a:r>
              <a:rPr sz="1600" b="1" i="1" spc="-5" dirty="0">
                <a:solidFill>
                  <a:srgbClr val="002060"/>
                </a:solidFill>
                <a:latin typeface="Arial"/>
                <a:cs typeface="Arial"/>
              </a:rPr>
              <a:t>31</a:t>
            </a:r>
            <a:endParaRPr sz="1600" dirty="0">
              <a:latin typeface="Arial"/>
              <a:cs typeface="Arial"/>
            </a:endParaRPr>
          </a:p>
        </p:txBody>
      </p:sp>
    </p:spTree>
    <p:extLst>
      <p:ext uri="{BB962C8B-B14F-4D97-AF65-F5344CB8AC3E}">
        <p14:creationId xmlns:p14="http://schemas.microsoft.com/office/powerpoint/2010/main" val="1966833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4235" y="798707"/>
            <a:ext cx="11528530" cy="548640"/>
          </a:xfrm>
        </p:spPr>
        <p:txBody>
          <a:bodyPr>
            <a:noAutofit/>
          </a:bodyPr>
          <a:lstStyle/>
          <a:p>
            <a:r>
              <a:rPr lang="en-US" sz="3600" b="1" dirty="0">
                <a:solidFill>
                  <a:srgbClr val="503278"/>
                </a:solidFill>
                <a:latin typeface="Arial" panose="020B0604020202020204" pitchFamily="34" charset="0"/>
                <a:cs typeface="Arial" panose="020B0604020202020204" pitchFamily="34" charset="0"/>
              </a:rPr>
              <a:t>MCO Year 2 Survey</a:t>
            </a:r>
          </a:p>
        </p:txBody>
      </p:sp>
      <p:sp>
        <p:nvSpPr>
          <p:cNvPr id="12" name="Rectangle 11"/>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3" name="Rectangle 12"/>
          <p:cNvSpPr/>
          <p:nvPr/>
        </p:nvSpPr>
        <p:spPr>
          <a:xfrm>
            <a:off x="0" y="15"/>
            <a:ext cx="12192000" cy="16254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35</a:t>
            </a:r>
          </a:p>
        </p:txBody>
      </p:sp>
      <p:sp>
        <p:nvSpPr>
          <p:cNvPr id="3" name="Content Placeholder 2">
            <a:extLst>
              <a:ext uri="{FF2B5EF4-FFF2-40B4-BE49-F238E27FC236}">
                <a16:creationId xmlns:a16="http://schemas.microsoft.com/office/drawing/2014/main" id="{6163178A-BC72-416D-96E6-C78AFFC3FE3C}"/>
              </a:ext>
            </a:extLst>
          </p:cNvPr>
          <p:cNvSpPr>
            <a:spLocks noGrp="1"/>
          </p:cNvSpPr>
          <p:nvPr>
            <p:ph idx="1"/>
          </p:nvPr>
        </p:nvSpPr>
        <p:spPr>
          <a:xfrm>
            <a:off x="856931" y="1776246"/>
            <a:ext cx="10515600" cy="4351338"/>
          </a:xfrm>
        </p:spPr>
        <p:txBody>
          <a:bodyPr>
            <a:normAutofit/>
          </a:bodyPr>
          <a:lstStyle/>
          <a:p>
            <a:pPr marL="0" indent="0">
              <a:buNone/>
            </a:pPr>
            <a:r>
              <a:rPr lang="en-US" sz="2400" dirty="0"/>
              <a:t>Starting Point for Statewide and Regional VBP Progress</a:t>
            </a:r>
          </a:p>
        </p:txBody>
      </p:sp>
      <p:sp>
        <p:nvSpPr>
          <p:cNvPr id="14" name="object 12">
            <a:extLst>
              <a:ext uri="{FF2B5EF4-FFF2-40B4-BE49-F238E27FC236}">
                <a16:creationId xmlns:a16="http://schemas.microsoft.com/office/drawing/2014/main" id="{E78FE81E-8F15-4075-ACC1-4A279876D1F1}"/>
              </a:ext>
            </a:extLst>
          </p:cNvPr>
          <p:cNvSpPr txBox="1"/>
          <p:nvPr/>
        </p:nvSpPr>
        <p:spPr>
          <a:xfrm>
            <a:off x="1187600" y="4491844"/>
            <a:ext cx="748030" cy="596900"/>
          </a:xfrm>
          <a:prstGeom prst="rect">
            <a:avLst/>
          </a:prstGeom>
        </p:spPr>
        <p:txBody>
          <a:bodyPr vert="horz" wrap="square" lIns="0" tIns="54610" rIns="0" bIns="0" rtlCol="0">
            <a:spAutoFit/>
          </a:bodyPr>
          <a:lstStyle/>
          <a:p>
            <a:pPr marL="12700">
              <a:lnSpc>
                <a:spcPct val="100000"/>
              </a:lnSpc>
              <a:spcBef>
                <a:spcPts val="430"/>
              </a:spcBef>
            </a:pPr>
            <a:r>
              <a:rPr sz="1600" b="1" spc="-5" dirty="0">
                <a:latin typeface="Calibri"/>
                <a:cs typeface="Calibri"/>
              </a:rPr>
              <a:t>NYS</a:t>
            </a:r>
            <a:r>
              <a:rPr sz="1600" b="1" spc="-100" dirty="0">
                <a:latin typeface="Calibri"/>
                <a:cs typeface="Calibri"/>
              </a:rPr>
              <a:t> </a:t>
            </a:r>
            <a:r>
              <a:rPr sz="1600" b="1" spc="-5" dirty="0">
                <a:latin typeface="Calibri"/>
                <a:cs typeface="Calibri"/>
              </a:rPr>
              <a:t>VBP</a:t>
            </a:r>
            <a:endParaRPr sz="1600" dirty="0">
              <a:latin typeface="Calibri"/>
              <a:cs typeface="Calibri"/>
            </a:endParaRPr>
          </a:p>
          <a:p>
            <a:pPr marL="12700">
              <a:lnSpc>
                <a:spcPct val="100000"/>
              </a:lnSpc>
              <a:spcBef>
                <a:spcPts val="330"/>
              </a:spcBef>
            </a:pPr>
            <a:r>
              <a:rPr sz="1600" b="1" spc="-5" dirty="0">
                <a:latin typeface="Calibri"/>
                <a:cs typeface="Calibri"/>
              </a:rPr>
              <a:t>Baseline</a:t>
            </a:r>
            <a:endParaRPr sz="1600" dirty="0">
              <a:latin typeface="Calibri"/>
              <a:cs typeface="Calibri"/>
            </a:endParaRPr>
          </a:p>
        </p:txBody>
      </p:sp>
      <p:sp>
        <p:nvSpPr>
          <p:cNvPr id="15" name="object 11">
            <a:extLst>
              <a:ext uri="{FF2B5EF4-FFF2-40B4-BE49-F238E27FC236}">
                <a16:creationId xmlns:a16="http://schemas.microsoft.com/office/drawing/2014/main" id="{3791CB66-36EC-497C-94F1-2CC44FEEA153}"/>
              </a:ext>
            </a:extLst>
          </p:cNvPr>
          <p:cNvSpPr/>
          <p:nvPr/>
        </p:nvSpPr>
        <p:spPr>
          <a:xfrm>
            <a:off x="626226" y="5066860"/>
            <a:ext cx="1680210" cy="697865"/>
          </a:xfrm>
          <a:custGeom>
            <a:avLst/>
            <a:gdLst/>
            <a:ahLst/>
            <a:cxnLst/>
            <a:rect l="l" t="t" r="r" b="b"/>
            <a:pathLst>
              <a:path w="1680210" h="697864">
                <a:moveTo>
                  <a:pt x="0" y="99484"/>
                </a:moveTo>
                <a:lnTo>
                  <a:pt x="0" y="697664"/>
                </a:lnTo>
                <a:lnTo>
                  <a:pt x="1680149" y="696389"/>
                </a:lnTo>
                <a:lnTo>
                  <a:pt x="1680149" y="0"/>
                </a:lnTo>
                <a:lnTo>
                  <a:pt x="1513694" y="12753"/>
                </a:lnTo>
                <a:lnTo>
                  <a:pt x="1274416" y="30610"/>
                </a:lnTo>
                <a:lnTo>
                  <a:pt x="1076751" y="43364"/>
                </a:lnTo>
                <a:lnTo>
                  <a:pt x="905095" y="53567"/>
                </a:lnTo>
                <a:lnTo>
                  <a:pt x="723035" y="63771"/>
                </a:lnTo>
                <a:lnTo>
                  <a:pt x="499362" y="73974"/>
                </a:lnTo>
                <a:lnTo>
                  <a:pt x="213268" y="89280"/>
                </a:lnTo>
                <a:lnTo>
                  <a:pt x="0" y="99484"/>
                </a:lnTo>
              </a:path>
            </a:pathLst>
          </a:custGeom>
          <a:ln w="12674">
            <a:solidFill>
              <a:srgbClr val="FFFFFF"/>
            </a:solidFill>
          </a:ln>
        </p:spPr>
        <p:txBody>
          <a:bodyPr wrap="square" lIns="0" tIns="0" rIns="0" bIns="0" rtlCol="0"/>
          <a:lstStyle/>
          <a:p>
            <a:endParaRPr dirty="0"/>
          </a:p>
        </p:txBody>
      </p:sp>
      <p:sp>
        <p:nvSpPr>
          <p:cNvPr id="16" name="object 11">
            <a:extLst>
              <a:ext uri="{FF2B5EF4-FFF2-40B4-BE49-F238E27FC236}">
                <a16:creationId xmlns:a16="http://schemas.microsoft.com/office/drawing/2014/main" id="{BB530393-F90F-4297-B3A0-4DF38849C529}"/>
              </a:ext>
            </a:extLst>
          </p:cNvPr>
          <p:cNvSpPr/>
          <p:nvPr/>
        </p:nvSpPr>
        <p:spPr>
          <a:xfrm>
            <a:off x="778626" y="5219260"/>
            <a:ext cx="1680210" cy="697865"/>
          </a:xfrm>
          <a:custGeom>
            <a:avLst/>
            <a:gdLst/>
            <a:ahLst/>
            <a:cxnLst/>
            <a:rect l="l" t="t" r="r" b="b"/>
            <a:pathLst>
              <a:path w="1680210" h="697864">
                <a:moveTo>
                  <a:pt x="0" y="99484"/>
                </a:moveTo>
                <a:lnTo>
                  <a:pt x="0" y="697664"/>
                </a:lnTo>
                <a:lnTo>
                  <a:pt x="1680149" y="696389"/>
                </a:lnTo>
                <a:lnTo>
                  <a:pt x="1680149" y="0"/>
                </a:lnTo>
                <a:lnTo>
                  <a:pt x="1513694" y="12753"/>
                </a:lnTo>
                <a:lnTo>
                  <a:pt x="1274416" y="30610"/>
                </a:lnTo>
                <a:lnTo>
                  <a:pt x="1076751" y="43364"/>
                </a:lnTo>
                <a:lnTo>
                  <a:pt x="905095" y="53567"/>
                </a:lnTo>
                <a:lnTo>
                  <a:pt x="723035" y="63771"/>
                </a:lnTo>
                <a:lnTo>
                  <a:pt x="499362" y="73974"/>
                </a:lnTo>
                <a:lnTo>
                  <a:pt x="213268" y="89280"/>
                </a:lnTo>
                <a:lnTo>
                  <a:pt x="0" y="99484"/>
                </a:lnTo>
              </a:path>
            </a:pathLst>
          </a:custGeom>
          <a:ln w="12674">
            <a:solidFill>
              <a:srgbClr val="FFFFFF"/>
            </a:solidFill>
          </a:ln>
        </p:spPr>
        <p:txBody>
          <a:bodyPr wrap="square" lIns="0" tIns="0" rIns="0" bIns="0" rtlCol="0"/>
          <a:lstStyle/>
          <a:p>
            <a:endParaRPr dirty="0"/>
          </a:p>
        </p:txBody>
      </p:sp>
      <p:sp>
        <p:nvSpPr>
          <p:cNvPr id="17" name="object 10">
            <a:extLst>
              <a:ext uri="{FF2B5EF4-FFF2-40B4-BE49-F238E27FC236}">
                <a16:creationId xmlns:a16="http://schemas.microsoft.com/office/drawing/2014/main" id="{7FAFE9E1-0341-4674-ADD3-6D5D7B1804C7}"/>
              </a:ext>
            </a:extLst>
          </p:cNvPr>
          <p:cNvSpPr/>
          <p:nvPr/>
        </p:nvSpPr>
        <p:spPr>
          <a:xfrm>
            <a:off x="626225" y="5114144"/>
            <a:ext cx="1680210" cy="650581"/>
          </a:xfrm>
          <a:custGeom>
            <a:avLst/>
            <a:gdLst/>
            <a:ahLst/>
            <a:cxnLst/>
            <a:rect l="l" t="t" r="r" b="b"/>
            <a:pathLst>
              <a:path w="1680210" h="697864">
                <a:moveTo>
                  <a:pt x="0" y="697664"/>
                </a:moveTo>
                <a:lnTo>
                  <a:pt x="0" y="99484"/>
                </a:lnTo>
                <a:lnTo>
                  <a:pt x="723035" y="63771"/>
                </a:lnTo>
                <a:lnTo>
                  <a:pt x="1274416" y="30610"/>
                </a:lnTo>
                <a:lnTo>
                  <a:pt x="1680149" y="0"/>
                </a:lnTo>
                <a:lnTo>
                  <a:pt x="1680149" y="696389"/>
                </a:lnTo>
                <a:lnTo>
                  <a:pt x="0" y="697664"/>
                </a:lnTo>
                <a:close/>
              </a:path>
            </a:pathLst>
          </a:custGeom>
          <a:solidFill>
            <a:srgbClr val="C0504D"/>
          </a:solidFill>
        </p:spPr>
        <p:txBody>
          <a:bodyPr wrap="square" lIns="0" tIns="0" rIns="0" bIns="0" rtlCol="0"/>
          <a:lstStyle/>
          <a:p>
            <a:endParaRPr dirty="0"/>
          </a:p>
        </p:txBody>
      </p:sp>
      <p:sp>
        <p:nvSpPr>
          <p:cNvPr id="18" name="object 15">
            <a:extLst>
              <a:ext uri="{FF2B5EF4-FFF2-40B4-BE49-F238E27FC236}">
                <a16:creationId xmlns:a16="http://schemas.microsoft.com/office/drawing/2014/main" id="{6E005039-B553-493B-88F7-B43416CA6575}"/>
              </a:ext>
            </a:extLst>
          </p:cNvPr>
          <p:cNvSpPr txBox="1"/>
          <p:nvPr/>
        </p:nvSpPr>
        <p:spPr>
          <a:xfrm>
            <a:off x="981332" y="5194637"/>
            <a:ext cx="1054100" cy="520700"/>
          </a:xfrm>
          <a:prstGeom prst="rect">
            <a:avLst/>
          </a:prstGeom>
        </p:spPr>
        <p:txBody>
          <a:bodyPr vert="horz" wrap="square" lIns="0" tIns="12700" rIns="0" bIns="0" rtlCol="0">
            <a:spAutoFit/>
          </a:bodyPr>
          <a:lstStyle/>
          <a:p>
            <a:pPr marL="346710" marR="5080" indent="-334645">
              <a:lnSpc>
                <a:spcPct val="116100"/>
              </a:lnSpc>
              <a:spcBef>
                <a:spcPts val="100"/>
              </a:spcBef>
            </a:pPr>
            <a:r>
              <a:rPr sz="1400" b="1" spc="-5" dirty="0">
                <a:solidFill>
                  <a:srgbClr val="FFFFFF"/>
                </a:solidFill>
                <a:latin typeface="Calibri"/>
                <a:cs typeface="Calibri"/>
              </a:rPr>
              <a:t>Calendar</a:t>
            </a:r>
            <a:r>
              <a:rPr sz="1400" b="1" spc="-85" dirty="0">
                <a:solidFill>
                  <a:srgbClr val="FFFFFF"/>
                </a:solidFill>
                <a:latin typeface="Calibri"/>
                <a:cs typeface="Calibri"/>
              </a:rPr>
              <a:t> </a:t>
            </a:r>
            <a:r>
              <a:rPr sz="1400" b="1" spc="-5" dirty="0">
                <a:solidFill>
                  <a:srgbClr val="FFFFFF"/>
                </a:solidFill>
                <a:latin typeface="Calibri"/>
                <a:cs typeface="Calibri"/>
              </a:rPr>
              <a:t>Year  2014</a:t>
            </a:r>
            <a:endParaRPr sz="1400" dirty="0">
              <a:latin typeface="Calibri"/>
              <a:cs typeface="Calibri"/>
            </a:endParaRPr>
          </a:p>
        </p:txBody>
      </p:sp>
      <p:sp>
        <p:nvSpPr>
          <p:cNvPr id="19" name="object 13">
            <a:extLst>
              <a:ext uri="{FF2B5EF4-FFF2-40B4-BE49-F238E27FC236}">
                <a16:creationId xmlns:a16="http://schemas.microsoft.com/office/drawing/2014/main" id="{F1A14234-196A-4D34-A879-BAC764C20718}"/>
              </a:ext>
            </a:extLst>
          </p:cNvPr>
          <p:cNvSpPr txBox="1"/>
          <p:nvPr/>
        </p:nvSpPr>
        <p:spPr>
          <a:xfrm>
            <a:off x="2565592" y="4237844"/>
            <a:ext cx="748030" cy="577850"/>
          </a:xfrm>
          <a:prstGeom prst="rect">
            <a:avLst/>
          </a:prstGeom>
        </p:spPr>
        <p:txBody>
          <a:bodyPr vert="horz" wrap="square" lIns="0" tIns="12700" rIns="0" bIns="0" rtlCol="0">
            <a:spAutoFit/>
          </a:bodyPr>
          <a:lstStyle/>
          <a:p>
            <a:pPr marL="12700" marR="5080">
              <a:lnSpc>
                <a:spcPct val="113300"/>
              </a:lnSpc>
              <a:spcBef>
                <a:spcPts val="100"/>
              </a:spcBef>
            </a:pPr>
            <a:r>
              <a:rPr sz="1600" b="1" spc="-5" dirty="0">
                <a:latin typeface="Calibri"/>
                <a:cs typeface="Calibri"/>
              </a:rPr>
              <a:t>Year </a:t>
            </a:r>
            <a:r>
              <a:rPr sz="1600" b="1" dirty="0">
                <a:latin typeface="Calibri"/>
                <a:cs typeface="Calibri"/>
              </a:rPr>
              <a:t>1  </a:t>
            </a:r>
            <a:r>
              <a:rPr sz="1600" b="1" spc="-5" dirty="0">
                <a:latin typeface="Calibri"/>
                <a:cs typeface="Calibri"/>
              </a:rPr>
              <a:t>Progress</a:t>
            </a:r>
            <a:endParaRPr sz="1600" dirty="0">
              <a:latin typeface="Calibri"/>
              <a:cs typeface="Calibri"/>
            </a:endParaRPr>
          </a:p>
        </p:txBody>
      </p:sp>
      <p:sp>
        <p:nvSpPr>
          <p:cNvPr id="20" name="object 8">
            <a:extLst>
              <a:ext uri="{FF2B5EF4-FFF2-40B4-BE49-F238E27FC236}">
                <a16:creationId xmlns:a16="http://schemas.microsoft.com/office/drawing/2014/main" id="{B2BABBEE-07FC-431C-A3E9-6F55235E5A89}"/>
              </a:ext>
            </a:extLst>
          </p:cNvPr>
          <p:cNvSpPr/>
          <p:nvPr/>
        </p:nvSpPr>
        <p:spPr>
          <a:xfrm>
            <a:off x="2308978" y="4711019"/>
            <a:ext cx="1532255" cy="1053465"/>
          </a:xfrm>
          <a:custGeom>
            <a:avLst/>
            <a:gdLst/>
            <a:ahLst/>
            <a:cxnLst/>
            <a:rect l="l" t="t" r="r" b="b"/>
            <a:pathLst>
              <a:path w="1532254" h="1053464">
                <a:moveTo>
                  <a:pt x="1531740" y="1053283"/>
                </a:moveTo>
                <a:lnTo>
                  <a:pt x="0" y="1053283"/>
                </a:lnTo>
                <a:lnTo>
                  <a:pt x="0" y="237886"/>
                </a:lnTo>
                <a:lnTo>
                  <a:pt x="522565" y="178040"/>
                </a:lnTo>
                <a:lnTo>
                  <a:pt x="738303" y="151108"/>
                </a:lnTo>
                <a:lnTo>
                  <a:pt x="966027" y="116698"/>
                </a:lnTo>
                <a:lnTo>
                  <a:pt x="1181765" y="80790"/>
                </a:lnTo>
                <a:lnTo>
                  <a:pt x="1332781" y="49371"/>
                </a:lnTo>
                <a:lnTo>
                  <a:pt x="1531740" y="0"/>
                </a:lnTo>
                <a:lnTo>
                  <a:pt x="1531740" y="1053283"/>
                </a:lnTo>
                <a:close/>
              </a:path>
            </a:pathLst>
          </a:custGeom>
          <a:solidFill>
            <a:srgbClr val="00B050"/>
          </a:solidFill>
        </p:spPr>
        <p:txBody>
          <a:bodyPr wrap="square" lIns="0" tIns="0" rIns="0" bIns="0" rtlCol="0"/>
          <a:lstStyle/>
          <a:p>
            <a:endParaRPr dirty="0"/>
          </a:p>
        </p:txBody>
      </p:sp>
      <p:sp>
        <p:nvSpPr>
          <p:cNvPr id="21" name="object 16">
            <a:extLst>
              <a:ext uri="{FF2B5EF4-FFF2-40B4-BE49-F238E27FC236}">
                <a16:creationId xmlns:a16="http://schemas.microsoft.com/office/drawing/2014/main" id="{0904496C-810D-438B-93CB-7CD0428B7FD0}"/>
              </a:ext>
            </a:extLst>
          </p:cNvPr>
          <p:cNvSpPr txBox="1"/>
          <p:nvPr/>
        </p:nvSpPr>
        <p:spPr>
          <a:xfrm>
            <a:off x="2532814" y="5088744"/>
            <a:ext cx="1054100" cy="520700"/>
          </a:xfrm>
          <a:prstGeom prst="rect">
            <a:avLst/>
          </a:prstGeom>
        </p:spPr>
        <p:txBody>
          <a:bodyPr vert="horz" wrap="square" lIns="0" tIns="12700" rIns="0" bIns="0" rtlCol="0">
            <a:spAutoFit/>
          </a:bodyPr>
          <a:lstStyle/>
          <a:p>
            <a:pPr marL="125095" marR="5080" indent="-112395">
              <a:lnSpc>
                <a:spcPct val="116100"/>
              </a:lnSpc>
              <a:spcBef>
                <a:spcPts val="100"/>
              </a:spcBef>
            </a:pPr>
            <a:r>
              <a:rPr sz="1400" b="1" spc="-5" dirty="0">
                <a:solidFill>
                  <a:srgbClr val="FFFFFF"/>
                </a:solidFill>
                <a:latin typeface="Calibri"/>
                <a:cs typeface="Calibri"/>
              </a:rPr>
              <a:t>Calendar</a:t>
            </a:r>
            <a:r>
              <a:rPr sz="1400" b="1" spc="-85" dirty="0">
                <a:solidFill>
                  <a:srgbClr val="FFFFFF"/>
                </a:solidFill>
                <a:latin typeface="Calibri"/>
                <a:cs typeface="Calibri"/>
              </a:rPr>
              <a:t> </a:t>
            </a:r>
            <a:r>
              <a:rPr sz="1400" b="1" spc="-5" dirty="0">
                <a:solidFill>
                  <a:srgbClr val="FFFFFF"/>
                </a:solidFill>
                <a:latin typeface="Calibri"/>
                <a:cs typeface="Calibri"/>
              </a:rPr>
              <a:t>Year  2015</a:t>
            </a:r>
            <a:r>
              <a:rPr sz="1400" b="1" spc="-30" dirty="0">
                <a:solidFill>
                  <a:srgbClr val="FFFFFF"/>
                </a:solidFill>
                <a:latin typeface="Calibri"/>
                <a:cs typeface="Calibri"/>
              </a:rPr>
              <a:t> </a:t>
            </a:r>
            <a:r>
              <a:rPr sz="1400" b="1" spc="-5" dirty="0">
                <a:solidFill>
                  <a:srgbClr val="FFFFFF"/>
                </a:solidFill>
                <a:latin typeface="Calibri"/>
                <a:cs typeface="Calibri"/>
              </a:rPr>
              <a:t>(DY1)</a:t>
            </a:r>
            <a:endParaRPr sz="1400" dirty="0">
              <a:latin typeface="Calibri"/>
              <a:cs typeface="Calibri"/>
            </a:endParaRPr>
          </a:p>
        </p:txBody>
      </p:sp>
      <p:sp>
        <p:nvSpPr>
          <p:cNvPr id="22" name="object 14">
            <a:extLst>
              <a:ext uri="{FF2B5EF4-FFF2-40B4-BE49-F238E27FC236}">
                <a16:creationId xmlns:a16="http://schemas.microsoft.com/office/drawing/2014/main" id="{C06EC2BC-D467-4F3E-BC29-ADC0F6F169C8}"/>
              </a:ext>
            </a:extLst>
          </p:cNvPr>
          <p:cNvSpPr txBox="1"/>
          <p:nvPr/>
        </p:nvSpPr>
        <p:spPr>
          <a:xfrm>
            <a:off x="4147946" y="3746469"/>
            <a:ext cx="748030" cy="577850"/>
          </a:xfrm>
          <a:prstGeom prst="rect">
            <a:avLst/>
          </a:prstGeom>
        </p:spPr>
        <p:txBody>
          <a:bodyPr vert="horz" wrap="square" lIns="0" tIns="12700" rIns="0" bIns="0" rtlCol="0">
            <a:spAutoFit/>
          </a:bodyPr>
          <a:lstStyle/>
          <a:p>
            <a:pPr marL="12700" marR="5080">
              <a:lnSpc>
                <a:spcPct val="113300"/>
              </a:lnSpc>
              <a:spcBef>
                <a:spcPts val="100"/>
              </a:spcBef>
            </a:pPr>
            <a:r>
              <a:rPr sz="1600" b="1" spc="-5" dirty="0">
                <a:latin typeface="Calibri"/>
                <a:cs typeface="Calibri"/>
              </a:rPr>
              <a:t>Year </a:t>
            </a:r>
            <a:r>
              <a:rPr sz="1600" b="1" dirty="0">
                <a:latin typeface="Calibri"/>
                <a:cs typeface="Calibri"/>
              </a:rPr>
              <a:t>2  </a:t>
            </a:r>
            <a:r>
              <a:rPr sz="1600" b="1" spc="-5" dirty="0">
                <a:latin typeface="Calibri"/>
                <a:cs typeface="Calibri"/>
              </a:rPr>
              <a:t>Progress</a:t>
            </a:r>
            <a:endParaRPr sz="1600" dirty="0">
              <a:latin typeface="Calibri"/>
              <a:cs typeface="Calibri"/>
            </a:endParaRPr>
          </a:p>
        </p:txBody>
      </p:sp>
      <p:sp>
        <p:nvSpPr>
          <p:cNvPr id="23" name="object 7">
            <a:extLst>
              <a:ext uri="{FF2B5EF4-FFF2-40B4-BE49-F238E27FC236}">
                <a16:creationId xmlns:a16="http://schemas.microsoft.com/office/drawing/2014/main" id="{033ED1C8-5CD9-4B1B-A8D8-F3EF320853AA}"/>
              </a:ext>
            </a:extLst>
          </p:cNvPr>
          <p:cNvSpPr/>
          <p:nvPr/>
        </p:nvSpPr>
        <p:spPr>
          <a:xfrm>
            <a:off x="3835927" y="4177748"/>
            <a:ext cx="1544955" cy="1586865"/>
          </a:xfrm>
          <a:custGeom>
            <a:avLst/>
            <a:gdLst/>
            <a:ahLst/>
            <a:cxnLst/>
            <a:rect l="l" t="t" r="r" b="b"/>
            <a:pathLst>
              <a:path w="1544954" h="1586864">
                <a:moveTo>
                  <a:pt x="1542472" y="1586778"/>
                </a:moveTo>
                <a:lnTo>
                  <a:pt x="0" y="1586778"/>
                </a:lnTo>
                <a:lnTo>
                  <a:pt x="0" y="342846"/>
                </a:lnTo>
                <a:lnTo>
                  <a:pt x="407582" y="270197"/>
                </a:lnTo>
                <a:lnTo>
                  <a:pt x="876182" y="170785"/>
                </a:lnTo>
                <a:lnTo>
                  <a:pt x="1242275" y="84117"/>
                </a:lnTo>
                <a:lnTo>
                  <a:pt x="1393594" y="43333"/>
                </a:lnTo>
                <a:lnTo>
                  <a:pt x="1544913" y="0"/>
                </a:lnTo>
                <a:lnTo>
                  <a:pt x="1542472" y="1586778"/>
                </a:lnTo>
                <a:close/>
              </a:path>
            </a:pathLst>
          </a:custGeom>
          <a:solidFill>
            <a:srgbClr val="0563C1"/>
          </a:solidFill>
        </p:spPr>
        <p:txBody>
          <a:bodyPr wrap="square" lIns="0" tIns="0" rIns="0" bIns="0" rtlCol="0"/>
          <a:lstStyle/>
          <a:p>
            <a:endParaRPr dirty="0"/>
          </a:p>
        </p:txBody>
      </p:sp>
      <p:sp>
        <p:nvSpPr>
          <p:cNvPr id="24" name="object 17">
            <a:extLst>
              <a:ext uri="{FF2B5EF4-FFF2-40B4-BE49-F238E27FC236}">
                <a16:creationId xmlns:a16="http://schemas.microsoft.com/office/drawing/2014/main" id="{04B26606-1204-4FD1-A0A0-81DA6475E0B0}"/>
              </a:ext>
            </a:extLst>
          </p:cNvPr>
          <p:cNvSpPr txBox="1"/>
          <p:nvPr/>
        </p:nvSpPr>
        <p:spPr>
          <a:xfrm>
            <a:off x="4136495" y="4868433"/>
            <a:ext cx="1054100" cy="520700"/>
          </a:xfrm>
          <a:prstGeom prst="rect">
            <a:avLst/>
          </a:prstGeom>
        </p:spPr>
        <p:txBody>
          <a:bodyPr vert="horz" wrap="square" lIns="0" tIns="12700" rIns="0" bIns="0" rtlCol="0">
            <a:spAutoFit/>
          </a:bodyPr>
          <a:lstStyle/>
          <a:p>
            <a:pPr marL="125095" marR="5080" indent="-112395">
              <a:lnSpc>
                <a:spcPct val="116100"/>
              </a:lnSpc>
              <a:spcBef>
                <a:spcPts val="100"/>
              </a:spcBef>
            </a:pPr>
            <a:r>
              <a:rPr sz="1400" b="1" spc="-5" dirty="0">
                <a:solidFill>
                  <a:srgbClr val="FFFFFF"/>
                </a:solidFill>
                <a:latin typeface="Calibri"/>
                <a:cs typeface="Calibri"/>
              </a:rPr>
              <a:t>Calendar</a:t>
            </a:r>
            <a:r>
              <a:rPr sz="1400" b="1" spc="-85" dirty="0">
                <a:solidFill>
                  <a:srgbClr val="FFFFFF"/>
                </a:solidFill>
                <a:latin typeface="Calibri"/>
                <a:cs typeface="Calibri"/>
              </a:rPr>
              <a:t> </a:t>
            </a:r>
            <a:r>
              <a:rPr sz="1400" b="1" spc="-5" dirty="0">
                <a:solidFill>
                  <a:srgbClr val="FFFFFF"/>
                </a:solidFill>
                <a:latin typeface="Calibri"/>
                <a:cs typeface="Calibri"/>
              </a:rPr>
              <a:t>Year  2016</a:t>
            </a:r>
            <a:r>
              <a:rPr sz="1400" b="1" spc="-30" dirty="0">
                <a:solidFill>
                  <a:srgbClr val="FFFFFF"/>
                </a:solidFill>
                <a:latin typeface="Calibri"/>
                <a:cs typeface="Calibri"/>
              </a:rPr>
              <a:t> </a:t>
            </a:r>
            <a:r>
              <a:rPr sz="1400" b="1" spc="-5" dirty="0">
                <a:solidFill>
                  <a:srgbClr val="FFFFFF"/>
                </a:solidFill>
                <a:latin typeface="Calibri"/>
                <a:cs typeface="Calibri"/>
              </a:rPr>
              <a:t>(DY2)</a:t>
            </a:r>
            <a:endParaRPr sz="1400" dirty="0">
              <a:latin typeface="Calibri"/>
              <a:cs typeface="Calibri"/>
            </a:endParaRPr>
          </a:p>
        </p:txBody>
      </p:sp>
      <p:sp>
        <p:nvSpPr>
          <p:cNvPr id="25" name="object 20">
            <a:extLst>
              <a:ext uri="{FF2B5EF4-FFF2-40B4-BE49-F238E27FC236}">
                <a16:creationId xmlns:a16="http://schemas.microsoft.com/office/drawing/2014/main" id="{475AB93E-9541-4C05-8721-AA327AFE8170}"/>
              </a:ext>
            </a:extLst>
          </p:cNvPr>
          <p:cNvSpPr txBox="1"/>
          <p:nvPr/>
        </p:nvSpPr>
        <p:spPr>
          <a:xfrm>
            <a:off x="5747384" y="3154105"/>
            <a:ext cx="554355" cy="269240"/>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Calibri"/>
                <a:cs typeface="Calibri"/>
              </a:rPr>
              <a:t>Year</a:t>
            </a:r>
            <a:r>
              <a:rPr sz="1600" b="1" spc="-80" dirty="0">
                <a:latin typeface="Calibri"/>
                <a:cs typeface="Calibri"/>
              </a:rPr>
              <a:t> </a:t>
            </a:r>
            <a:r>
              <a:rPr sz="1600" b="1" dirty="0">
                <a:latin typeface="Calibri"/>
                <a:cs typeface="Calibri"/>
              </a:rPr>
              <a:t>3</a:t>
            </a:r>
            <a:endParaRPr sz="1600" dirty="0">
              <a:latin typeface="Calibri"/>
              <a:cs typeface="Calibri"/>
            </a:endParaRPr>
          </a:p>
        </p:txBody>
      </p:sp>
      <p:sp>
        <p:nvSpPr>
          <p:cNvPr id="29" name="object 21">
            <a:extLst>
              <a:ext uri="{FF2B5EF4-FFF2-40B4-BE49-F238E27FC236}">
                <a16:creationId xmlns:a16="http://schemas.microsoft.com/office/drawing/2014/main" id="{FB646DB0-F828-4F2D-81AE-C14ED874D958}"/>
              </a:ext>
            </a:extLst>
          </p:cNvPr>
          <p:cNvSpPr txBox="1"/>
          <p:nvPr/>
        </p:nvSpPr>
        <p:spPr>
          <a:xfrm>
            <a:off x="5747384" y="3430330"/>
            <a:ext cx="734695" cy="269240"/>
          </a:xfrm>
          <a:prstGeom prst="rect">
            <a:avLst/>
          </a:prstGeom>
        </p:spPr>
        <p:txBody>
          <a:bodyPr vert="horz" wrap="square" lIns="0" tIns="12700" rIns="0" bIns="0" rtlCol="0">
            <a:spAutoFit/>
          </a:bodyPr>
          <a:lstStyle/>
          <a:p>
            <a:pPr marL="12700">
              <a:lnSpc>
                <a:spcPct val="100000"/>
              </a:lnSpc>
              <a:spcBef>
                <a:spcPts val="100"/>
              </a:spcBef>
            </a:pPr>
            <a:r>
              <a:rPr sz="1600" b="1" spc="-20" dirty="0">
                <a:latin typeface="Calibri"/>
                <a:cs typeface="Calibri"/>
              </a:rPr>
              <a:t>Pro</a:t>
            </a:r>
            <a:r>
              <a:rPr sz="2400" b="1" spc="-30" baseline="3472" dirty="0">
                <a:latin typeface="Calibri"/>
                <a:cs typeface="Calibri"/>
              </a:rPr>
              <a:t>gr</a:t>
            </a:r>
            <a:r>
              <a:rPr sz="1600" b="1" spc="-20" dirty="0">
                <a:latin typeface="Calibri"/>
                <a:cs typeface="Calibri"/>
              </a:rPr>
              <a:t>ess</a:t>
            </a:r>
            <a:endParaRPr sz="1600" dirty="0">
              <a:latin typeface="Calibri"/>
              <a:cs typeface="Calibri"/>
            </a:endParaRPr>
          </a:p>
        </p:txBody>
      </p:sp>
      <p:sp>
        <p:nvSpPr>
          <p:cNvPr id="30" name="object 18">
            <a:extLst>
              <a:ext uri="{FF2B5EF4-FFF2-40B4-BE49-F238E27FC236}">
                <a16:creationId xmlns:a16="http://schemas.microsoft.com/office/drawing/2014/main" id="{CC2E8680-888D-4C79-ACE3-90D32DFB6C78}"/>
              </a:ext>
            </a:extLst>
          </p:cNvPr>
          <p:cNvSpPr/>
          <p:nvPr/>
        </p:nvSpPr>
        <p:spPr>
          <a:xfrm>
            <a:off x="5384430" y="3573900"/>
            <a:ext cx="1647189" cy="2190750"/>
          </a:xfrm>
          <a:custGeom>
            <a:avLst/>
            <a:gdLst/>
            <a:ahLst/>
            <a:cxnLst/>
            <a:rect l="l" t="t" r="r" b="b"/>
            <a:pathLst>
              <a:path w="1647190" h="2190750">
                <a:moveTo>
                  <a:pt x="1644244" y="2190660"/>
                </a:moveTo>
                <a:lnTo>
                  <a:pt x="0" y="2190660"/>
                </a:lnTo>
                <a:lnTo>
                  <a:pt x="0" y="473323"/>
                </a:lnTo>
                <a:lnTo>
                  <a:pt x="434475" y="373026"/>
                </a:lnTo>
                <a:lnTo>
                  <a:pt x="933993" y="235780"/>
                </a:lnTo>
                <a:lnTo>
                  <a:pt x="1324242" y="116130"/>
                </a:lnTo>
                <a:lnTo>
                  <a:pt x="1485544" y="59824"/>
                </a:lnTo>
                <a:lnTo>
                  <a:pt x="1646847" y="0"/>
                </a:lnTo>
                <a:lnTo>
                  <a:pt x="1644244" y="2190660"/>
                </a:lnTo>
                <a:close/>
              </a:path>
            </a:pathLst>
          </a:custGeom>
          <a:solidFill>
            <a:srgbClr val="FFC000"/>
          </a:solidFill>
        </p:spPr>
        <p:txBody>
          <a:bodyPr wrap="square" lIns="0" tIns="0" rIns="0" bIns="0" rtlCol="0"/>
          <a:lstStyle/>
          <a:p>
            <a:endParaRPr dirty="0"/>
          </a:p>
        </p:txBody>
      </p:sp>
      <p:sp>
        <p:nvSpPr>
          <p:cNvPr id="31" name="object 22">
            <a:extLst>
              <a:ext uri="{FF2B5EF4-FFF2-40B4-BE49-F238E27FC236}">
                <a16:creationId xmlns:a16="http://schemas.microsoft.com/office/drawing/2014/main" id="{F8AD3AFC-9A24-4676-95C3-BC738872B24F}"/>
              </a:ext>
            </a:extLst>
          </p:cNvPr>
          <p:cNvSpPr txBox="1"/>
          <p:nvPr/>
        </p:nvSpPr>
        <p:spPr>
          <a:xfrm>
            <a:off x="5797323" y="4538374"/>
            <a:ext cx="907415" cy="23876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FF0000"/>
                </a:solidFill>
                <a:latin typeface="Calibri"/>
                <a:cs typeface="Calibri"/>
              </a:rPr>
              <a:t>SFY </a:t>
            </a:r>
            <a:r>
              <a:rPr sz="1400" b="1" dirty="0">
                <a:solidFill>
                  <a:srgbClr val="FF0000"/>
                </a:solidFill>
                <a:latin typeface="Calibri"/>
                <a:cs typeface="Calibri"/>
              </a:rPr>
              <a:t>2 </a:t>
            </a:r>
            <a:r>
              <a:rPr sz="1400" b="1" spc="-5" dirty="0">
                <a:solidFill>
                  <a:srgbClr val="FF0000"/>
                </a:solidFill>
                <a:latin typeface="Calibri"/>
                <a:cs typeface="Calibri"/>
              </a:rPr>
              <a:t>17-</a:t>
            </a:r>
            <a:r>
              <a:rPr sz="1400" b="1" spc="-90" dirty="0">
                <a:solidFill>
                  <a:srgbClr val="FF0000"/>
                </a:solidFill>
                <a:latin typeface="Calibri"/>
                <a:cs typeface="Calibri"/>
              </a:rPr>
              <a:t> </a:t>
            </a:r>
            <a:r>
              <a:rPr sz="1400" b="1" spc="-5" dirty="0">
                <a:solidFill>
                  <a:srgbClr val="FF0000"/>
                </a:solidFill>
                <a:latin typeface="Calibri"/>
                <a:cs typeface="Calibri"/>
              </a:rPr>
              <a:t>18</a:t>
            </a:r>
            <a:endParaRPr sz="1400" dirty="0">
              <a:latin typeface="Calibri"/>
              <a:cs typeface="Calibri"/>
            </a:endParaRPr>
          </a:p>
        </p:txBody>
      </p:sp>
      <p:sp>
        <p:nvSpPr>
          <p:cNvPr id="32" name="object 23">
            <a:extLst>
              <a:ext uri="{FF2B5EF4-FFF2-40B4-BE49-F238E27FC236}">
                <a16:creationId xmlns:a16="http://schemas.microsoft.com/office/drawing/2014/main" id="{C98F3927-4823-4100-BD5C-DA94D28A4E40}"/>
              </a:ext>
            </a:extLst>
          </p:cNvPr>
          <p:cNvSpPr txBox="1"/>
          <p:nvPr/>
        </p:nvSpPr>
        <p:spPr>
          <a:xfrm>
            <a:off x="5662145" y="4833830"/>
            <a:ext cx="1302510" cy="294953"/>
          </a:xfrm>
          <a:prstGeom prst="rect">
            <a:avLst/>
          </a:prstGeom>
        </p:spPr>
        <p:txBody>
          <a:bodyPr vert="horz" wrap="square" lIns="0" tIns="12700" rIns="0" bIns="0" rtlCol="0">
            <a:spAutoFit/>
          </a:bodyPr>
          <a:lstStyle/>
          <a:p>
            <a:pPr marL="12700">
              <a:lnSpc>
                <a:spcPts val="1075"/>
              </a:lnSpc>
              <a:spcBef>
                <a:spcPts val="100"/>
              </a:spcBef>
            </a:pPr>
            <a:r>
              <a:rPr sz="1200" b="1" spc="-5" dirty="0">
                <a:solidFill>
                  <a:srgbClr val="FF0000"/>
                </a:solidFill>
                <a:latin typeface="Calibri"/>
                <a:cs typeface="Calibri"/>
              </a:rPr>
              <a:t>(4/1/1</a:t>
            </a:r>
            <a:r>
              <a:rPr lang="en-US" sz="1200" b="1" spc="85" dirty="0">
                <a:solidFill>
                  <a:srgbClr val="FF0000"/>
                </a:solidFill>
                <a:latin typeface="Calibri"/>
                <a:cs typeface="Calibri"/>
              </a:rPr>
              <a:t>7-3</a:t>
            </a:r>
            <a:r>
              <a:rPr sz="1200" b="1" spc="-5" dirty="0">
                <a:solidFill>
                  <a:srgbClr val="FF0000"/>
                </a:solidFill>
                <a:latin typeface="Calibri"/>
                <a:cs typeface="Calibri"/>
              </a:rPr>
              <a:t>/3</a:t>
            </a:r>
            <a:r>
              <a:rPr lang="en-US" sz="1200" b="1" spc="-5" dirty="0">
                <a:solidFill>
                  <a:srgbClr val="FF0000"/>
                </a:solidFill>
                <a:latin typeface="Calibri"/>
                <a:cs typeface="Calibri"/>
              </a:rPr>
              <a:t>1</a:t>
            </a:r>
            <a:r>
              <a:rPr sz="1200" b="1" spc="-5" dirty="0">
                <a:solidFill>
                  <a:srgbClr val="FF0000"/>
                </a:solidFill>
                <a:latin typeface="Calibri"/>
                <a:cs typeface="Calibri"/>
              </a:rPr>
              <a:t>/17)</a:t>
            </a:r>
            <a:endParaRPr sz="1200" dirty="0">
              <a:latin typeface="Calibri"/>
              <a:cs typeface="Calibri"/>
            </a:endParaRPr>
          </a:p>
          <a:p>
            <a:pPr marR="226695" algn="ctr">
              <a:lnSpc>
                <a:spcPts val="1075"/>
              </a:lnSpc>
            </a:pPr>
            <a:endParaRPr sz="1200" dirty="0">
              <a:latin typeface="Calibri"/>
              <a:cs typeface="Calibri"/>
            </a:endParaRPr>
          </a:p>
        </p:txBody>
      </p:sp>
      <p:sp>
        <p:nvSpPr>
          <p:cNvPr id="33" name="object 31">
            <a:extLst>
              <a:ext uri="{FF2B5EF4-FFF2-40B4-BE49-F238E27FC236}">
                <a16:creationId xmlns:a16="http://schemas.microsoft.com/office/drawing/2014/main" id="{2E6F2F48-3B26-4817-8334-82A604EC3D6E}"/>
              </a:ext>
            </a:extLst>
          </p:cNvPr>
          <p:cNvSpPr/>
          <p:nvPr/>
        </p:nvSpPr>
        <p:spPr>
          <a:xfrm flipH="1">
            <a:off x="6105391" y="3422569"/>
            <a:ext cx="95014" cy="2494556"/>
          </a:xfrm>
          <a:custGeom>
            <a:avLst/>
            <a:gdLst/>
            <a:ahLst/>
            <a:cxnLst/>
            <a:rect l="l" t="t" r="r" b="b"/>
            <a:pathLst>
              <a:path w="15239" h="2488565">
                <a:moveTo>
                  <a:pt x="0" y="2488417"/>
                </a:moveTo>
                <a:lnTo>
                  <a:pt x="15198" y="0"/>
                </a:lnTo>
              </a:path>
            </a:pathLst>
          </a:custGeom>
          <a:ln w="57124">
            <a:solidFill>
              <a:srgbClr val="7030A0"/>
            </a:solidFill>
            <a:prstDash val="sysDot"/>
          </a:ln>
        </p:spPr>
        <p:txBody>
          <a:bodyPr wrap="square" lIns="0" tIns="0" rIns="0" bIns="0" rtlCol="0"/>
          <a:lstStyle/>
          <a:p>
            <a:endParaRPr dirty="0"/>
          </a:p>
        </p:txBody>
      </p:sp>
      <p:sp>
        <p:nvSpPr>
          <p:cNvPr id="34" name="object 26">
            <a:extLst>
              <a:ext uri="{FF2B5EF4-FFF2-40B4-BE49-F238E27FC236}">
                <a16:creationId xmlns:a16="http://schemas.microsoft.com/office/drawing/2014/main" id="{79229D3B-AB82-4A1C-B2DC-2F972FD57862}"/>
              </a:ext>
            </a:extLst>
          </p:cNvPr>
          <p:cNvSpPr txBox="1"/>
          <p:nvPr/>
        </p:nvSpPr>
        <p:spPr>
          <a:xfrm>
            <a:off x="7093854" y="2581157"/>
            <a:ext cx="1322070" cy="269240"/>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Calibri"/>
                <a:cs typeface="Calibri"/>
              </a:rPr>
              <a:t>Year </a:t>
            </a:r>
            <a:r>
              <a:rPr sz="1600" b="1" dirty="0">
                <a:latin typeface="Calibri"/>
                <a:cs typeface="Calibri"/>
              </a:rPr>
              <a:t>4</a:t>
            </a:r>
            <a:r>
              <a:rPr sz="1600" b="1" spc="-85" dirty="0">
                <a:latin typeface="Calibri"/>
                <a:cs typeface="Calibri"/>
              </a:rPr>
              <a:t> </a:t>
            </a:r>
            <a:r>
              <a:rPr sz="1600" b="1" spc="-5" dirty="0">
                <a:latin typeface="Calibri"/>
                <a:cs typeface="Calibri"/>
              </a:rPr>
              <a:t>Progress</a:t>
            </a:r>
            <a:endParaRPr sz="1600" dirty="0">
              <a:latin typeface="Calibri"/>
              <a:cs typeface="Calibri"/>
            </a:endParaRPr>
          </a:p>
        </p:txBody>
      </p:sp>
      <p:sp>
        <p:nvSpPr>
          <p:cNvPr id="35" name="object 25">
            <a:extLst>
              <a:ext uri="{FF2B5EF4-FFF2-40B4-BE49-F238E27FC236}">
                <a16:creationId xmlns:a16="http://schemas.microsoft.com/office/drawing/2014/main" id="{6EA29E1F-F8E5-4179-9137-8ACBF5E47B3D}"/>
              </a:ext>
            </a:extLst>
          </p:cNvPr>
          <p:cNvSpPr/>
          <p:nvPr/>
        </p:nvSpPr>
        <p:spPr>
          <a:xfrm>
            <a:off x="7026248" y="2703503"/>
            <a:ext cx="1782549" cy="3059430"/>
          </a:xfrm>
          <a:custGeom>
            <a:avLst/>
            <a:gdLst/>
            <a:ahLst/>
            <a:cxnLst/>
            <a:rect l="l" t="t" r="r" b="b"/>
            <a:pathLst>
              <a:path w="1842134" h="3059429">
                <a:moveTo>
                  <a:pt x="1838949" y="3059064"/>
                </a:moveTo>
                <a:lnTo>
                  <a:pt x="0" y="3059064"/>
                </a:lnTo>
                <a:lnTo>
                  <a:pt x="0" y="660953"/>
                </a:lnTo>
                <a:lnTo>
                  <a:pt x="200770" y="604441"/>
                </a:lnTo>
                <a:lnTo>
                  <a:pt x="485924" y="520900"/>
                </a:lnTo>
                <a:lnTo>
                  <a:pt x="1044592" y="329247"/>
                </a:lnTo>
                <a:lnTo>
                  <a:pt x="1265731" y="245706"/>
                </a:lnTo>
                <a:lnTo>
                  <a:pt x="1481051" y="162166"/>
                </a:lnTo>
                <a:lnTo>
                  <a:pt x="1661454" y="83539"/>
                </a:lnTo>
                <a:lnTo>
                  <a:pt x="1841859" y="0"/>
                </a:lnTo>
                <a:lnTo>
                  <a:pt x="1838949" y="3059064"/>
                </a:lnTo>
                <a:close/>
              </a:path>
            </a:pathLst>
          </a:custGeom>
          <a:solidFill>
            <a:srgbClr val="7030A0"/>
          </a:solidFill>
        </p:spPr>
        <p:txBody>
          <a:bodyPr wrap="square" lIns="0" tIns="0" rIns="0" bIns="0" rtlCol="0"/>
          <a:lstStyle/>
          <a:p>
            <a:endParaRPr dirty="0"/>
          </a:p>
        </p:txBody>
      </p:sp>
      <p:sp>
        <p:nvSpPr>
          <p:cNvPr id="36" name="object 27">
            <a:extLst>
              <a:ext uri="{FF2B5EF4-FFF2-40B4-BE49-F238E27FC236}">
                <a16:creationId xmlns:a16="http://schemas.microsoft.com/office/drawing/2014/main" id="{387E95BD-245D-4B1C-B939-E583786D3B09}"/>
              </a:ext>
            </a:extLst>
          </p:cNvPr>
          <p:cNvSpPr txBox="1"/>
          <p:nvPr/>
        </p:nvSpPr>
        <p:spPr>
          <a:xfrm>
            <a:off x="7563711" y="4147242"/>
            <a:ext cx="916305" cy="520700"/>
          </a:xfrm>
          <a:prstGeom prst="rect">
            <a:avLst/>
          </a:prstGeom>
        </p:spPr>
        <p:txBody>
          <a:bodyPr vert="horz" wrap="square" lIns="0" tIns="12700" rIns="0" bIns="0" rtlCol="0">
            <a:spAutoFit/>
          </a:bodyPr>
          <a:lstStyle/>
          <a:p>
            <a:pPr marL="257175" marR="5080" indent="-244475">
              <a:lnSpc>
                <a:spcPct val="116100"/>
              </a:lnSpc>
              <a:spcBef>
                <a:spcPts val="100"/>
              </a:spcBef>
            </a:pPr>
            <a:r>
              <a:rPr sz="1400" b="1" spc="-5" dirty="0">
                <a:solidFill>
                  <a:srgbClr val="FFFFFF"/>
                </a:solidFill>
                <a:latin typeface="Calibri"/>
                <a:cs typeface="Calibri"/>
              </a:rPr>
              <a:t>SFY</a:t>
            </a:r>
            <a:r>
              <a:rPr sz="1400" b="1" spc="-90" dirty="0">
                <a:solidFill>
                  <a:srgbClr val="FFFFFF"/>
                </a:solidFill>
                <a:latin typeface="Calibri"/>
                <a:cs typeface="Calibri"/>
              </a:rPr>
              <a:t> </a:t>
            </a:r>
            <a:r>
              <a:rPr sz="1400" b="1" spc="-5" dirty="0">
                <a:solidFill>
                  <a:srgbClr val="FFFFFF"/>
                </a:solidFill>
                <a:latin typeface="Calibri"/>
                <a:cs typeface="Calibri"/>
              </a:rPr>
              <a:t>2018-19  (DY4)</a:t>
            </a:r>
            <a:endParaRPr sz="1400" dirty="0">
              <a:latin typeface="Calibri"/>
              <a:cs typeface="Calibri"/>
            </a:endParaRPr>
          </a:p>
        </p:txBody>
      </p:sp>
      <p:sp>
        <p:nvSpPr>
          <p:cNvPr id="37" name="object 29">
            <a:extLst>
              <a:ext uri="{FF2B5EF4-FFF2-40B4-BE49-F238E27FC236}">
                <a16:creationId xmlns:a16="http://schemas.microsoft.com/office/drawing/2014/main" id="{46EF1CA7-3E59-45C3-B3E9-9EA32036528B}"/>
              </a:ext>
            </a:extLst>
          </p:cNvPr>
          <p:cNvSpPr txBox="1"/>
          <p:nvPr/>
        </p:nvSpPr>
        <p:spPr>
          <a:xfrm>
            <a:off x="9226473" y="1507006"/>
            <a:ext cx="1322070" cy="269240"/>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Calibri"/>
                <a:cs typeface="Calibri"/>
              </a:rPr>
              <a:t>Year </a:t>
            </a:r>
            <a:r>
              <a:rPr sz="1600" b="1" dirty="0">
                <a:latin typeface="Calibri"/>
                <a:cs typeface="Calibri"/>
              </a:rPr>
              <a:t>5</a:t>
            </a:r>
            <a:r>
              <a:rPr sz="1600" b="1" spc="-85" dirty="0">
                <a:latin typeface="Calibri"/>
                <a:cs typeface="Calibri"/>
              </a:rPr>
              <a:t> </a:t>
            </a:r>
            <a:r>
              <a:rPr sz="1600" b="1" spc="-5" dirty="0">
                <a:latin typeface="Calibri"/>
                <a:cs typeface="Calibri"/>
              </a:rPr>
              <a:t>Progress</a:t>
            </a:r>
            <a:endParaRPr sz="1600" dirty="0">
              <a:latin typeface="Calibri"/>
              <a:cs typeface="Calibri"/>
            </a:endParaRPr>
          </a:p>
        </p:txBody>
      </p:sp>
      <p:sp>
        <p:nvSpPr>
          <p:cNvPr id="38" name="object 28">
            <a:extLst>
              <a:ext uri="{FF2B5EF4-FFF2-40B4-BE49-F238E27FC236}">
                <a16:creationId xmlns:a16="http://schemas.microsoft.com/office/drawing/2014/main" id="{ADF66E38-B52D-4D65-942B-15C7E6381CDE}"/>
              </a:ext>
            </a:extLst>
          </p:cNvPr>
          <p:cNvSpPr/>
          <p:nvPr/>
        </p:nvSpPr>
        <p:spPr>
          <a:xfrm>
            <a:off x="8808797" y="1588443"/>
            <a:ext cx="1943735" cy="4174490"/>
          </a:xfrm>
          <a:custGeom>
            <a:avLst/>
            <a:gdLst/>
            <a:ahLst/>
            <a:cxnLst/>
            <a:rect l="l" t="t" r="r" b="b"/>
            <a:pathLst>
              <a:path w="1943734" h="4174490">
                <a:moveTo>
                  <a:pt x="1940282" y="4174276"/>
                </a:moveTo>
                <a:lnTo>
                  <a:pt x="0" y="4174276"/>
                </a:lnTo>
                <a:lnTo>
                  <a:pt x="0" y="901911"/>
                </a:lnTo>
                <a:lnTo>
                  <a:pt x="211834" y="824795"/>
                </a:lnTo>
                <a:lnTo>
                  <a:pt x="512699" y="710799"/>
                </a:lnTo>
                <a:lnTo>
                  <a:pt x="789006" y="590097"/>
                </a:lnTo>
                <a:lnTo>
                  <a:pt x="1102154" y="449278"/>
                </a:lnTo>
                <a:lnTo>
                  <a:pt x="1335479" y="335282"/>
                </a:lnTo>
                <a:lnTo>
                  <a:pt x="1562664" y="221285"/>
                </a:lnTo>
                <a:lnTo>
                  <a:pt x="1753007" y="113995"/>
                </a:lnTo>
                <a:lnTo>
                  <a:pt x="1943350" y="0"/>
                </a:lnTo>
                <a:lnTo>
                  <a:pt x="1940282" y="4174276"/>
                </a:lnTo>
                <a:close/>
              </a:path>
            </a:pathLst>
          </a:custGeom>
          <a:solidFill>
            <a:srgbClr val="93B3D7"/>
          </a:solidFill>
        </p:spPr>
        <p:txBody>
          <a:bodyPr wrap="square" lIns="0" tIns="0" rIns="0" bIns="0" rtlCol="0"/>
          <a:lstStyle/>
          <a:p>
            <a:endParaRPr dirty="0"/>
          </a:p>
        </p:txBody>
      </p:sp>
      <p:sp>
        <p:nvSpPr>
          <p:cNvPr id="39" name="object 30">
            <a:extLst>
              <a:ext uri="{FF2B5EF4-FFF2-40B4-BE49-F238E27FC236}">
                <a16:creationId xmlns:a16="http://schemas.microsoft.com/office/drawing/2014/main" id="{CC344CBC-613B-4378-806A-9ABEE94C7EE6}"/>
              </a:ext>
            </a:extLst>
          </p:cNvPr>
          <p:cNvSpPr txBox="1"/>
          <p:nvPr/>
        </p:nvSpPr>
        <p:spPr>
          <a:xfrm>
            <a:off x="9494046" y="3541731"/>
            <a:ext cx="916305" cy="520700"/>
          </a:xfrm>
          <a:prstGeom prst="rect">
            <a:avLst/>
          </a:prstGeom>
        </p:spPr>
        <p:txBody>
          <a:bodyPr vert="horz" wrap="square" lIns="0" tIns="12700" rIns="0" bIns="0" rtlCol="0">
            <a:spAutoFit/>
          </a:bodyPr>
          <a:lstStyle/>
          <a:p>
            <a:pPr marL="257175" marR="5080" indent="-244475">
              <a:lnSpc>
                <a:spcPct val="116100"/>
              </a:lnSpc>
              <a:spcBef>
                <a:spcPts val="100"/>
              </a:spcBef>
            </a:pPr>
            <a:r>
              <a:rPr sz="1400" b="1" spc="-5" dirty="0">
                <a:solidFill>
                  <a:srgbClr val="FFFFFF"/>
                </a:solidFill>
                <a:latin typeface="Calibri"/>
                <a:cs typeface="Calibri"/>
              </a:rPr>
              <a:t>SFY</a:t>
            </a:r>
            <a:r>
              <a:rPr sz="1400" b="1" spc="-90" dirty="0">
                <a:solidFill>
                  <a:srgbClr val="FFFFFF"/>
                </a:solidFill>
                <a:latin typeface="Calibri"/>
                <a:cs typeface="Calibri"/>
              </a:rPr>
              <a:t> </a:t>
            </a:r>
            <a:r>
              <a:rPr sz="1400" b="1" spc="-5" dirty="0">
                <a:solidFill>
                  <a:srgbClr val="FFFFFF"/>
                </a:solidFill>
                <a:latin typeface="Calibri"/>
                <a:cs typeface="Calibri"/>
              </a:rPr>
              <a:t>2019-20  (DY5)</a:t>
            </a:r>
            <a:endParaRPr sz="1400" dirty="0">
              <a:latin typeface="Calibri"/>
              <a:cs typeface="Calibri"/>
            </a:endParaRPr>
          </a:p>
        </p:txBody>
      </p:sp>
    </p:spTree>
    <p:extLst>
      <p:ext uri="{BB962C8B-B14F-4D97-AF65-F5344CB8AC3E}">
        <p14:creationId xmlns:p14="http://schemas.microsoft.com/office/powerpoint/2010/main" val="1012606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4235" y="798707"/>
            <a:ext cx="11528530" cy="548640"/>
          </a:xfrm>
        </p:spPr>
        <p:txBody>
          <a:bodyPr>
            <a:noAutofit/>
          </a:bodyPr>
          <a:lstStyle/>
          <a:p>
            <a:r>
              <a:rPr lang="en-US" sz="3600" b="1" dirty="0">
                <a:solidFill>
                  <a:srgbClr val="503278"/>
                </a:solidFill>
                <a:latin typeface="Arial" panose="020B0604020202020204" pitchFamily="34" charset="0"/>
                <a:cs typeface="Arial" panose="020B0604020202020204" pitchFamily="34" charset="0"/>
              </a:rPr>
              <a:t>Value Based Payment Tracking Report (VBPTR)</a:t>
            </a:r>
          </a:p>
        </p:txBody>
      </p:sp>
      <p:sp>
        <p:nvSpPr>
          <p:cNvPr id="12" name="Rectangle 11"/>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3" name="Rectangle 12"/>
          <p:cNvSpPr/>
          <p:nvPr/>
        </p:nvSpPr>
        <p:spPr>
          <a:xfrm>
            <a:off x="0" y="15"/>
            <a:ext cx="12192000" cy="16254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36</a:t>
            </a:r>
          </a:p>
        </p:txBody>
      </p:sp>
      <p:sp>
        <p:nvSpPr>
          <p:cNvPr id="26" name="object 3">
            <a:extLst>
              <a:ext uri="{FF2B5EF4-FFF2-40B4-BE49-F238E27FC236}">
                <a16:creationId xmlns:a16="http://schemas.microsoft.com/office/drawing/2014/main" id="{55D56655-189A-4EBE-8B44-9F5CB6956129}"/>
              </a:ext>
            </a:extLst>
          </p:cNvPr>
          <p:cNvSpPr txBox="1">
            <a:spLocks noGrp="1"/>
          </p:cNvSpPr>
          <p:nvPr>
            <p:ph idx="1"/>
          </p:nvPr>
        </p:nvSpPr>
        <p:spPr>
          <a:xfrm>
            <a:off x="520700" y="1535113"/>
            <a:ext cx="10515600" cy="3927229"/>
          </a:xfrm>
          <a:prstGeom prst="rect">
            <a:avLst/>
          </a:prstGeom>
        </p:spPr>
        <p:txBody>
          <a:bodyPr vert="horz" wrap="square" lIns="0" tIns="12700" rIns="0" bIns="0" rtlCol="0">
            <a:spAutoFit/>
          </a:bodyPr>
          <a:lstStyle/>
          <a:p>
            <a:pPr marL="355600" marR="5080" indent="-260350" algn="just">
              <a:lnSpc>
                <a:spcPct val="120100"/>
              </a:lnSpc>
              <a:spcBef>
                <a:spcPts val="2215"/>
              </a:spcBef>
              <a:buChar char="•"/>
              <a:tabLst>
                <a:tab pos="355600" algn="l"/>
              </a:tabLst>
            </a:pPr>
            <a:r>
              <a:rPr sz="2200" spc="-5" dirty="0">
                <a:latin typeface="Arial"/>
                <a:cs typeface="Arial"/>
              </a:rPr>
              <a:t>VBPTR is designed to </a:t>
            </a:r>
            <a:r>
              <a:rPr sz="2200" dirty="0">
                <a:latin typeface="Arial"/>
                <a:cs typeface="Arial"/>
              </a:rPr>
              <a:t>collect </a:t>
            </a:r>
            <a:r>
              <a:rPr sz="2200" spc="-5" dirty="0">
                <a:latin typeface="Arial"/>
                <a:cs typeface="Arial"/>
              </a:rPr>
              <a:t>MCO progress towards achieving State’s VBP goal  of 80-90% of MCO’s payments in VBP arrangements on </a:t>
            </a:r>
            <a:r>
              <a:rPr sz="2200" dirty="0">
                <a:latin typeface="Arial"/>
                <a:cs typeface="Arial"/>
              </a:rPr>
              <a:t>a </a:t>
            </a:r>
            <a:r>
              <a:rPr sz="2200" spc="-5" dirty="0">
                <a:latin typeface="Arial"/>
                <a:cs typeface="Arial"/>
              </a:rPr>
              <a:t>quarterly basis aligned  with the State Fiscal Year </a:t>
            </a:r>
            <a:r>
              <a:rPr sz="2200" b="1" u="heavy" spc="-5" dirty="0">
                <a:uFill>
                  <a:solidFill>
                    <a:srgbClr val="000000"/>
                  </a:solidFill>
                </a:uFill>
                <a:latin typeface="Arial"/>
                <a:cs typeface="Arial"/>
              </a:rPr>
              <a:t>4/1 </a:t>
            </a:r>
            <a:r>
              <a:rPr sz="2200" b="1" u="heavy" dirty="0">
                <a:uFill>
                  <a:solidFill>
                    <a:srgbClr val="000000"/>
                  </a:solidFill>
                </a:uFill>
                <a:latin typeface="Arial"/>
                <a:cs typeface="Arial"/>
              </a:rPr>
              <a:t>–</a:t>
            </a:r>
            <a:r>
              <a:rPr sz="2200" b="1" u="heavy" spc="40" dirty="0">
                <a:uFill>
                  <a:solidFill>
                    <a:srgbClr val="000000"/>
                  </a:solidFill>
                </a:uFill>
                <a:latin typeface="Arial"/>
                <a:cs typeface="Arial"/>
              </a:rPr>
              <a:t> </a:t>
            </a:r>
            <a:r>
              <a:rPr sz="2200" b="1" u="heavy" spc="-5" dirty="0">
                <a:uFill>
                  <a:solidFill>
                    <a:srgbClr val="000000"/>
                  </a:solidFill>
                </a:uFill>
                <a:latin typeface="Arial"/>
                <a:cs typeface="Arial"/>
              </a:rPr>
              <a:t>3/31</a:t>
            </a:r>
            <a:endParaRPr sz="2200" dirty="0">
              <a:latin typeface="Arial"/>
              <a:cs typeface="Arial"/>
            </a:endParaRPr>
          </a:p>
          <a:p>
            <a:pPr>
              <a:lnSpc>
                <a:spcPct val="100000"/>
              </a:lnSpc>
              <a:buChar char="•"/>
            </a:pPr>
            <a:endParaRPr sz="2400" dirty="0">
              <a:latin typeface="Times New Roman"/>
              <a:cs typeface="Times New Roman"/>
            </a:endParaRPr>
          </a:p>
          <a:p>
            <a:pPr>
              <a:lnSpc>
                <a:spcPct val="100000"/>
              </a:lnSpc>
              <a:spcBef>
                <a:spcPts val="10"/>
              </a:spcBef>
              <a:buChar char="•"/>
            </a:pPr>
            <a:endParaRPr sz="2200" dirty="0">
              <a:latin typeface="Times New Roman"/>
              <a:cs typeface="Times New Roman"/>
            </a:endParaRPr>
          </a:p>
          <a:p>
            <a:pPr marL="355600" indent="-266700">
              <a:lnSpc>
                <a:spcPct val="100000"/>
              </a:lnSpc>
              <a:buChar char="•"/>
              <a:tabLst>
                <a:tab pos="354965" algn="l"/>
                <a:tab pos="355600" algn="l"/>
              </a:tabLst>
            </a:pPr>
            <a:r>
              <a:rPr sz="2000" spc="-5" dirty="0">
                <a:latin typeface="Arial"/>
                <a:cs typeface="Arial"/>
              </a:rPr>
              <a:t>VBPTR has four tables for each line of</a:t>
            </a:r>
            <a:r>
              <a:rPr sz="2000" spc="-20" dirty="0">
                <a:latin typeface="Arial"/>
                <a:cs typeface="Arial"/>
              </a:rPr>
              <a:t> </a:t>
            </a:r>
            <a:r>
              <a:rPr sz="2000" spc="-5" dirty="0">
                <a:latin typeface="Arial"/>
                <a:cs typeface="Arial"/>
              </a:rPr>
              <a:t>business:</a:t>
            </a:r>
            <a:endParaRPr sz="2000" dirty="0">
              <a:latin typeface="Arial"/>
              <a:cs typeface="Arial"/>
            </a:endParaRPr>
          </a:p>
          <a:p>
            <a:pPr marL="812800" lvl="1" indent="-266700">
              <a:lnSpc>
                <a:spcPct val="100000"/>
              </a:lnSpc>
              <a:spcBef>
                <a:spcPts val="15"/>
              </a:spcBef>
              <a:buChar char="•"/>
              <a:tabLst>
                <a:tab pos="812165" algn="l"/>
                <a:tab pos="812800" algn="l"/>
              </a:tabLst>
            </a:pPr>
            <a:r>
              <a:rPr sz="2000" spc="-5" dirty="0">
                <a:latin typeface="Arial"/>
                <a:cs typeface="Arial"/>
              </a:rPr>
              <a:t>Medical Expense</a:t>
            </a:r>
            <a:r>
              <a:rPr sz="2000" spc="-15" dirty="0">
                <a:latin typeface="Arial"/>
                <a:cs typeface="Arial"/>
              </a:rPr>
              <a:t> </a:t>
            </a:r>
            <a:r>
              <a:rPr sz="2000" spc="-5" dirty="0">
                <a:latin typeface="Arial"/>
                <a:cs typeface="Arial"/>
              </a:rPr>
              <a:t>Summary</a:t>
            </a:r>
            <a:endParaRPr sz="2000" dirty="0">
              <a:latin typeface="Arial"/>
              <a:cs typeface="Arial"/>
            </a:endParaRPr>
          </a:p>
          <a:p>
            <a:pPr marL="812800" lvl="1" indent="-266700">
              <a:lnSpc>
                <a:spcPct val="100000"/>
              </a:lnSpc>
              <a:buChar char="•"/>
              <a:tabLst>
                <a:tab pos="812165" algn="l"/>
                <a:tab pos="812800" algn="l"/>
              </a:tabLst>
            </a:pPr>
            <a:r>
              <a:rPr sz="2000" spc="-5" dirty="0">
                <a:latin typeface="Arial"/>
                <a:cs typeface="Arial"/>
              </a:rPr>
              <a:t>Medical Expense by</a:t>
            </a:r>
            <a:r>
              <a:rPr sz="2000" spc="-15" dirty="0">
                <a:latin typeface="Arial"/>
                <a:cs typeface="Arial"/>
              </a:rPr>
              <a:t> </a:t>
            </a:r>
            <a:r>
              <a:rPr sz="2000" spc="-5" dirty="0">
                <a:latin typeface="Arial"/>
                <a:cs typeface="Arial"/>
              </a:rPr>
              <a:t>Arrangement</a:t>
            </a:r>
            <a:endParaRPr sz="2000" dirty="0">
              <a:latin typeface="Arial"/>
              <a:cs typeface="Arial"/>
            </a:endParaRPr>
          </a:p>
          <a:p>
            <a:pPr marL="812800" lvl="1" indent="-266700">
              <a:lnSpc>
                <a:spcPct val="100000"/>
              </a:lnSpc>
              <a:buChar char="•"/>
              <a:tabLst>
                <a:tab pos="812165" algn="l"/>
                <a:tab pos="812800" algn="l"/>
              </a:tabLst>
            </a:pPr>
            <a:r>
              <a:rPr sz="2000" spc="-5" dirty="0">
                <a:latin typeface="Arial"/>
                <a:cs typeface="Arial"/>
              </a:rPr>
              <a:t>Medical Expense by</a:t>
            </a:r>
            <a:r>
              <a:rPr sz="2000" spc="-15" dirty="0">
                <a:latin typeface="Arial"/>
                <a:cs typeface="Arial"/>
              </a:rPr>
              <a:t> </a:t>
            </a:r>
            <a:r>
              <a:rPr sz="2000" spc="-5" dirty="0">
                <a:latin typeface="Arial"/>
                <a:cs typeface="Arial"/>
              </a:rPr>
              <a:t>Region</a:t>
            </a:r>
            <a:endParaRPr sz="2000" dirty="0">
              <a:latin typeface="Arial"/>
              <a:cs typeface="Arial"/>
            </a:endParaRPr>
          </a:p>
          <a:p>
            <a:pPr marL="812800" lvl="1" indent="-266700">
              <a:lnSpc>
                <a:spcPct val="100000"/>
              </a:lnSpc>
              <a:buChar char="•"/>
              <a:tabLst>
                <a:tab pos="812165" algn="l"/>
                <a:tab pos="812800" algn="l"/>
              </a:tabLst>
            </a:pPr>
            <a:r>
              <a:rPr sz="2000" spc="-5" dirty="0">
                <a:latin typeface="Arial"/>
                <a:cs typeface="Arial"/>
              </a:rPr>
              <a:t>VBP Contract Specific</a:t>
            </a:r>
            <a:r>
              <a:rPr sz="2000" spc="-20" dirty="0">
                <a:latin typeface="Arial"/>
                <a:cs typeface="Arial"/>
              </a:rPr>
              <a:t> </a:t>
            </a:r>
            <a:r>
              <a:rPr sz="2000" spc="-5" dirty="0">
                <a:latin typeface="Arial"/>
                <a:cs typeface="Arial"/>
              </a:rPr>
              <a:t>Information</a:t>
            </a:r>
            <a:endParaRPr sz="2000" dirty="0">
              <a:latin typeface="Arial"/>
              <a:cs typeface="Arial"/>
            </a:endParaRPr>
          </a:p>
        </p:txBody>
      </p:sp>
      <p:sp>
        <p:nvSpPr>
          <p:cNvPr id="27" name="object 5">
            <a:extLst>
              <a:ext uri="{FF2B5EF4-FFF2-40B4-BE49-F238E27FC236}">
                <a16:creationId xmlns:a16="http://schemas.microsoft.com/office/drawing/2014/main" id="{83C1301A-5418-49C3-BF86-D22C4E080AAF}"/>
              </a:ext>
            </a:extLst>
          </p:cNvPr>
          <p:cNvSpPr/>
          <p:nvPr/>
        </p:nvSpPr>
        <p:spPr>
          <a:xfrm>
            <a:off x="7188200" y="2812279"/>
            <a:ext cx="3111500" cy="1493021"/>
          </a:xfrm>
          <a:prstGeom prst="rect">
            <a:avLst/>
          </a:prstGeom>
          <a:blipFill>
            <a:blip r:embed="rId3" cstate="print"/>
            <a:stretch>
              <a:fillRect/>
            </a:stretch>
          </a:blipFill>
        </p:spPr>
        <p:txBody>
          <a:bodyPr wrap="square" lIns="0" tIns="0" rIns="0" bIns="0" rtlCol="0"/>
          <a:lstStyle/>
          <a:p>
            <a:endParaRPr dirty="0"/>
          </a:p>
        </p:txBody>
      </p:sp>
      <p:sp>
        <p:nvSpPr>
          <p:cNvPr id="28" name="object 6">
            <a:extLst>
              <a:ext uri="{FF2B5EF4-FFF2-40B4-BE49-F238E27FC236}">
                <a16:creationId xmlns:a16="http://schemas.microsoft.com/office/drawing/2014/main" id="{DC4F23CD-2A50-48AC-A4F3-39A2236E4339}"/>
              </a:ext>
            </a:extLst>
          </p:cNvPr>
          <p:cNvSpPr/>
          <p:nvPr/>
        </p:nvSpPr>
        <p:spPr>
          <a:xfrm>
            <a:off x="5499100" y="4358085"/>
            <a:ext cx="5168900" cy="1549399"/>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4142212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623455" y="1143000"/>
            <a:ext cx="10979727" cy="493722"/>
          </a:xfrm>
        </p:spPr>
        <p:txBody>
          <a:bodyPr>
            <a:normAutofit fontScale="90000"/>
          </a:bodyPr>
          <a:lstStyle/>
          <a:p>
            <a:r>
              <a:rPr lang="en-US" b="1" dirty="0">
                <a:solidFill>
                  <a:srgbClr val="503278"/>
                </a:solidFill>
                <a:latin typeface="Arial" panose="020B0604020202020204" pitchFamily="34" charset="0"/>
                <a:cs typeface="Arial" panose="020B0604020202020204" pitchFamily="34" charset="0"/>
              </a:rPr>
              <a:t>Types of VBP Arrangements</a:t>
            </a:r>
          </a:p>
        </p:txBody>
      </p:sp>
      <p:sp>
        <p:nvSpPr>
          <p:cNvPr id="16" name="Rectangle 15"/>
          <p:cNvSpPr/>
          <p:nvPr/>
        </p:nvSpPr>
        <p:spPr>
          <a:xfrm>
            <a:off x="0" y="144555"/>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7" name="Rectangle 16"/>
          <p:cNvSpPr/>
          <p:nvPr/>
        </p:nvSpPr>
        <p:spPr>
          <a:xfrm>
            <a:off x="0" y="15"/>
            <a:ext cx="12192000" cy="15072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3</a:t>
            </a:r>
          </a:p>
        </p:txBody>
      </p:sp>
      <p:graphicFrame>
        <p:nvGraphicFramePr>
          <p:cNvPr id="8" name="object 4">
            <a:extLst>
              <a:ext uri="{FF2B5EF4-FFF2-40B4-BE49-F238E27FC236}">
                <a16:creationId xmlns:a16="http://schemas.microsoft.com/office/drawing/2014/main" id="{5B28F978-2DCA-48C3-A51C-DE2BC623BA9C}"/>
              </a:ext>
            </a:extLst>
          </p:cNvPr>
          <p:cNvGraphicFramePr>
            <a:graphicFrameLocks noGrp="1"/>
          </p:cNvGraphicFramePr>
          <p:nvPr>
            <p:extLst>
              <p:ext uri="{D42A27DB-BD31-4B8C-83A1-F6EECF244321}">
                <p14:modId xmlns:p14="http://schemas.microsoft.com/office/powerpoint/2010/main" val="843487215"/>
              </p:ext>
            </p:extLst>
          </p:nvPr>
        </p:nvGraphicFramePr>
        <p:xfrm>
          <a:off x="219810" y="1721384"/>
          <a:ext cx="11432540" cy="4520977"/>
        </p:xfrm>
        <a:graphic>
          <a:graphicData uri="http://schemas.openxmlformats.org/drawingml/2006/table">
            <a:tbl>
              <a:tblPr firstRow="1" bandRow="1">
                <a:tableStyleId>{2D5ABB26-0587-4C30-8999-92F81FD0307C}</a:tableStyleId>
              </a:tblPr>
              <a:tblGrid>
                <a:gridCol w="1877060">
                  <a:extLst>
                    <a:ext uri="{9D8B030D-6E8A-4147-A177-3AD203B41FA5}">
                      <a16:colId xmlns:a16="http://schemas.microsoft.com/office/drawing/2014/main" val="20000"/>
                    </a:ext>
                  </a:extLst>
                </a:gridCol>
                <a:gridCol w="2181860">
                  <a:extLst>
                    <a:ext uri="{9D8B030D-6E8A-4147-A177-3AD203B41FA5}">
                      <a16:colId xmlns:a16="http://schemas.microsoft.com/office/drawing/2014/main" val="20001"/>
                    </a:ext>
                  </a:extLst>
                </a:gridCol>
                <a:gridCol w="2337435">
                  <a:extLst>
                    <a:ext uri="{9D8B030D-6E8A-4147-A177-3AD203B41FA5}">
                      <a16:colId xmlns:a16="http://schemas.microsoft.com/office/drawing/2014/main" val="20002"/>
                    </a:ext>
                  </a:extLst>
                </a:gridCol>
                <a:gridCol w="2026285">
                  <a:extLst>
                    <a:ext uri="{9D8B030D-6E8A-4147-A177-3AD203B41FA5}">
                      <a16:colId xmlns:a16="http://schemas.microsoft.com/office/drawing/2014/main" val="20003"/>
                    </a:ext>
                  </a:extLst>
                </a:gridCol>
                <a:gridCol w="3009900">
                  <a:extLst>
                    <a:ext uri="{9D8B030D-6E8A-4147-A177-3AD203B41FA5}">
                      <a16:colId xmlns:a16="http://schemas.microsoft.com/office/drawing/2014/main" val="20004"/>
                    </a:ext>
                  </a:extLst>
                </a:gridCol>
              </a:tblGrid>
              <a:tr h="324177">
                <a:tc rowSpan="2">
                  <a:txBody>
                    <a:bodyPr/>
                    <a:lstStyle/>
                    <a:p>
                      <a:pPr>
                        <a:lnSpc>
                          <a:spcPct val="100000"/>
                        </a:lnSpc>
                      </a:pPr>
                      <a:endParaRPr sz="1500" dirty="0">
                        <a:latin typeface="Times New Roman"/>
                        <a:cs typeface="Times New Roman"/>
                      </a:endParaRPr>
                    </a:p>
                    <a:p>
                      <a:pPr>
                        <a:lnSpc>
                          <a:spcPct val="100000"/>
                        </a:lnSpc>
                      </a:pPr>
                      <a:endParaRPr sz="1500" dirty="0">
                        <a:latin typeface="Times New Roman"/>
                        <a:cs typeface="Times New Roman"/>
                      </a:endParaRPr>
                    </a:p>
                    <a:p>
                      <a:pPr marL="761365">
                        <a:lnSpc>
                          <a:spcPct val="100000"/>
                        </a:lnSpc>
                        <a:spcBef>
                          <a:spcPts val="1010"/>
                        </a:spcBef>
                      </a:pPr>
                      <a:r>
                        <a:rPr sz="1400" b="1" spc="-5" dirty="0">
                          <a:solidFill>
                            <a:srgbClr val="002060"/>
                          </a:solidFill>
                          <a:latin typeface="Arial"/>
                          <a:cs typeface="Arial"/>
                        </a:rPr>
                        <a:t>Types</a:t>
                      </a:r>
                      <a:endParaRPr sz="14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gridSpan="2">
                  <a:txBody>
                    <a:bodyPr/>
                    <a:lstStyle/>
                    <a:p>
                      <a:pPr marL="962025">
                        <a:lnSpc>
                          <a:spcPct val="100000"/>
                        </a:lnSpc>
                        <a:spcBef>
                          <a:spcPts val="545"/>
                        </a:spcBef>
                      </a:pPr>
                      <a:r>
                        <a:rPr sz="1400" b="1" spc="-5" dirty="0">
                          <a:solidFill>
                            <a:srgbClr val="FFFFFF"/>
                          </a:solidFill>
                          <a:latin typeface="Arial"/>
                          <a:cs typeface="Arial"/>
                        </a:rPr>
                        <a:t>Population Based</a:t>
                      </a:r>
                      <a:r>
                        <a:rPr sz="1400" b="1" spc="-15" dirty="0">
                          <a:solidFill>
                            <a:srgbClr val="FFFFFF"/>
                          </a:solidFill>
                          <a:latin typeface="Arial"/>
                          <a:cs typeface="Arial"/>
                        </a:rPr>
                        <a:t> </a:t>
                      </a:r>
                      <a:r>
                        <a:rPr sz="1400" b="1" spc="-5" dirty="0">
                          <a:solidFill>
                            <a:srgbClr val="FFFFFF"/>
                          </a:solidFill>
                          <a:latin typeface="Arial"/>
                          <a:cs typeface="Arial"/>
                        </a:rPr>
                        <a:t>Arrangements</a:t>
                      </a:r>
                      <a:endParaRPr sz="1400" dirty="0">
                        <a:latin typeface="Arial"/>
                        <a:cs typeface="Arial"/>
                      </a:endParaRPr>
                    </a:p>
                  </a:txBody>
                  <a:tcPr marL="0" marR="0" marT="692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E3151"/>
                    </a:solidFill>
                  </a:tcPr>
                </a:tc>
                <a:tc hMerge="1">
                  <a:txBody>
                    <a:bodyPr/>
                    <a:lstStyle/>
                    <a:p>
                      <a:endParaRPr/>
                    </a:p>
                  </a:txBody>
                  <a:tcPr marL="0" marR="0" marT="0" marB="0"/>
                </a:tc>
                <a:tc gridSpan="2">
                  <a:txBody>
                    <a:bodyPr/>
                    <a:lstStyle/>
                    <a:p>
                      <a:pPr marL="1171575">
                        <a:lnSpc>
                          <a:spcPct val="100000"/>
                        </a:lnSpc>
                        <a:spcBef>
                          <a:spcPts val="545"/>
                        </a:spcBef>
                      </a:pPr>
                      <a:r>
                        <a:rPr sz="1400" b="1" spc="-5" dirty="0">
                          <a:solidFill>
                            <a:srgbClr val="FFFFFF"/>
                          </a:solidFill>
                          <a:latin typeface="Arial"/>
                          <a:cs typeface="Arial"/>
                        </a:rPr>
                        <a:t>Bundle Or Episode</a:t>
                      </a:r>
                      <a:r>
                        <a:rPr sz="1400" b="1" spc="-20" dirty="0">
                          <a:solidFill>
                            <a:srgbClr val="FFFFFF"/>
                          </a:solidFill>
                          <a:latin typeface="Arial"/>
                          <a:cs typeface="Arial"/>
                        </a:rPr>
                        <a:t> </a:t>
                      </a:r>
                      <a:r>
                        <a:rPr sz="1400" b="1" spc="-5" dirty="0">
                          <a:solidFill>
                            <a:srgbClr val="FFFFFF"/>
                          </a:solidFill>
                          <a:latin typeface="Arial"/>
                          <a:cs typeface="Arial"/>
                        </a:rPr>
                        <a:t>Arrangements</a:t>
                      </a:r>
                      <a:endParaRPr sz="1400" dirty="0">
                        <a:latin typeface="Arial"/>
                        <a:cs typeface="Arial"/>
                      </a:endParaRPr>
                    </a:p>
                  </a:txBody>
                  <a:tcPr marL="0" marR="0" marT="692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E3151"/>
                    </a:solidFill>
                  </a:tcPr>
                </a:tc>
                <a:tc hMerge="1">
                  <a:txBody>
                    <a:bodyPr/>
                    <a:lstStyle/>
                    <a:p>
                      <a:endParaRPr/>
                    </a:p>
                  </a:txBody>
                  <a:tcPr marL="0" marR="0" marT="0" marB="0"/>
                </a:tc>
                <a:extLst>
                  <a:ext uri="{0D108BD9-81ED-4DB2-BD59-A6C34878D82A}">
                    <a16:rowId xmlns:a16="http://schemas.microsoft.com/office/drawing/2014/main" val="10000"/>
                  </a:ext>
                </a:extLst>
              </a:tr>
              <a:tr h="901560">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a:lnSpc>
                          <a:spcPct val="100000"/>
                        </a:lnSpc>
                        <a:spcBef>
                          <a:spcPts val="50"/>
                        </a:spcBef>
                      </a:pPr>
                      <a:endParaRPr sz="1700" dirty="0">
                        <a:latin typeface="Times New Roman"/>
                        <a:cs typeface="Times New Roman"/>
                      </a:endParaRPr>
                    </a:p>
                    <a:p>
                      <a:pPr marL="147320" marR="162560">
                        <a:lnSpc>
                          <a:spcPct val="115799"/>
                        </a:lnSpc>
                      </a:pPr>
                      <a:r>
                        <a:rPr sz="1400" b="1" spc="-5" dirty="0">
                          <a:solidFill>
                            <a:srgbClr val="002060"/>
                          </a:solidFill>
                          <a:latin typeface="Arial"/>
                          <a:cs typeface="Arial"/>
                        </a:rPr>
                        <a:t>Total Care for</a:t>
                      </a:r>
                      <a:r>
                        <a:rPr sz="1400" b="1" spc="-85" dirty="0">
                          <a:solidFill>
                            <a:srgbClr val="002060"/>
                          </a:solidFill>
                          <a:latin typeface="Arial"/>
                          <a:cs typeface="Arial"/>
                        </a:rPr>
                        <a:t> </a:t>
                      </a:r>
                      <a:r>
                        <a:rPr sz="1400" b="1" spc="-5" dirty="0">
                          <a:solidFill>
                            <a:srgbClr val="002060"/>
                          </a:solidFill>
                          <a:latin typeface="Arial"/>
                          <a:cs typeface="Arial"/>
                        </a:rPr>
                        <a:t>General  Population</a:t>
                      </a:r>
                      <a:r>
                        <a:rPr sz="1400" b="1" spc="-20" dirty="0">
                          <a:solidFill>
                            <a:srgbClr val="002060"/>
                          </a:solidFill>
                          <a:latin typeface="Arial"/>
                          <a:cs typeface="Arial"/>
                        </a:rPr>
                        <a:t> </a:t>
                      </a:r>
                      <a:r>
                        <a:rPr sz="1400" b="1" spc="-5" dirty="0">
                          <a:solidFill>
                            <a:srgbClr val="002060"/>
                          </a:solidFill>
                          <a:latin typeface="Arial"/>
                          <a:cs typeface="Arial"/>
                        </a:rPr>
                        <a:t>(TCGP)</a:t>
                      </a:r>
                      <a:endParaRPr sz="1400" dirty="0">
                        <a:latin typeface="Arial"/>
                        <a:cs typeface="Arial"/>
                      </a:endParaRPr>
                    </a:p>
                  </a:txBody>
                  <a:tcPr marL="0" marR="0" marT="6350" marB="0">
                    <a:lnL w="12700">
                      <a:solidFill>
                        <a:srgbClr val="FFFFFF"/>
                      </a:solidFill>
                      <a:prstDash val="solid"/>
                    </a:lnL>
                    <a:lnR w="12700">
                      <a:solidFill>
                        <a:srgbClr val="FFFFFF"/>
                      </a:solidFill>
                      <a:prstDash val="solid"/>
                    </a:lnR>
                    <a:lnT w="38100">
                      <a:solidFill>
                        <a:srgbClr val="FFFFFF"/>
                      </a:solidFill>
                      <a:prstDash val="solid"/>
                    </a:lnT>
                    <a:lnB w="38100">
                      <a:solidFill>
                        <a:srgbClr val="FFFFFF"/>
                      </a:solidFill>
                      <a:prstDash val="solid"/>
                    </a:lnB>
                    <a:solidFill>
                      <a:srgbClr val="FFC000"/>
                    </a:solidFill>
                  </a:tcPr>
                </a:tc>
                <a:tc>
                  <a:txBody>
                    <a:bodyPr/>
                    <a:lstStyle/>
                    <a:p>
                      <a:pPr>
                        <a:lnSpc>
                          <a:spcPct val="100000"/>
                        </a:lnSpc>
                        <a:spcBef>
                          <a:spcPts val="50"/>
                        </a:spcBef>
                      </a:pPr>
                      <a:endParaRPr sz="1700" dirty="0">
                        <a:latin typeface="Times New Roman"/>
                        <a:cs typeface="Times New Roman"/>
                      </a:endParaRPr>
                    </a:p>
                    <a:p>
                      <a:pPr marL="158750" marR="346710">
                        <a:lnSpc>
                          <a:spcPct val="115799"/>
                        </a:lnSpc>
                      </a:pPr>
                      <a:r>
                        <a:rPr sz="1400" b="1" spc="-5" dirty="0">
                          <a:solidFill>
                            <a:srgbClr val="002060"/>
                          </a:solidFill>
                          <a:latin typeface="Arial"/>
                          <a:cs typeface="Arial"/>
                        </a:rPr>
                        <a:t>Total Care for</a:t>
                      </a:r>
                      <a:r>
                        <a:rPr sz="1400" b="1" spc="-85" dirty="0">
                          <a:solidFill>
                            <a:srgbClr val="002060"/>
                          </a:solidFill>
                          <a:latin typeface="Arial"/>
                          <a:cs typeface="Arial"/>
                        </a:rPr>
                        <a:t> </a:t>
                      </a:r>
                      <a:r>
                        <a:rPr sz="1400" b="1" spc="-5" dirty="0">
                          <a:solidFill>
                            <a:srgbClr val="002060"/>
                          </a:solidFill>
                          <a:latin typeface="Arial"/>
                          <a:cs typeface="Arial"/>
                        </a:rPr>
                        <a:t>Special  Need</a:t>
                      </a:r>
                      <a:r>
                        <a:rPr sz="1400" b="1" spc="-20" dirty="0">
                          <a:solidFill>
                            <a:srgbClr val="002060"/>
                          </a:solidFill>
                          <a:latin typeface="Arial"/>
                          <a:cs typeface="Arial"/>
                        </a:rPr>
                        <a:t> </a:t>
                      </a:r>
                      <a:r>
                        <a:rPr sz="1400" b="1" spc="-5" dirty="0">
                          <a:solidFill>
                            <a:srgbClr val="002060"/>
                          </a:solidFill>
                          <a:latin typeface="Arial"/>
                          <a:cs typeface="Arial"/>
                        </a:rPr>
                        <a:t>Populations</a:t>
                      </a:r>
                      <a:endParaRPr sz="1400" dirty="0">
                        <a:latin typeface="Arial"/>
                        <a:cs typeface="Arial"/>
                      </a:endParaRPr>
                    </a:p>
                  </a:txBody>
                  <a:tcPr marL="0" marR="0" marT="6350" marB="0">
                    <a:lnL w="12700">
                      <a:solidFill>
                        <a:srgbClr val="FFFFFF"/>
                      </a:solidFill>
                      <a:prstDash val="solid"/>
                    </a:lnL>
                    <a:lnR w="12700">
                      <a:solidFill>
                        <a:srgbClr val="FFFFFF"/>
                      </a:solidFill>
                      <a:prstDash val="solid"/>
                    </a:lnR>
                    <a:lnT w="38100">
                      <a:solidFill>
                        <a:srgbClr val="FFFFFF"/>
                      </a:solidFill>
                      <a:prstDash val="solid"/>
                    </a:lnT>
                    <a:lnB w="38100">
                      <a:solidFill>
                        <a:srgbClr val="FFFFFF"/>
                      </a:solidFill>
                      <a:prstDash val="solid"/>
                    </a:lnB>
                    <a:solidFill>
                      <a:srgbClr val="FFC000"/>
                    </a:solidFill>
                  </a:tcPr>
                </a:tc>
                <a:tc>
                  <a:txBody>
                    <a:bodyPr/>
                    <a:lstStyle/>
                    <a:p>
                      <a:pPr>
                        <a:lnSpc>
                          <a:spcPct val="100000"/>
                        </a:lnSpc>
                      </a:pPr>
                      <a:endParaRPr sz="1500" dirty="0">
                        <a:latin typeface="Times New Roman"/>
                        <a:cs typeface="Times New Roman"/>
                      </a:endParaRPr>
                    </a:p>
                    <a:p>
                      <a:pPr marL="147955">
                        <a:lnSpc>
                          <a:spcPct val="100000"/>
                        </a:lnSpc>
                        <a:spcBef>
                          <a:spcPts val="1310"/>
                        </a:spcBef>
                      </a:pPr>
                      <a:r>
                        <a:rPr sz="1400" b="1" spc="-5" dirty="0">
                          <a:solidFill>
                            <a:srgbClr val="002060"/>
                          </a:solidFill>
                          <a:latin typeface="Arial"/>
                          <a:cs typeface="Arial"/>
                        </a:rPr>
                        <a:t>Care</a:t>
                      </a:r>
                      <a:r>
                        <a:rPr sz="1400" b="1" spc="-15" dirty="0">
                          <a:solidFill>
                            <a:srgbClr val="002060"/>
                          </a:solidFill>
                          <a:latin typeface="Arial"/>
                          <a:cs typeface="Arial"/>
                        </a:rPr>
                        <a:t> </a:t>
                      </a:r>
                      <a:r>
                        <a:rPr sz="1400" b="1" spc="-5" dirty="0">
                          <a:solidFill>
                            <a:srgbClr val="002060"/>
                          </a:solidFill>
                          <a:latin typeface="Arial"/>
                          <a:cs typeface="Arial"/>
                        </a:rPr>
                        <a:t>Bundles</a:t>
                      </a:r>
                      <a:endParaRPr sz="1400" dirty="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38100">
                      <a:solidFill>
                        <a:srgbClr val="FFFFFF"/>
                      </a:solidFill>
                      <a:prstDash val="solid"/>
                    </a:lnB>
                    <a:solidFill>
                      <a:srgbClr val="FFC000"/>
                    </a:solidFill>
                  </a:tcPr>
                </a:tc>
                <a:tc>
                  <a:txBody>
                    <a:bodyPr/>
                    <a:lstStyle/>
                    <a:p>
                      <a:pPr>
                        <a:lnSpc>
                          <a:spcPct val="100000"/>
                        </a:lnSpc>
                      </a:pPr>
                      <a:endParaRPr sz="1500" dirty="0">
                        <a:latin typeface="Times New Roman"/>
                        <a:cs typeface="Times New Roman"/>
                      </a:endParaRPr>
                    </a:p>
                    <a:p>
                      <a:pPr marL="147320">
                        <a:lnSpc>
                          <a:spcPct val="100000"/>
                        </a:lnSpc>
                        <a:spcBef>
                          <a:spcPts val="1310"/>
                        </a:spcBef>
                      </a:pPr>
                      <a:r>
                        <a:rPr sz="1400" b="1" spc="-5" dirty="0">
                          <a:solidFill>
                            <a:srgbClr val="002060"/>
                          </a:solidFill>
                          <a:latin typeface="Arial"/>
                          <a:cs typeface="Arial"/>
                        </a:rPr>
                        <a:t>Integrated Primary Care</a:t>
                      </a:r>
                      <a:r>
                        <a:rPr sz="1400" b="1" spc="-30" dirty="0">
                          <a:solidFill>
                            <a:srgbClr val="002060"/>
                          </a:solidFill>
                          <a:latin typeface="Arial"/>
                          <a:cs typeface="Arial"/>
                        </a:rPr>
                        <a:t> </a:t>
                      </a:r>
                      <a:r>
                        <a:rPr sz="1400" b="1" spc="-5" dirty="0">
                          <a:solidFill>
                            <a:srgbClr val="002060"/>
                          </a:solidFill>
                          <a:latin typeface="Arial"/>
                          <a:cs typeface="Arial"/>
                        </a:rPr>
                        <a:t>(IPC)</a:t>
                      </a:r>
                      <a:endParaRPr sz="1400" dirty="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38100">
                      <a:solidFill>
                        <a:srgbClr val="FFFFFF"/>
                      </a:solidFill>
                      <a:prstDash val="solid"/>
                    </a:lnB>
                    <a:solidFill>
                      <a:srgbClr val="FFC000"/>
                    </a:solidFill>
                  </a:tcPr>
                </a:tc>
                <a:extLst>
                  <a:ext uri="{0D108BD9-81ED-4DB2-BD59-A6C34878D82A}">
                    <a16:rowId xmlns:a16="http://schemas.microsoft.com/office/drawing/2014/main" val="10001"/>
                  </a:ext>
                </a:extLst>
              </a:tr>
              <a:tr h="2522445">
                <a:tc>
                  <a:txBody>
                    <a:bodyPr/>
                    <a:lstStyle/>
                    <a:p>
                      <a:pPr marL="147320">
                        <a:lnSpc>
                          <a:spcPct val="100000"/>
                        </a:lnSpc>
                        <a:spcBef>
                          <a:spcPts val="170"/>
                        </a:spcBef>
                      </a:pPr>
                      <a:r>
                        <a:rPr sz="1400" b="1" spc="-5" dirty="0">
                          <a:latin typeface="Arial"/>
                          <a:cs typeface="Arial"/>
                        </a:rPr>
                        <a:t>Definition</a:t>
                      </a:r>
                      <a:endParaRPr sz="1400" dirty="0">
                        <a:latin typeface="Arial"/>
                        <a:cs typeface="Arial"/>
                      </a:endParaRPr>
                    </a:p>
                  </a:txBody>
                  <a:tcPr marL="0" marR="0" marT="215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tc>
                  <a:txBody>
                    <a:bodyPr/>
                    <a:lstStyle/>
                    <a:p>
                      <a:pPr marL="147320" marR="62865">
                        <a:lnSpc>
                          <a:spcPts val="1950"/>
                        </a:lnSpc>
                        <a:spcBef>
                          <a:spcPts val="85"/>
                        </a:spcBef>
                      </a:pPr>
                      <a:r>
                        <a:rPr sz="1400" spc="-5" dirty="0">
                          <a:latin typeface="Arial"/>
                          <a:cs typeface="Arial"/>
                        </a:rPr>
                        <a:t>Party(ies) </a:t>
                      </a:r>
                      <a:r>
                        <a:rPr sz="1400" dirty="0">
                          <a:latin typeface="Arial"/>
                          <a:cs typeface="Arial"/>
                        </a:rPr>
                        <a:t>contracted  </a:t>
                      </a:r>
                      <a:r>
                        <a:rPr sz="1400" spc="-5" dirty="0">
                          <a:latin typeface="Arial"/>
                          <a:cs typeface="Arial"/>
                        </a:rPr>
                        <a:t>with the MCO assumes  responsibility for the total  </a:t>
                      </a:r>
                      <a:r>
                        <a:rPr sz="1400" dirty="0">
                          <a:latin typeface="Arial"/>
                          <a:cs typeface="Arial"/>
                        </a:rPr>
                        <a:t>care </a:t>
                      </a:r>
                      <a:r>
                        <a:rPr sz="1400" spc="-5" dirty="0">
                          <a:latin typeface="Arial"/>
                          <a:cs typeface="Arial"/>
                        </a:rPr>
                        <a:t>of its attributed  population</a:t>
                      </a:r>
                      <a:endParaRPr sz="1400" dirty="0">
                        <a:latin typeface="Arial"/>
                        <a:cs typeface="Arial"/>
                      </a:endParaRPr>
                    </a:p>
                  </a:txBody>
                  <a:tcPr marL="0" marR="0" marT="107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tc>
                  <a:txBody>
                    <a:bodyPr/>
                    <a:lstStyle/>
                    <a:p>
                      <a:pPr marL="158750" marR="347345">
                        <a:lnSpc>
                          <a:spcPts val="1950"/>
                        </a:lnSpc>
                        <a:spcBef>
                          <a:spcPts val="85"/>
                        </a:spcBef>
                      </a:pPr>
                      <a:r>
                        <a:rPr sz="1400" spc="-5" dirty="0">
                          <a:latin typeface="Arial"/>
                          <a:cs typeface="Arial"/>
                        </a:rPr>
                        <a:t>Total Care for the</a:t>
                      </a:r>
                      <a:r>
                        <a:rPr sz="1400" spc="-85" dirty="0">
                          <a:latin typeface="Arial"/>
                          <a:cs typeface="Arial"/>
                        </a:rPr>
                        <a:t> </a:t>
                      </a:r>
                      <a:r>
                        <a:rPr sz="1400" spc="-5" dirty="0">
                          <a:latin typeface="Arial"/>
                          <a:cs typeface="Arial"/>
                        </a:rPr>
                        <a:t>Total  Sub-pop</a:t>
                      </a:r>
                      <a:endParaRPr sz="1400" dirty="0">
                        <a:latin typeface="Arial"/>
                        <a:cs typeface="Arial"/>
                      </a:endParaRPr>
                    </a:p>
                    <a:p>
                      <a:pPr marL="364490" indent="-289560">
                        <a:lnSpc>
                          <a:spcPct val="100000"/>
                        </a:lnSpc>
                        <a:spcBef>
                          <a:spcPts val="160"/>
                        </a:spcBef>
                        <a:buChar char="•"/>
                        <a:tabLst>
                          <a:tab pos="364490" algn="l"/>
                          <a:tab pos="365125" algn="l"/>
                        </a:tabLst>
                      </a:pPr>
                      <a:r>
                        <a:rPr sz="1400" spc="-5" dirty="0">
                          <a:latin typeface="Arial"/>
                          <a:cs typeface="Arial"/>
                        </a:rPr>
                        <a:t>HIV/AIDS</a:t>
                      </a:r>
                      <a:endParaRPr sz="1400" dirty="0">
                        <a:latin typeface="Arial"/>
                        <a:cs typeface="Arial"/>
                      </a:endParaRPr>
                    </a:p>
                    <a:p>
                      <a:pPr marL="364490" indent="-289560">
                        <a:lnSpc>
                          <a:spcPct val="100000"/>
                        </a:lnSpc>
                        <a:spcBef>
                          <a:spcPts val="195"/>
                        </a:spcBef>
                        <a:buChar char="•"/>
                        <a:tabLst>
                          <a:tab pos="364490" algn="l"/>
                          <a:tab pos="365125" algn="l"/>
                        </a:tabLst>
                      </a:pPr>
                      <a:r>
                        <a:rPr sz="1400" spc="-5" dirty="0">
                          <a:latin typeface="Arial"/>
                          <a:cs typeface="Arial"/>
                        </a:rPr>
                        <a:t>MLTC</a:t>
                      </a:r>
                      <a:endParaRPr sz="1400" dirty="0">
                        <a:latin typeface="Arial"/>
                        <a:cs typeface="Arial"/>
                      </a:endParaRPr>
                    </a:p>
                    <a:p>
                      <a:pPr marL="364490" indent="-289560">
                        <a:lnSpc>
                          <a:spcPct val="100000"/>
                        </a:lnSpc>
                        <a:spcBef>
                          <a:spcPts val="270"/>
                        </a:spcBef>
                        <a:buChar char="•"/>
                        <a:tabLst>
                          <a:tab pos="364490" algn="l"/>
                          <a:tab pos="365125" algn="l"/>
                        </a:tabLst>
                      </a:pPr>
                      <a:r>
                        <a:rPr sz="1400" spc="-5" dirty="0">
                          <a:latin typeface="Arial"/>
                          <a:cs typeface="Arial"/>
                        </a:rPr>
                        <a:t>HARP</a:t>
                      </a:r>
                      <a:endParaRPr sz="1400" dirty="0">
                        <a:latin typeface="Arial"/>
                        <a:cs typeface="Arial"/>
                      </a:endParaRPr>
                    </a:p>
                  </a:txBody>
                  <a:tcPr marL="0" marR="0" marT="107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tc>
                  <a:txBody>
                    <a:bodyPr/>
                    <a:lstStyle/>
                    <a:p>
                      <a:pPr marL="147955" marR="222885">
                        <a:lnSpc>
                          <a:spcPts val="1950"/>
                        </a:lnSpc>
                        <a:spcBef>
                          <a:spcPts val="85"/>
                        </a:spcBef>
                      </a:pPr>
                      <a:r>
                        <a:rPr sz="1400" spc="-5" dirty="0">
                          <a:latin typeface="Arial"/>
                          <a:cs typeface="Arial"/>
                        </a:rPr>
                        <a:t>Episodes in which</a:t>
                      </a:r>
                      <a:r>
                        <a:rPr sz="1400" spc="-85" dirty="0">
                          <a:latin typeface="Arial"/>
                          <a:cs typeface="Arial"/>
                        </a:rPr>
                        <a:t> </a:t>
                      </a:r>
                      <a:r>
                        <a:rPr sz="1400" spc="-5" dirty="0">
                          <a:latin typeface="Arial"/>
                          <a:cs typeface="Arial"/>
                        </a:rPr>
                        <a:t>all  </a:t>
                      </a:r>
                      <a:r>
                        <a:rPr sz="1400" dirty="0">
                          <a:latin typeface="Arial"/>
                          <a:cs typeface="Arial"/>
                        </a:rPr>
                        <a:t>costs </a:t>
                      </a:r>
                      <a:r>
                        <a:rPr sz="1400" spc="-5" dirty="0">
                          <a:latin typeface="Arial"/>
                          <a:cs typeface="Arial"/>
                        </a:rPr>
                        <a:t>related to the  episode across the  </a:t>
                      </a:r>
                      <a:r>
                        <a:rPr sz="1400" dirty="0">
                          <a:latin typeface="Arial"/>
                          <a:cs typeface="Arial"/>
                        </a:rPr>
                        <a:t>care continuum </a:t>
                      </a:r>
                      <a:r>
                        <a:rPr sz="1400" spc="-5" dirty="0">
                          <a:latin typeface="Arial"/>
                          <a:cs typeface="Arial"/>
                        </a:rPr>
                        <a:t>are  measured</a:t>
                      </a:r>
                      <a:endParaRPr sz="1400" dirty="0">
                        <a:latin typeface="Arial"/>
                        <a:cs typeface="Arial"/>
                      </a:endParaRPr>
                    </a:p>
                    <a:p>
                      <a:pPr marL="434975" indent="-233679">
                        <a:lnSpc>
                          <a:spcPct val="100000"/>
                        </a:lnSpc>
                        <a:spcBef>
                          <a:spcPts val="160"/>
                        </a:spcBef>
                        <a:buChar char="•"/>
                        <a:tabLst>
                          <a:tab pos="434975" algn="l"/>
                          <a:tab pos="435609" algn="l"/>
                        </a:tabLst>
                      </a:pPr>
                      <a:r>
                        <a:rPr sz="1400" spc="-5" dirty="0">
                          <a:latin typeface="Arial"/>
                          <a:cs typeface="Arial"/>
                        </a:rPr>
                        <a:t>Maternity</a:t>
                      </a:r>
                      <a:r>
                        <a:rPr sz="1400" spc="-20" dirty="0">
                          <a:latin typeface="Arial"/>
                          <a:cs typeface="Arial"/>
                        </a:rPr>
                        <a:t> </a:t>
                      </a:r>
                      <a:r>
                        <a:rPr sz="1400" spc="-5" dirty="0">
                          <a:latin typeface="Arial"/>
                          <a:cs typeface="Arial"/>
                        </a:rPr>
                        <a:t>Bundle</a:t>
                      </a:r>
                      <a:endParaRPr sz="1400" dirty="0">
                        <a:latin typeface="Arial"/>
                        <a:cs typeface="Arial"/>
                      </a:endParaRPr>
                    </a:p>
                  </a:txBody>
                  <a:tcPr marL="0" marR="0" marT="107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tc>
                  <a:txBody>
                    <a:bodyPr/>
                    <a:lstStyle/>
                    <a:p>
                      <a:pPr marL="147320" marR="130175">
                        <a:lnSpc>
                          <a:spcPts val="1950"/>
                        </a:lnSpc>
                        <a:spcBef>
                          <a:spcPts val="85"/>
                        </a:spcBef>
                      </a:pPr>
                      <a:r>
                        <a:rPr sz="1400" spc="-5" dirty="0">
                          <a:latin typeface="Arial"/>
                          <a:cs typeface="Arial"/>
                        </a:rPr>
                        <a:t>Patient Centered Medical Home or  Advanced Primary Care,</a:t>
                      </a:r>
                      <a:r>
                        <a:rPr sz="1400" spc="-70" dirty="0">
                          <a:latin typeface="Arial"/>
                          <a:cs typeface="Arial"/>
                        </a:rPr>
                        <a:t> </a:t>
                      </a:r>
                      <a:r>
                        <a:rPr sz="1400" spc="-5" dirty="0">
                          <a:latin typeface="Arial"/>
                          <a:cs typeface="Arial"/>
                        </a:rPr>
                        <a:t>includes:</a:t>
                      </a:r>
                      <a:endParaRPr sz="1400" dirty="0">
                        <a:latin typeface="Arial"/>
                        <a:cs typeface="Arial"/>
                      </a:endParaRPr>
                    </a:p>
                    <a:p>
                      <a:pPr marL="434340" indent="-233679">
                        <a:lnSpc>
                          <a:spcPct val="100000"/>
                        </a:lnSpc>
                        <a:spcBef>
                          <a:spcPts val="160"/>
                        </a:spcBef>
                        <a:buChar char="•"/>
                        <a:tabLst>
                          <a:tab pos="434340" algn="l"/>
                          <a:tab pos="434975" algn="l"/>
                        </a:tabLst>
                      </a:pPr>
                      <a:r>
                        <a:rPr sz="1400" spc="-5" dirty="0">
                          <a:latin typeface="Arial"/>
                          <a:cs typeface="Arial"/>
                        </a:rPr>
                        <a:t>Care</a:t>
                      </a:r>
                      <a:r>
                        <a:rPr sz="1400" spc="-10" dirty="0">
                          <a:latin typeface="Arial"/>
                          <a:cs typeface="Arial"/>
                        </a:rPr>
                        <a:t> </a:t>
                      </a:r>
                      <a:r>
                        <a:rPr sz="1400" spc="-5" dirty="0">
                          <a:latin typeface="Arial"/>
                          <a:cs typeface="Arial"/>
                        </a:rPr>
                        <a:t>management</a:t>
                      </a:r>
                      <a:endParaRPr sz="1400" dirty="0">
                        <a:latin typeface="Arial"/>
                        <a:cs typeface="Arial"/>
                      </a:endParaRPr>
                    </a:p>
                    <a:p>
                      <a:pPr marL="434340" indent="-233679">
                        <a:lnSpc>
                          <a:spcPct val="100000"/>
                        </a:lnSpc>
                        <a:spcBef>
                          <a:spcPts val="195"/>
                        </a:spcBef>
                        <a:buChar char="•"/>
                        <a:tabLst>
                          <a:tab pos="434340" algn="l"/>
                          <a:tab pos="434975" algn="l"/>
                        </a:tabLst>
                      </a:pPr>
                      <a:r>
                        <a:rPr sz="1400" spc="-5" dirty="0">
                          <a:latin typeface="Arial"/>
                          <a:cs typeface="Arial"/>
                        </a:rPr>
                        <a:t>Practice</a:t>
                      </a:r>
                      <a:r>
                        <a:rPr sz="1400" spc="-15" dirty="0">
                          <a:latin typeface="Arial"/>
                          <a:cs typeface="Arial"/>
                        </a:rPr>
                        <a:t> </a:t>
                      </a:r>
                      <a:r>
                        <a:rPr sz="1400" spc="-5" dirty="0">
                          <a:latin typeface="Arial"/>
                          <a:cs typeface="Arial"/>
                        </a:rPr>
                        <a:t>transformation</a:t>
                      </a:r>
                      <a:endParaRPr sz="1400" dirty="0">
                        <a:latin typeface="Arial"/>
                        <a:cs typeface="Arial"/>
                      </a:endParaRPr>
                    </a:p>
                    <a:p>
                      <a:pPr marL="434340" indent="-233679">
                        <a:lnSpc>
                          <a:spcPct val="100000"/>
                        </a:lnSpc>
                        <a:spcBef>
                          <a:spcPts val="270"/>
                        </a:spcBef>
                        <a:buChar char="•"/>
                        <a:tabLst>
                          <a:tab pos="434340" algn="l"/>
                          <a:tab pos="434975" algn="l"/>
                        </a:tabLst>
                      </a:pPr>
                      <a:r>
                        <a:rPr sz="1400" spc="-5" dirty="0">
                          <a:latin typeface="Arial"/>
                          <a:cs typeface="Arial"/>
                        </a:rPr>
                        <a:t>Savings from downstream</a:t>
                      </a:r>
                      <a:r>
                        <a:rPr sz="1400" spc="-65" dirty="0">
                          <a:latin typeface="Arial"/>
                          <a:cs typeface="Arial"/>
                        </a:rPr>
                        <a:t> </a:t>
                      </a:r>
                      <a:r>
                        <a:rPr sz="1400" dirty="0">
                          <a:latin typeface="Arial"/>
                          <a:cs typeface="Arial"/>
                        </a:rPr>
                        <a:t>costs</a:t>
                      </a:r>
                    </a:p>
                    <a:p>
                      <a:pPr marL="434340" marR="177165" indent="-233679">
                        <a:lnSpc>
                          <a:spcPct val="116300"/>
                        </a:lnSpc>
                        <a:spcBef>
                          <a:spcPts val="60"/>
                        </a:spcBef>
                        <a:buChar char="•"/>
                        <a:tabLst>
                          <a:tab pos="434340" algn="l"/>
                          <a:tab pos="434975" algn="l"/>
                        </a:tabLst>
                      </a:pPr>
                      <a:r>
                        <a:rPr sz="1400" spc="-5" dirty="0">
                          <a:latin typeface="Arial"/>
                          <a:cs typeface="Arial"/>
                        </a:rPr>
                        <a:t>Chronic Bundle (includes 14  </a:t>
                      </a:r>
                      <a:r>
                        <a:rPr sz="1400" dirty="0">
                          <a:latin typeface="Arial"/>
                          <a:cs typeface="Arial"/>
                        </a:rPr>
                        <a:t>chronic conditions </a:t>
                      </a:r>
                      <a:r>
                        <a:rPr sz="1400" spc="-5" dirty="0">
                          <a:latin typeface="Arial"/>
                          <a:cs typeface="Arial"/>
                        </a:rPr>
                        <a:t>related to  physical and behavioral health  related)</a:t>
                      </a:r>
                      <a:endParaRPr sz="1400" dirty="0">
                        <a:latin typeface="Arial"/>
                        <a:cs typeface="Arial"/>
                      </a:endParaRPr>
                    </a:p>
                  </a:txBody>
                  <a:tcPr marL="0" marR="0" marT="107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extLst>
                  <a:ext uri="{0D108BD9-81ED-4DB2-BD59-A6C34878D82A}">
                    <a16:rowId xmlns:a16="http://schemas.microsoft.com/office/drawing/2014/main" val="10002"/>
                  </a:ext>
                </a:extLst>
              </a:tr>
              <a:tr h="751200">
                <a:tc>
                  <a:txBody>
                    <a:bodyPr/>
                    <a:lstStyle/>
                    <a:p>
                      <a:pPr marL="147955">
                        <a:lnSpc>
                          <a:spcPct val="100000"/>
                        </a:lnSpc>
                        <a:spcBef>
                          <a:spcPts val="170"/>
                        </a:spcBef>
                      </a:pPr>
                      <a:r>
                        <a:rPr sz="1400" b="1" spc="-5" dirty="0">
                          <a:latin typeface="Arial"/>
                          <a:cs typeface="Arial"/>
                        </a:rPr>
                        <a:t>Contracting</a:t>
                      </a:r>
                      <a:r>
                        <a:rPr sz="1400" b="1" spc="-40" dirty="0">
                          <a:latin typeface="Arial"/>
                          <a:cs typeface="Arial"/>
                        </a:rPr>
                        <a:t> </a:t>
                      </a:r>
                      <a:r>
                        <a:rPr sz="1400" b="1" spc="-5" dirty="0">
                          <a:latin typeface="Arial"/>
                          <a:cs typeface="Arial"/>
                        </a:rPr>
                        <a:t>Parties</a:t>
                      </a:r>
                      <a:endParaRPr sz="1400" dirty="0">
                        <a:latin typeface="Arial"/>
                        <a:cs typeface="Arial"/>
                      </a:endParaRPr>
                    </a:p>
                  </a:txBody>
                  <a:tcPr marL="0" marR="0" marT="215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marL="147320" marR="191135">
                        <a:lnSpc>
                          <a:spcPts val="1950"/>
                        </a:lnSpc>
                        <a:spcBef>
                          <a:spcPts val="85"/>
                        </a:spcBef>
                      </a:pPr>
                      <a:r>
                        <a:rPr sz="1400" spc="-5" dirty="0">
                          <a:latin typeface="Arial"/>
                          <a:cs typeface="Arial"/>
                        </a:rPr>
                        <a:t>IPA/ACO, Large</a:t>
                      </a:r>
                      <a:r>
                        <a:rPr sz="1400" spc="-90" dirty="0">
                          <a:latin typeface="Arial"/>
                          <a:cs typeface="Arial"/>
                        </a:rPr>
                        <a:t> </a:t>
                      </a:r>
                      <a:r>
                        <a:rPr sz="1400" spc="-5" dirty="0">
                          <a:latin typeface="Arial"/>
                          <a:cs typeface="Arial"/>
                        </a:rPr>
                        <a:t>Health  Systems, FQHCs, and  Physician</a:t>
                      </a:r>
                      <a:r>
                        <a:rPr sz="1400" spc="-15" dirty="0">
                          <a:latin typeface="Arial"/>
                          <a:cs typeface="Arial"/>
                        </a:rPr>
                        <a:t> </a:t>
                      </a:r>
                      <a:r>
                        <a:rPr sz="1400" spc="-5" dirty="0">
                          <a:latin typeface="Arial"/>
                          <a:cs typeface="Arial"/>
                        </a:rPr>
                        <a:t>Groups</a:t>
                      </a:r>
                      <a:endParaRPr sz="1400" dirty="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marL="158750" marR="415925">
                        <a:lnSpc>
                          <a:spcPts val="1950"/>
                        </a:lnSpc>
                        <a:spcBef>
                          <a:spcPts val="85"/>
                        </a:spcBef>
                      </a:pPr>
                      <a:r>
                        <a:rPr sz="1400" spc="-5" dirty="0">
                          <a:latin typeface="Arial"/>
                          <a:cs typeface="Arial"/>
                        </a:rPr>
                        <a:t>IPA/ACO, FQHCs</a:t>
                      </a:r>
                      <a:r>
                        <a:rPr sz="1400" spc="-90" dirty="0">
                          <a:latin typeface="Arial"/>
                          <a:cs typeface="Arial"/>
                        </a:rPr>
                        <a:t> </a:t>
                      </a:r>
                      <a:r>
                        <a:rPr sz="1400" spc="-5" dirty="0">
                          <a:latin typeface="Arial"/>
                          <a:cs typeface="Arial"/>
                        </a:rPr>
                        <a:t>and  Physician</a:t>
                      </a:r>
                      <a:r>
                        <a:rPr sz="1400" spc="-20" dirty="0">
                          <a:latin typeface="Arial"/>
                          <a:cs typeface="Arial"/>
                        </a:rPr>
                        <a:t> </a:t>
                      </a:r>
                      <a:r>
                        <a:rPr sz="1400" spc="-5" dirty="0">
                          <a:latin typeface="Arial"/>
                          <a:cs typeface="Arial"/>
                        </a:rPr>
                        <a:t>Groups</a:t>
                      </a:r>
                      <a:endParaRPr sz="1400" dirty="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marL="148590">
                        <a:lnSpc>
                          <a:spcPct val="100000"/>
                        </a:lnSpc>
                        <a:spcBef>
                          <a:spcPts val="170"/>
                        </a:spcBef>
                      </a:pPr>
                      <a:r>
                        <a:rPr sz="1400" spc="-5" dirty="0">
                          <a:latin typeface="Arial"/>
                          <a:cs typeface="Arial"/>
                        </a:rPr>
                        <a:t>IPA/ACO,</a:t>
                      </a:r>
                      <a:r>
                        <a:rPr sz="1400" spc="-15" dirty="0">
                          <a:latin typeface="Arial"/>
                          <a:cs typeface="Arial"/>
                        </a:rPr>
                        <a:t> </a:t>
                      </a:r>
                      <a:r>
                        <a:rPr sz="1400" spc="-5" dirty="0">
                          <a:latin typeface="Arial"/>
                          <a:cs typeface="Arial"/>
                        </a:rPr>
                        <a:t>FQHCs,</a:t>
                      </a:r>
                      <a:endParaRPr sz="1400" dirty="0">
                        <a:latin typeface="Arial"/>
                        <a:cs typeface="Arial"/>
                      </a:endParaRPr>
                    </a:p>
                    <a:p>
                      <a:pPr marL="148590" marR="135255">
                        <a:lnSpc>
                          <a:spcPct val="116700"/>
                        </a:lnSpc>
                        <a:spcBef>
                          <a:spcPts val="125"/>
                        </a:spcBef>
                      </a:pPr>
                      <a:r>
                        <a:rPr sz="1400" spc="-5" dirty="0">
                          <a:latin typeface="Arial"/>
                          <a:cs typeface="Arial"/>
                        </a:rPr>
                        <a:t>Physician Groups</a:t>
                      </a:r>
                      <a:r>
                        <a:rPr sz="1400" spc="-90" dirty="0">
                          <a:latin typeface="Arial"/>
                          <a:cs typeface="Arial"/>
                        </a:rPr>
                        <a:t> </a:t>
                      </a:r>
                      <a:r>
                        <a:rPr sz="1400" spc="-5" dirty="0">
                          <a:latin typeface="Arial"/>
                          <a:cs typeface="Arial"/>
                        </a:rPr>
                        <a:t>and  Hospitals</a:t>
                      </a:r>
                      <a:endParaRPr sz="1400" dirty="0">
                        <a:latin typeface="Arial"/>
                        <a:cs typeface="Arial"/>
                      </a:endParaRPr>
                    </a:p>
                  </a:txBody>
                  <a:tcPr marL="0" marR="0" marT="215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marL="147955" marR="241300">
                        <a:lnSpc>
                          <a:spcPts val="1950"/>
                        </a:lnSpc>
                        <a:spcBef>
                          <a:spcPts val="85"/>
                        </a:spcBef>
                      </a:pPr>
                      <a:r>
                        <a:rPr sz="1400" spc="-5" dirty="0">
                          <a:latin typeface="Arial"/>
                          <a:cs typeface="Arial"/>
                        </a:rPr>
                        <a:t>IPA/ACO, Large Health Systems,  FQHCs, and Physician</a:t>
                      </a:r>
                      <a:r>
                        <a:rPr sz="1400" spc="-45" dirty="0">
                          <a:latin typeface="Arial"/>
                          <a:cs typeface="Arial"/>
                        </a:rPr>
                        <a:t> </a:t>
                      </a:r>
                      <a:r>
                        <a:rPr sz="1400" spc="-5" dirty="0">
                          <a:latin typeface="Arial"/>
                          <a:cs typeface="Arial"/>
                        </a:rPr>
                        <a:t>Groups</a:t>
                      </a:r>
                      <a:endParaRPr sz="1400" dirty="0">
                        <a:latin typeface="Arial"/>
                        <a:cs typeface="Arial"/>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01831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4235" y="798707"/>
            <a:ext cx="11528530" cy="548640"/>
          </a:xfrm>
        </p:spPr>
        <p:txBody>
          <a:bodyPr>
            <a:noAutofit/>
          </a:bodyPr>
          <a:lstStyle/>
          <a:p>
            <a:r>
              <a:rPr lang="en-US" sz="3600" b="1" dirty="0">
                <a:solidFill>
                  <a:srgbClr val="503278"/>
                </a:solidFill>
                <a:latin typeface="Arial" panose="020B0604020202020204" pitchFamily="34" charset="0"/>
                <a:cs typeface="Arial" panose="020B0604020202020204" pitchFamily="34" charset="0"/>
              </a:rPr>
              <a:t>Value Based Payment Tracking Report (VBPTR)</a:t>
            </a:r>
          </a:p>
        </p:txBody>
      </p:sp>
      <p:sp>
        <p:nvSpPr>
          <p:cNvPr id="12" name="Rectangle 11"/>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3" name="Rectangle 12"/>
          <p:cNvSpPr/>
          <p:nvPr/>
        </p:nvSpPr>
        <p:spPr>
          <a:xfrm>
            <a:off x="0" y="15"/>
            <a:ext cx="12192000" cy="16254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37</a:t>
            </a:r>
          </a:p>
        </p:txBody>
      </p:sp>
      <p:sp>
        <p:nvSpPr>
          <p:cNvPr id="3" name="Content Placeholder 2">
            <a:extLst>
              <a:ext uri="{FF2B5EF4-FFF2-40B4-BE49-F238E27FC236}">
                <a16:creationId xmlns:a16="http://schemas.microsoft.com/office/drawing/2014/main" id="{6163178A-BC72-416D-96E6-C78AFFC3FE3C}"/>
              </a:ext>
            </a:extLst>
          </p:cNvPr>
          <p:cNvSpPr>
            <a:spLocks noGrp="1"/>
          </p:cNvSpPr>
          <p:nvPr>
            <p:ph idx="1"/>
          </p:nvPr>
        </p:nvSpPr>
        <p:spPr>
          <a:xfrm>
            <a:off x="858415" y="1600301"/>
            <a:ext cx="10514115" cy="4687769"/>
          </a:xfrm>
        </p:spPr>
        <p:txBody>
          <a:bodyPr>
            <a:normAutofit/>
          </a:bodyPr>
          <a:lstStyle/>
          <a:p>
            <a:pPr marL="163830">
              <a:lnSpc>
                <a:spcPct val="100000"/>
              </a:lnSpc>
            </a:pPr>
            <a:r>
              <a:rPr lang="en-US" sz="2000" spc="-5" dirty="0">
                <a:latin typeface="Arial"/>
                <a:cs typeface="Arial"/>
              </a:rPr>
              <a:t>Report is designed to </a:t>
            </a:r>
            <a:r>
              <a:rPr lang="en-US" sz="2000" dirty="0">
                <a:latin typeface="Arial"/>
                <a:cs typeface="Arial"/>
              </a:rPr>
              <a:t>collecting </a:t>
            </a:r>
            <a:r>
              <a:rPr lang="en-US" sz="2000" spc="-5" dirty="0">
                <a:latin typeface="Arial"/>
                <a:cs typeface="Arial"/>
              </a:rPr>
              <a:t>data for the following managed </a:t>
            </a:r>
            <a:r>
              <a:rPr lang="en-US" sz="2000" dirty="0">
                <a:latin typeface="Arial"/>
                <a:cs typeface="Arial"/>
              </a:rPr>
              <a:t>care </a:t>
            </a:r>
            <a:r>
              <a:rPr lang="en-US" sz="2000" spc="-5" dirty="0">
                <a:latin typeface="Arial"/>
                <a:cs typeface="Arial"/>
              </a:rPr>
              <a:t>lines of</a:t>
            </a:r>
            <a:r>
              <a:rPr lang="en-US" sz="2000" spc="-60" dirty="0">
                <a:latin typeface="Arial"/>
                <a:cs typeface="Arial"/>
              </a:rPr>
              <a:t> </a:t>
            </a:r>
            <a:r>
              <a:rPr lang="en-US" sz="2000" spc="-5" dirty="0">
                <a:latin typeface="Arial"/>
                <a:cs typeface="Arial"/>
              </a:rPr>
              <a:t>business:</a:t>
            </a:r>
            <a:endParaRPr lang="en-US" sz="2000" dirty="0">
              <a:latin typeface="Times New Roman"/>
              <a:cs typeface="Times New Roman"/>
            </a:endParaRPr>
          </a:p>
          <a:p>
            <a:pPr marL="963930" indent="-266700">
              <a:lnSpc>
                <a:spcPct val="100000"/>
              </a:lnSpc>
              <a:tabLst>
                <a:tab pos="963930" algn="l"/>
                <a:tab pos="964565" algn="l"/>
              </a:tabLst>
            </a:pPr>
            <a:r>
              <a:rPr lang="en-US" sz="2000" spc="-5" dirty="0">
                <a:latin typeface="Arial"/>
                <a:cs typeface="Arial"/>
              </a:rPr>
              <a:t>Medicaid (MEDICAID) </a:t>
            </a:r>
            <a:r>
              <a:rPr lang="en-US" sz="2000" dirty="0">
                <a:latin typeface="Arial"/>
                <a:cs typeface="Arial"/>
              </a:rPr>
              <a:t>– </a:t>
            </a:r>
            <a:r>
              <a:rPr lang="en-US" sz="2000" spc="-5" dirty="0">
                <a:latin typeface="Arial"/>
                <a:cs typeface="Arial"/>
              </a:rPr>
              <a:t>16</a:t>
            </a:r>
            <a:r>
              <a:rPr lang="en-US" sz="2000" spc="-15" dirty="0">
                <a:latin typeface="Arial"/>
                <a:cs typeface="Arial"/>
              </a:rPr>
              <a:t> </a:t>
            </a:r>
            <a:r>
              <a:rPr lang="en-US" sz="2000" spc="-5" dirty="0">
                <a:latin typeface="Arial"/>
                <a:cs typeface="Arial"/>
              </a:rPr>
              <a:t>plans</a:t>
            </a:r>
            <a:endParaRPr lang="en-US" sz="2000" dirty="0">
              <a:latin typeface="Arial"/>
              <a:cs typeface="Arial"/>
            </a:endParaRPr>
          </a:p>
          <a:p>
            <a:pPr marL="963930" indent="-266700">
              <a:lnSpc>
                <a:spcPct val="100000"/>
              </a:lnSpc>
              <a:tabLst>
                <a:tab pos="963930" algn="l"/>
                <a:tab pos="964565" algn="l"/>
              </a:tabLst>
            </a:pPr>
            <a:r>
              <a:rPr lang="en-US" sz="2000" spc="-5" dirty="0">
                <a:latin typeface="Arial"/>
                <a:cs typeface="Arial"/>
              </a:rPr>
              <a:t>Health and Recovery Plan (HARP) </a:t>
            </a:r>
            <a:r>
              <a:rPr lang="en-US" sz="2000" dirty="0">
                <a:latin typeface="Arial"/>
                <a:cs typeface="Arial"/>
              </a:rPr>
              <a:t>– </a:t>
            </a:r>
            <a:r>
              <a:rPr lang="en-US" sz="2000" spc="-5" dirty="0">
                <a:latin typeface="Arial"/>
                <a:cs typeface="Arial"/>
              </a:rPr>
              <a:t>13</a:t>
            </a:r>
            <a:r>
              <a:rPr lang="en-US" sz="2000" spc="-25" dirty="0">
                <a:latin typeface="Arial"/>
                <a:cs typeface="Arial"/>
              </a:rPr>
              <a:t> </a:t>
            </a:r>
            <a:r>
              <a:rPr lang="en-US" sz="2000" spc="-5" dirty="0">
                <a:latin typeface="Arial"/>
                <a:cs typeface="Arial"/>
              </a:rPr>
              <a:t>plans</a:t>
            </a:r>
            <a:endParaRPr lang="en-US" sz="2000" dirty="0">
              <a:latin typeface="Arial"/>
              <a:cs typeface="Arial"/>
            </a:endParaRPr>
          </a:p>
          <a:p>
            <a:pPr marL="963930" indent="-266700">
              <a:lnSpc>
                <a:spcPct val="100000"/>
              </a:lnSpc>
              <a:tabLst>
                <a:tab pos="963930" algn="l"/>
                <a:tab pos="964565" algn="l"/>
              </a:tabLst>
            </a:pPr>
            <a:r>
              <a:rPr lang="en-US" sz="2000" spc="-5" dirty="0">
                <a:latin typeface="Arial"/>
                <a:cs typeface="Arial"/>
              </a:rPr>
              <a:t>HIV Special Needs Plan (HIV SNP) </a:t>
            </a:r>
            <a:r>
              <a:rPr lang="en-US" sz="2000" dirty="0">
                <a:latin typeface="Arial"/>
                <a:cs typeface="Arial"/>
              </a:rPr>
              <a:t>– 3</a:t>
            </a:r>
            <a:r>
              <a:rPr lang="en-US" sz="2000" spc="-35" dirty="0">
                <a:latin typeface="Arial"/>
                <a:cs typeface="Arial"/>
              </a:rPr>
              <a:t> </a:t>
            </a:r>
            <a:r>
              <a:rPr lang="en-US" sz="2000" spc="-5" dirty="0">
                <a:latin typeface="Arial"/>
                <a:cs typeface="Arial"/>
              </a:rPr>
              <a:t>plans</a:t>
            </a:r>
            <a:endParaRPr lang="en-US" sz="2000" dirty="0">
              <a:latin typeface="Arial"/>
              <a:cs typeface="Arial"/>
            </a:endParaRPr>
          </a:p>
          <a:p>
            <a:pPr marL="963930" indent="-266700">
              <a:lnSpc>
                <a:spcPct val="100000"/>
              </a:lnSpc>
              <a:tabLst>
                <a:tab pos="963930" algn="l"/>
                <a:tab pos="964565" algn="l"/>
              </a:tabLst>
            </a:pPr>
            <a:r>
              <a:rPr lang="en-US" sz="2000" spc="-5" dirty="0">
                <a:latin typeface="Arial"/>
                <a:cs typeface="Arial"/>
              </a:rPr>
              <a:t>Medicaid Advantage Dual Eligible (MA DUAL) </a:t>
            </a:r>
            <a:r>
              <a:rPr lang="en-US" sz="2000" dirty="0">
                <a:latin typeface="Arial"/>
                <a:cs typeface="Arial"/>
              </a:rPr>
              <a:t>– 4</a:t>
            </a:r>
            <a:r>
              <a:rPr lang="en-US" sz="2000" spc="-35" dirty="0">
                <a:latin typeface="Arial"/>
                <a:cs typeface="Arial"/>
              </a:rPr>
              <a:t> </a:t>
            </a:r>
            <a:r>
              <a:rPr lang="en-US" sz="2000" spc="-5" dirty="0">
                <a:latin typeface="Arial"/>
                <a:cs typeface="Arial"/>
              </a:rPr>
              <a:t>plans</a:t>
            </a:r>
            <a:endParaRPr lang="en-US" sz="2000" dirty="0">
              <a:latin typeface="Arial"/>
              <a:cs typeface="Arial"/>
            </a:endParaRPr>
          </a:p>
        </p:txBody>
      </p:sp>
      <p:sp>
        <p:nvSpPr>
          <p:cNvPr id="15" name="object 11">
            <a:extLst>
              <a:ext uri="{FF2B5EF4-FFF2-40B4-BE49-F238E27FC236}">
                <a16:creationId xmlns:a16="http://schemas.microsoft.com/office/drawing/2014/main" id="{3791CB66-36EC-497C-94F1-2CC44FEEA153}"/>
              </a:ext>
            </a:extLst>
          </p:cNvPr>
          <p:cNvSpPr/>
          <p:nvPr/>
        </p:nvSpPr>
        <p:spPr>
          <a:xfrm>
            <a:off x="626226" y="5066860"/>
            <a:ext cx="1680210" cy="697865"/>
          </a:xfrm>
          <a:custGeom>
            <a:avLst/>
            <a:gdLst/>
            <a:ahLst/>
            <a:cxnLst/>
            <a:rect l="l" t="t" r="r" b="b"/>
            <a:pathLst>
              <a:path w="1680210" h="697864">
                <a:moveTo>
                  <a:pt x="0" y="99484"/>
                </a:moveTo>
                <a:lnTo>
                  <a:pt x="0" y="697664"/>
                </a:lnTo>
                <a:lnTo>
                  <a:pt x="1680149" y="696389"/>
                </a:lnTo>
                <a:lnTo>
                  <a:pt x="1680149" y="0"/>
                </a:lnTo>
                <a:lnTo>
                  <a:pt x="1513694" y="12753"/>
                </a:lnTo>
                <a:lnTo>
                  <a:pt x="1274416" y="30610"/>
                </a:lnTo>
                <a:lnTo>
                  <a:pt x="1076751" y="43364"/>
                </a:lnTo>
                <a:lnTo>
                  <a:pt x="905095" y="53567"/>
                </a:lnTo>
                <a:lnTo>
                  <a:pt x="723035" y="63771"/>
                </a:lnTo>
                <a:lnTo>
                  <a:pt x="499362" y="73974"/>
                </a:lnTo>
                <a:lnTo>
                  <a:pt x="213268" y="89280"/>
                </a:lnTo>
                <a:lnTo>
                  <a:pt x="0" y="99484"/>
                </a:lnTo>
              </a:path>
            </a:pathLst>
          </a:custGeom>
          <a:ln w="12674">
            <a:solidFill>
              <a:srgbClr val="FFFFFF"/>
            </a:solidFill>
          </a:ln>
        </p:spPr>
        <p:txBody>
          <a:bodyPr wrap="square" lIns="0" tIns="0" rIns="0" bIns="0" rtlCol="0"/>
          <a:lstStyle/>
          <a:p>
            <a:endParaRPr dirty="0"/>
          </a:p>
        </p:txBody>
      </p:sp>
      <p:sp>
        <p:nvSpPr>
          <p:cNvPr id="16" name="object 11">
            <a:extLst>
              <a:ext uri="{FF2B5EF4-FFF2-40B4-BE49-F238E27FC236}">
                <a16:creationId xmlns:a16="http://schemas.microsoft.com/office/drawing/2014/main" id="{BB530393-F90F-4297-B3A0-4DF38849C529}"/>
              </a:ext>
            </a:extLst>
          </p:cNvPr>
          <p:cNvSpPr/>
          <p:nvPr/>
        </p:nvSpPr>
        <p:spPr>
          <a:xfrm>
            <a:off x="722382" y="5186853"/>
            <a:ext cx="1680210" cy="697865"/>
          </a:xfrm>
          <a:custGeom>
            <a:avLst/>
            <a:gdLst/>
            <a:ahLst/>
            <a:cxnLst/>
            <a:rect l="l" t="t" r="r" b="b"/>
            <a:pathLst>
              <a:path w="1680210" h="697864">
                <a:moveTo>
                  <a:pt x="0" y="99484"/>
                </a:moveTo>
                <a:lnTo>
                  <a:pt x="0" y="697664"/>
                </a:lnTo>
                <a:lnTo>
                  <a:pt x="1680149" y="696389"/>
                </a:lnTo>
                <a:lnTo>
                  <a:pt x="1680149" y="0"/>
                </a:lnTo>
                <a:lnTo>
                  <a:pt x="1513694" y="12753"/>
                </a:lnTo>
                <a:lnTo>
                  <a:pt x="1274416" y="30610"/>
                </a:lnTo>
                <a:lnTo>
                  <a:pt x="1076751" y="43364"/>
                </a:lnTo>
                <a:lnTo>
                  <a:pt x="905095" y="53567"/>
                </a:lnTo>
                <a:lnTo>
                  <a:pt x="723035" y="63771"/>
                </a:lnTo>
                <a:lnTo>
                  <a:pt x="499362" y="73974"/>
                </a:lnTo>
                <a:lnTo>
                  <a:pt x="213268" y="89280"/>
                </a:lnTo>
                <a:lnTo>
                  <a:pt x="0" y="99484"/>
                </a:lnTo>
              </a:path>
            </a:pathLst>
          </a:custGeom>
          <a:ln w="12674">
            <a:solidFill>
              <a:srgbClr val="FFFFFF"/>
            </a:solidFill>
          </a:ln>
        </p:spPr>
        <p:txBody>
          <a:bodyPr wrap="square" lIns="0" tIns="0" rIns="0" bIns="0" rtlCol="0"/>
          <a:lstStyle/>
          <a:p>
            <a:endParaRPr dirty="0"/>
          </a:p>
        </p:txBody>
      </p:sp>
      <p:sp>
        <p:nvSpPr>
          <p:cNvPr id="40" name="object 6">
            <a:extLst>
              <a:ext uri="{FF2B5EF4-FFF2-40B4-BE49-F238E27FC236}">
                <a16:creationId xmlns:a16="http://schemas.microsoft.com/office/drawing/2014/main" id="{BC63797A-934C-477B-9FA3-F4BA8EA70E24}"/>
              </a:ext>
            </a:extLst>
          </p:cNvPr>
          <p:cNvSpPr/>
          <p:nvPr/>
        </p:nvSpPr>
        <p:spPr>
          <a:xfrm>
            <a:off x="8335693" y="2140954"/>
            <a:ext cx="2636069" cy="1525541"/>
          </a:xfrm>
          <a:prstGeom prst="rect">
            <a:avLst/>
          </a:prstGeom>
          <a:blipFill>
            <a:blip r:embed="rId3" cstate="print"/>
            <a:stretch>
              <a:fillRect/>
            </a:stretch>
          </a:blipFill>
        </p:spPr>
        <p:txBody>
          <a:bodyPr wrap="square" lIns="0" tIns="0" rIns="0" bIns="0" rtlCol="0"/>
          <a:lstStyle/>
          <a:p>
            <a:endParaRPr dirty="0"/>
          </a:p>
        </p:txBody>
      </p:sp>
      <p:graphicFrame>
        <p:nvGraphicFramePr>
          <p:cNvPr id="41" name="object 5">
            <a:extLst>
              <a:ext uri="{FF2B5EF4-FFF2-40B4-BE49-F238E27FC236}">
                <a16:creationId xmlns:a16="http://schemas.microsoft.com/office/drawing/2014/main" id="{EA44ABA6-4383-4F60-92AE-31AD67CF1FF3}"/>
              </a:ext>
            </a:extLst>
          </p:cNvPr>
          <p:cNvGraphicFramePr>
            <a:graphicFrameLocks noGrp="1"/>
          </p:cNvGraphicFramePr>
          <p:nvPr>
            <p:extLst>
              <p:ext uri="{D42A27DB-BD31-4B8C-83A1-F6EECF244321}">
                <p14:modId xmlns:p14="http://schemas.microsoft.com/office/powerpoint/2010/main" val="104572160"/>
              </p:ext>
            </p:extLst>
          </p:nvPr>
        </p:nvGraphicFramePr>
        <p:xfrm>
          <a:off x="6055566" y="4002833"/>
          <a:ext cx="5001211" cy="2191481"/>
        </p:xfrm>
        <a:graphic>
          <a:graphicData uri="http://schemas.openxmlformats.org/drawingml/2006/table">
            <a:tbl>
              <a:tblPr firstRow="1" bandRow="1">
                <a:tableStyleId>{2D5ABB26-0587-4C30-8999-92F81FD0307C}</a:tableStyleId>
              </a:tblPr>
              <a:tblGrid>
                <a:gridCol w="434585">
                  <a:extLst>
                    <a:ext uri="{9D8B030D-6E8A-4147-A177-3AD203B41FA5}">
                      <a16:colId xmlns:a16="http://schemas.microsoft.com/office/drawing/2014/main" val="20000"/>
                    </a:ext>
                  </a:extLst>
                </a:gridCol>
                <a:gridCol w="1859229">
                  <a:extLst>
                    <a:ext uri="{9D8B030D-6E8A-4147-A177-3AD203B41FA5}">
                      <a16:colId xmlns:a16="http://schemas.microsoft.com/office/drawing/2014/main" val="20001"/>
                    </a:ext>
                  </a:extLst>
                </a:gridCol>
                <a:gridCol w="1334292">
                  <a:extLst>
                    <a:ext uri="{9D8B030D-6E8A-4147-A177-3AD203B41FA5}">
                      <a16:colId xmlns:a16="http://schemas.microsoft.com/office/drawing/2014/main" val="20002"/>
                    </a:ext>
                  </a:extLst>
                </a:gridCol>
                <a:gridCol w="1373105">
                  <a:extLst>
                    <a:ext uri="{9D8B030D-6E8A-4147-A177-3AD203B41FA5}">
                      <a16:colId xmlns:a16="http://schemas.microsoft.com/office/drawing/2014/main" val="20003"/>
                    </a:ext>
                  </a:extLst>
                </a:gridCol>
              </a:tblGrid>
              <a:tr h="683821">
                <a:tc gridSpan="4">
                  <a:txBody>
                    <a:bodyPr/>
                    <a:lstStyle/>
                    <a:p>
                      <a:pPr marL="1185545" algn="ctr">
                        <a:lnSpc>
                          <a:spcPct val="100000"/>
                        </a:lnSpc>
                        <a:spcBef>
                          <a:spcPts val="175"/>
                        </a:spcBef>
                      </a:pPr>
                      <a:r>
                        <a:rPr sz="1200" b="1" spc="-5" dirty="0">
                          <a:solidFill>
                            <a:srgbClr val="FFC000"/>
                          </a:solidFill>
                          <a:latin typeface="Arial"/>
                          <a:cs typeface="Arial"/>
                        </a:rPr>
                        <a:t>VBPTR 2017-18 Reporting Schedule</a:t>
                      </a:r>
                      <a:r>
                        <a:rPr sz="1200" b="1" spc="285" dirty="0">
                          <a:solidFill>
                            <a:srgbClr val="FFC000"/>
                          </a:solidFill>
                          <a:latin typeface="Arial"/>
                          <a:cs typeface="Arial"/>
                        </a:rPr>
                        <a:t> </a:t>
                      </a:r>
                      <a:endParaRPr lang="en-US" sz="1200" b="1" spc="285" dirty="0">
                        <a:solidFill>
                          <a:srgbClr val="FFC000"/>
                        </a:solidFill>
                        <a:latin typeface="Arial"/>
                        <a:cs typeface="Arial"/>
                      </a:endParaRPr>
                    </a:p>
                    <a:p>
                      <a:pPr marL="1185545" algn="ctr">
                        <a:lnSpc>
                          <a:spcPct val="100000"/>
                        </a:lnSpc>
                        <a:spcBef>
                          <a:spcPts val="175"/>
                        </a:spcBef>
                      </a:pPr>
                      <a:r>
                        <a:rPr sz="1200" b="1" spc="-5" dirty="0">
                          <a:solidFill>
                            <a:srgbClr val="FFC000"/>
                          </a:solidFill>
                          <a:latin typeface="Arial"/>
                          <a:cs typeface="Arial"/>
                        </a:rPr>
                        <a:t>(Cumulative</a:t>
                      </a:r>
                      <a:r>
                        <a:rPr lang="en-US" sz="1200" b="1" spc="-5" dirty="0">
                          <a:solidFill>
                            <a:srgbClr val="FFC000"/>
                          </a:solidFill>
                          <a:latin typeface="Arial"/>
                          <a:cs typeface="Arial"/>
                        </a:rPr>
                        <a:t> </a:t>
                      </a:r>
                      <a:r>
                        <a:rPr sz="1200" b="1" spc="-5" dirty="0">
                          <a:solidFill>
                            <a:srgbClr val="FFC000"/>
                          </a:solidFill>
                          <a:latin typeface="Arial"/>
                          <a:cs typeface="Arial"/>
                        </a:rPr>
                        <a:t>for</a:t>
                      </a:r>
                      <a:r>
                        <a:rPr sz="1200" b="1" spc="-10" dirty="0">
                          <a:solidFill>
                            <a:srgbClr val="FFC000"/>
                          </a:solidFill>
                          <a:latin typeface="Arial"/>
                          <a:cs typeface="Arial"/>
                        </a:rPr>
                        <a:t> </a:t>
                      </a:r>
                      <a:r>
                        <a:rPr sz="1200" b="1" spc="-5" dirty="0">
                          <a:solidFill>
                            <a:srgbClr val="FFC000"/>
                          </a:solidFill>
                          <a:latin typeface="Arial"/>
                          <a:cs typeface="Arial"/>
                        </a:rPr>
                        <a:t>4/1/17-3/30/18)</a:t>
                      </a:r>
                      <a:endParaRPr sz="1200" dirty="0">
                        <a:latin typeface="Arial"/>
                        <a:cs typeface="Arial"/>
                      </a:endParaRPr>
                    </a:p>
                  </a:txBody>
                  <a:tcPr marL="0" marR="0" marT="2222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503178"/>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88188">
                <a:tc gridSpan="2">
                  <a:txBody>
                    <a:bodyPr/>
                    <a:lstStyle/>
                    <a:p>
                      <a:pPr>
                        <a:lnSpc>
                          <a:spcPct val="100000"/>
                        </a:lnSpc>
                        <a:spcBef>
                          <a:spcPts val="20"/>
                        </a:spcBef>
                      </a:pPr>
                      <a:endParaRPr sz="1050" dirty="0">
                        <a:latin typeface="Times New Roman"/>
                        <a:cs typeface="Times New Roman"/>
                      </a:endParaRPr>
                    </a:p>
                    <a:p>
                      <a:pPr marL="721995">
                        <a:lnSpc>
                          <a:spcPct val="100000"/>
                        </a:lnSpc>
                        <a:spcBef>
                          <a:spcPts val="5"/>
                        </a:spcBef>
                      </a:pPr>
                      <a:r>
                        <a:rPr sz="1200" b="1" spc="-5" dirty="0">
                          <a:latin typeface="Arial"/>
                          <a:cs typeface="Arial"/>
                        </a:rPr>
                        <a:t>Time</a:t>
                      </a:r>
                      <a:r>
                        <a:rPr sz="1200" b="1" spc="-15" dirty="0">
                          <a:latin typeface="Arial"/>
                          <a:cs typeface="Arial"/>
                        </a:rPr>
                        <a:t> </a:t>
                      </a:r>
                      <a:r>
                        <a:rPr sz="1200" b="1" spc="-5" dirty="0">
                          <a:latin typeface="Arial"/>
                          <a:cs typeface="Arial"/>
                        </a:rPr>
                        <a:t>period</a:t>
                      </a:r>
                      <a:endParaRPr sz="1200" dirty="0">
                        <a:latin typeface="Arial"/>
                        <a:cs typeface="Arial"/>
                      </a:endParaRPr>
                    </a:p>
                  </a:txBody>
                  <a:tcPr marL="0" marR="0" marT="25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a:txBody>
                    <a:bodyPr/>
                    <a:lstStyle/>
                    <a:p>
                      <a:pPr>
                        <a:lnSpc>
                          <a:spcPct val="100000"/>
                        </a:lnSpc>
                        <a:spcBef>
                          <a:spcPts val="20"/>
                        </a:spcBef>
                      </a:pPr>
                      <a:endParaRPr sz="1050" dirty="0">
                        <a:latin typeface="Times New Roman"/>
                        <a:cs typeface="Times New Roman"/>
                      </a:endParaRPr>
                    </a:p>
                    <a:p>
                      <a:pPr marL="15875" algn="ctr">
                        <a:lnSpc>
                          <a:spcPct val="100000"/>
                        </a:lnSpc>
                        <a:spcBef>
                          <a:spcPts val="5"/>
                        </a:spcBef>
                      </a:pPr>
                      <a:r>
                        <a:rPr sz="1200" b="1" spc="-5" dirty="0">
                          <a:latin typeface="Arial"/>
                          <a:cs typeface="Arial"/>
                        </a:rPr>
                        <a:t>Issue</a:t>
                      </a:r>
                      <a:r>
                        <a:rPr sz="1200" b="1" spc="-20" dirty="0">
                          <a:latin typeface="Arial"/>
                          <a:cs typeface="Arial"/>
                        </a:rPr>
                        <a:t> </a:t>
                      </a:r>
                      <a:r>
                        <a:rPr sz="1200" b="1" spc="-5" dirty="0">
                          <a:latin typeface="Arial"/>
                          <a:cs typeface="Arial"/>
                        </a:rPr>
                        <a:t>Date</a:t>
                      </a:r>
                      <a:endParaRPr sz="1200" dirty="0">
                        <a:latin typeface="Arial"/>
                        <a:cs typeface="Arial"/>
                      </a:endParaRPr>
                    </a:p>
                  </a:txBody>
                  <a:tcPr marL="0" marR="0" marT="25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spcBef>
                          <a:spcPts val="20"/>
                        </a:spcBef>
                      </a:pPr>
                      <a:endParaRPr sz="1050" dirty="0">
                        <a:latin typeface="Times New Roman"/>
                        <a:cs typeface="Times New Roman"/>
                      </a:endParaRPr>
                    </a:p>
                    <a:p>
                      <a:pPr marL="18415" algn="ctr">
                        <a:lnSpc>
                          <a:spcPct val="100000"/>
                        </a:lnSpc>
                        <a:spcBef>
                          <a:spcPts val="5"/>
                        </a:spcBef>
                      </a:pPr>
                      <a:r>
                        <a:rPr sz="1200" b="1" spc="-5" dirty="0">
                          <a:latin typeface="Arial"/>
                          <a:cs typeface="Arial"/>
                        </a:rPr>
                        <a:t>Return</a:t>
                      </a:r>
                      <a:r>
                        <a:rPr sz="1200" b="1" spc="-20" dirty="0">
                          <a:latin typeface="Arial"/>
                          <a:cs typeface="Arial"/>
                        </a:rPr>
                        <a:t> </a:t>
                      </a:r>
                      <a:r>
                        <a:rPr sz="1200" b="1" spc="-5" dirty="0">
                          <a:latin typeface="Arial"/>
                          <a:cs typeface="Arial"/>
                        </a:rPr>
                        <a:t>Date</a:t>
                      </a:r>
                      <a:endParaRPr sz="1200" dirty="0">
                        <a:latin typeface="Arial"/>
                        <a:cs typeface="Arial"/>
                      </a:endParaRPr>
                    </a:p>
                  </a:txBody>
                  <a:tcPr marL="0" marR="0" marT="25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456904">
                <a:tc>
                  <a:txBody>
                    <a:bodyPr/>
                    <a:lstStyle/>
                    <a:p>
                      <a:pPr>
                        <a:lnSpc>
                          <a:spcPct val="100000"/>
                        </a:lnSpc>
                        <a:spcBef>
                          <a:spcPts val="20"/>
                        </a:spcBef>
                      </a:pPr>
                      <a:endParaRPr sz="1050" dirty="0">
                        <a:latin typeface="Times New Roman"/>
                        <a:cs typeface="Times New Roman"/>
                      </a:endParaRPr>
                    </a:p>
                    <a:p>
                      <a:pPr marL="17145" algn="ctr">
                        <a:lnSpc>
                          <a:spcPct val="100000"/>
                        </a:lnSpc>
                        <a:spcBef>
                          <a:spcPts val="5"/>
                        </a:spcBef>
                      </a:pPr>
                      <a:r>
                        <a:rPr sz="1200" b="1" spc="-5" dirty="0">
                          <a:latin typeface="Calibri"/>
                          <a:cs typeface="Calibri"/>
                        </a:rPr>
                        <a:t>1st</a:t>
                      </a:r>
                      <a:endParaRPr sz="1200" dirty="0">
                        <a:latin typeface="Calibri"/>
                        <a:cs typeface="Calibri"/>
                      </a:endParaRPr>
                    </a:p>
                  </a:txBody>
                  <a:tcPr marL="0" marR="0" marT="25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spcBef>
                          <a:spcPts val="20"/>
                        </a:spcBef>
                      </a:pPr>
                      <a:endParaRPr sz="1050" dirty="0">
                        <a:latin typeface="Times New Roman"/>
                        <a:cs typeface="Times New Roman"/>
                      </a:endParaRPr>
                    </a:p>
                    <a:p>
                      <a:pPr marL="17145" algn="ctr">
                        <a:lnSpc>
                          <a:spcPct val="100000"/>
                        </a:lnSpc>
                        <a:spcBef>
                          <a:spcPts val="5"/>
                        </a:spcBef>
                      </a:pPr>
                      <a:r>
                        <a:rPr sz="1200" b="1" spc="-5" dirty="0">
                          <a:latin typeface="Arial"/>
                          <a:cs typeface="Arial"/>
                        </a:rPr>
                        <a:t>4/1/2017 </a:t>
                      </a:r>
                      <a:r>
                        <a:rPr sz="1200" b="1" dirty="0">
                          <a:latin typeface="Arial"/>
                          <a:cs typeface="Arial"/>
                        </a:rPr>
                        <a:t>-</a:t>
                      </a:r>
                      <a:r>
                        <a:rPr sz="1200" b="1" spc="-30" dirty="0">
                          <a:latin typeface="Arial"/>
                          <a:cs typeface="Arial"/>
                        </a:rPr>
                        <a:t> </a:t>
                      </a:r>
                      <a:r>
                        <a:rPr sz="1200" b="1" spc="-5" dirty="0">
                          <a:latin typeface="Arial"/>
                          <a:cs typeface="Arial"/>
                        </a:rPr>
                        <a:t>9/3</a:t>
                      </a:r>
                      <a:r>
                        <a:rPr lang="en-US" sz="1200" b="1" spc="-5" dirty="0">
                          <a:latin typeface="Arial"/>
                          <a:cs typeface="Arial"/>
                        </a:rPr>
                        <a:t>0</a:t>
                      </a:r>
                      <a:r>
                        <a:rPr sz="1200" b="1" spc="-5" dirty="0">
                          <a:latin typeface="Arial"/>
                          <a:cs typeface="Arial"/>
                        </a:rPr>
                        <a:t>/17</a:t>
                      </a:r>
                      <a:endParaRPr sz="1200" dirty="0">
                        <a:latin typeface="Arial"/>
                        <a:cs typeface="Arial"/>
                      </a:endParaRPr>
                    </a:p>
                  </a:txBody>
                  <a:tcPr marL="0" marR="0" marT="25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spcBef>
                          <a:spcPts val="20"/>
                        </a:spcBef>
                      </a:pPr>
                      <a:endParaRPr sz="1050" dirty="0">
                        <a:latin typeface="Times New Roman"/>
                        <a:cs typeface="Times New Roman"/>
                      </a:endParaRPr>
                    </a:p>
                    <a:p>
                      <a:pPr marL="18415" algn="ctr">
                        <a:lnSpc>
                          <a:spcPct val="100000"/>
                        </a:lnSpc>
                        <a:spcBef>
                          <a:spcPts val="5"/>
                        </a:spcBef>
                      </a:pPr>
                      <a:r>
                        <a:rPr sz="1200" b="1" spc="-5" dirty="0">
                          <a:latin typeface="Arial"/>
                          <a:cs typeface="Arial"/>
                        </a:rPr>
                        <a:t>11/30/2017</a:t>
                      </a:r>
                      <a:endParaRPr sz="1200" dirty="0">
                        <a:latin typeface="Arial"/>
                        <a:cs typeface="Arial"/>
                      </a:endParaRPr>
                    </a:p>
                  </a:txBody>
                  <a:tcPr marL="0" marR="0" marT="25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spcBef>
                          <a:spcPts val="20"/>
                        </a:spcBef>
                      </a:pPr>
                      <a:endParaRPr sz="1050" dirty="0">
                        <a:latin typeface="Times New Roman"/>
                        <a:cs typeface="Times New Roman"/>
                      </a:endParaRPr>
                    </a:p>
                    <a:p>
                      <a:pPr marL="19050" algn="ctr">
                        <a:lnSpc>
                          <a:spcPct val="100000"/>
                        </a:lnSpc>
                        <a:spcBef>
                          <a:spcPts val="5"/>
                        </a:spcBef>
                      </a:pPr>
                      <a:r>
                        <a:rPr sz="1200" b="1" spc="-5" dirty="0">
                          <a:latin typeface="Arial"/>
                          <a:cs typeface="Arial"/>
                        </a:rPr>
                        <a:t>1/10/2018</a:t>
                      </a:r>
                      <a:endParaRPr sz="1200" dirty="0">
                        <a:latin typeface="Arial"/>
                        <a:cs typeface="Arial"/>
                      </a:endParaRPr>
                    </a:p>
                  </a:txBody>
                  <a:tcPr marL="0" marR="0" marT="25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331284">
                <a:tc>
                  <a:txBody>
                    <a:bodyPr/>
                    <a:lstStyle/>
                    <a:p>
                      <a:pPr marL="18415" algn="ctr">
                        <a:lnSpc>
                          <a:spcPct val="100000"/>
                        </a:lnSpc>
                        <a:spcBef>
                          <a:spcPts val="625"/>
                        </a:spcBef>
                      </a:pPr>
                      <a:r>
                        <a:rPr sz="1200" spc="-5" dirty="0">
                          <a:latin typeface="Calibri"/>
                          <a:cs typeface="Calibri"/>
                        </a:rPr>
                        <a:t>2nd</a:t>
                      </a:r>
                      <a:endParaRPr sz="1200" dirty="0">
                        <a:latin typeface="Calibri"/>
                        <a:cs typeface="Calibri"/>
                      </a:endParaRPr>
                    </a:p>
                  </a:txBody>
                  <a:tcPr marL="0" marR="0" marT="7937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E4DEEC"/>
                    </a:solidFill>
                  </a:tcPr>
                </a:tc>
                <a:tc>
                  <a:txBody>
                    <a:bodyPr/>
                    <a:lstStyle/>
                    <a:p>
                      <a:pPr marL="18415" algn="ctr">
                        <a:lnSpc>
                          <a:spcPct val="100000"/>
                        </a:lnSpc>
                        <a:spcBef>
                          <a:spcPts val="625"/>
                        </a:spcBef>
                      </a:pPr>
                      <a:r>
                        <a:rPr sz="1200" spc="-5" dirty="0">
                          <a:latin typeface="Arial"/>
                          <a:cs typeface="Arial"/>
                        </a:rPr>
                        <a:t>10/1/17-12/31/17</a:t>
                      </a:r>
                      <a:endParaRPr sz="1200" dirty="0">
                        <a:latin typeface="Arial"/>
                        <a:cs typeface="Arial"/>
                      </a:endParaRPr>
                    </a:p>
                  </a:txBody>
                  <a:tcPr marL="0" marR="0" marT="7937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E4DEEC"/>
                    </a:solidFill>
                  </a:tcPr>
                </a:tc>
                <a:tc>
                  <a:txBody>
                    <a:bodyPr/>
                    <a:lstStyle/>
                    <a:p>
                      <a:pPr marL="18415" algn="ctr">
                        <a:lnSpc>
                          <a:spcPct val="100000"/>
                        </a:lnSpc>
                        <a:spcBef>
                          <a:spcPts val="625"/>
                        </a:spcBef>
                      </a:pPr>
                      <a:r>
                        <a:rPr sz="1200" spc="-5" dirty="0">
                          <a:latin typeface="Arial"/>
                          <a:cs typeface="Arial"/>
                        </a:rPr>
                        <a:t>2/7/2018</a:t>
                      </a:r>
                      <a:endParaRPr sz="1200" dirty="0">
                        <a:latin typeface="Arial"/>
                        <a:cs typeface="Arial"/>
                      </a:endParaRPr>
                    </a:p>
                  </a:txBody>
                  <a:tcPr marL="0" marR="0" marT="7937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E4DEEC"/>
                    </a:solidFill>
                  </a:tcPr>
                </a:tc>
                <a:tc>
                  <a:txBody>
                    <a:bodyPr/>
                    <a:lstStyle/>
                    <a:p>
                      <a:pPr marL="19050" algn="ctr">
                        <a:lnSpc>
                          <a:spcPct val="100000"/>
                        </a:lnSpc>
                        <a:spcBef>
                          <a:spcPts val="625"/>
                        </a:spcBef>
                      </a:pPr>
                      <a:r>
                        <a:rPr sz="1200" spc="-5" dirty="0">
                          <a:latin typeface="Arial"/>
                          <a:cs typeface="Arial"/>
                        </a:rPr>
                        <a:t>3/14/2018</a:t>
                      </a:r>
                      <a:endParaRPr sz="1200" dirty="0">
                        <a:latin typeface="Arial"/>
                        <a:cs typeface="Arial"/>
                      </a:endParaRPr>
                    </a:p>
                  </a:txBody>
                  <a:tcPr marL="0" marR="0" marT="7937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E4DEEC"/>
                    </a:solidFill>
                  </a:tcPr>
                </a:tc>
                <a:extLst>
                  <a:ext uri="{0D108BD9-81ED-4DB2-BD59-A6C34878D82A}">
                    <a16:rowId xmlns:a16="http://schemas.microsoft.com/office/drawing/2014/main" val="10003"/>
                  </a:ext>
                </a:extLst>
              </a:tr>
              <a:tr h="331284">
                <a:tc>
                  <a:txBody>
                    <a:bodyPr/>
                    <a:lstStyle/>
                    <a:p>
                      <a:pPr marL="17780" algn="ctr">
                        <a:lnSpc>
                          <a:spcPct val="100000"/>
                        </a:lnSpc>
                        <a:spcBef>
                          <a:spcPts val="625"/>
                        </a:spcBef>
                      </a:pPr>
                      <a:r>
                        <a:rPr sz="1200" spc="-5" dirty="0">
                          <a:latin typeface="Calibri"/>
                          <a:cs typeface="Calibri"/>
                        </a:rPr>
                        <a:t>3rd</a:t>
                      </a:r>
                      <a:endParaRPr sz="1200" dirty="0">
                        <a:latin typeface="Calibri"/>
                        <a:cs typeface="Calibri"/>
                      </a:endParaRPr>
                    </a:p>
                  </a:txBody>
                  <a:tcPr marL="0" marR="0" marT="7937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7145" algn="ctr">
                        <a:lnSpc>
                          <a:spcPct val="100000"/>
                        </a:lnSpc>
                        <a:spcBef>
                          <a:spcPts val="625"/>
                        </a:spcBef>
                      </a:pPr>
                      <a:r>
                        <a:rPr sz="1200" spc="-5" dirty="0">
                          <a:latin typeface="Arial"/>
                          <a:cs typeface="Arial"/>
                        </a:rPr>
                        <a:t>1/1/18 </a:t>
                      </a:r>
                      <a:r>
                        <a:rPr sz="1200" dirty="0">
                          <a:latin typeface="Arial"/>
                          <a:cs typeface="Arial"/>
                        </a:rPr>
                        <a:t>-</a:t>
                      </a:r>
                      <a:r>
                        <a:rPr sz="1200" spc="-25" dirty="0">
                          <a:latin typeface="Arial"/>
                          <a:cs typeface="Arial"/>
                        </a:rPr>
                        <a:t> </a:t>
                      </a:r>
                      <a:r>
                        <a:rPr sz="1200" spc="-5" dirty="0">
                          <a:latin typeface="Arial"/>
                          <a:cs typeface="Arial"/>
                        </a:rPr>
                        <a:t>3/31/18</a:t>
                      </a:r>
                      <a:endParaRPr sz="1200" dirty="0">
                        <a:latin typeface="Arial"/>
                        <a:cs typeface="Arial"/>
                      </a:endParaRPr>
                    </a:p>
                  </a:txBody>
                  <a:tcPr marL="0" marR="0" marT="7937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8415" algn="ctr">
                        <a:lnSpc>
                          <a:spcPct val="100000"/>
                        </a:lnSpc>
                        <a:spcBef>
                          <a:spcPts val="625"/>
                        </a:spcBef>
                      </a:pPr>
                      <a:r>
                        <a:rPr sz="1200" spc="-5" dirty="0">
                          <a:latin typeface="Arial"/>
                          <a:cs typeface="Arial"/>
                        </a:rPr>
                        <a:t>4/5/2018</a:t>
                      </a:r>
                      <a:endParaRPr sz="1200" dirty="0">
                        <a:latin typeface="Arial"/>
                        <a:cs typeface="Arial"/>
                      </a:endParaRPr>
                    </a:p>
                  </a:txBody>
                  <a:tcPr marL="0" marR="0" marT="7937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9050" algn="ctr">
                        <a:lnSpc>
                          <a:spcPct val="100000"/>
                        </a:lnSpc>
                        <a:spcBef>
                          <a:spcPts val="625"/>
                        </a:spcBef>
                      </a:pPr>
                      <a:r>
                        <a:rPr sz="1200" spc="-5" dirty="0">
                          <a:latin typeface="Arial"/>
                          <a:cs typeface="Arial"/>
                        </a:rPr>
                        <a:t>5/10/2018</a:t>
                      </a:r>
                      <a:endParaRPr sz="1200" dirty="0">
                        <a:latin typeface="Arial"/>
                        <a:cs typeface="Arial"/>
                      </a:endParaRPr>
                    </a:p>
                  </a:txBody>
                  <a:tcPr marL="0" marR="0" marT="7937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309239F9-86AB-443E-B1DF-61102C6F878C}"/>
              </a:ext>
            </a:extLst>
          </p:cNvPr>
          <p:cNvSpPr txBox="1"/>
          <p:nvPr/>
        </p:nvSpPr>
        <p:spPr>
          <a:xfrm>
            <a:off x="1091682" y="3891803"/>
            <a:ext cx="4963884" cy="2246769"/>
          </a:xfrm>
          <a:prstGeom prst="rect">
            <a:avLst/>
          </a:prstGeom>
          <a:noFill/>
        </p:spPr>
        <p:txBody>
          <a:bodyPr wrap="square" rtlCol="0">
            <a:spAutoFit/>
          </a:bodyPr>
          <a:lstStyle/>
          <a:p>
            <a:pPr marL="742950" lvl="1" indent="-285750">
              <a:buFont typeface="Arial" panose="020B0604020202020204" pitchFamily="34" charset="0"/>
              <a:buChar char="•"/>
            </a:pPr>
            <a:r>
              <a:rPr lang="en-US" sz="2000" i="1" dirty="0">
                <a:solidFill>
                  <a:srgbClr val="7030A0"/>
                </a:solidFill>
                <a:latin typeface="Arial" panose="020B0604020202020204" pitchFamily="34" charset="0"/>
                <a:cs typeface="Arial" panose="020B0604020202020204" pitchFamily="34" charset="0"/>
              </a:rPr>
              <a:t>Medicaid Advantage Plus (MAP) </a:t>
            </a:r>
          </a:p>
          <a:p>
            <a:pPr marL="742950" lvl="1" indent="-285750">
              <a:buFont typeface="Arial" panose="020B0604020202020204" pitchFamily="34" charset="0"/>
              <a:buChar char="•"/>
            </a:pPr>
            <a:r>
              <a:rPr lang="en-US" sz="2000" i="1" dirty="0">
                <a:solidFill>
                  <a:srgbClr val="7030A0"/>
                </a:solidFill>
                <a:latin typeface="Arial" panose="020B0604020202020204" pitchFamily="34" charset="0"/>
                <a:cs typeface="Arial" panose="020B0604020202020204" pitchFamily="34" charset="0"/>
              </a:rPr>
              <a:t>Managed Long Term Care (MLTC PARTIAL) </a:t>
            </a:r>
          </a:p>
          <a:p>
            <a:pPr marL="742950" lvl="1" indent="-285750">
              <a:buFont typeface="Arial" panose="020B0604020202020204" pitchFamily="34" charset="0"/>
              <a:buChar char="•"/>
            </a:pPr>
            <a:r>
              <a:rPr lang="en-US" sz="2000" i="1" dirty="0">
                <a:solidFill>
                  <a:srgbClr val="7030A0"/>
                </a:solidFill>
                <a:latin typeface="Arial" panose="020B0604020202020204" pitchFamily="34" charset="0"/>
                <a:cs typeface="Arial" panose="020B0604020202020204" pitchFamily="34" charset="0"/>
              </a:rPr>
              <a:t>Fully Integrated Dual Advantage (FIDA) </a:t>
            </a:r>
          </a:p>
          <a:p>
            <a:pPr marL="742950" lvl="1" indent="-285750">
              <a:buFont typeface="Arial" panose="020B0604020202020204" pitchFamily="34" charset="0"/>
              <a:buChar char="•"/>
            </a:pPr>
            <a:r>
              <a:rPr lang="en-US" sz="2000" i="1" dirty="0">
                <a:solidFill>
                  <a:srgbClr val="7030A0"/>
                </a:solidFill>
                <a:latin typeface="Arial" panose="020B0604020202020204" pitchFamily="34" charset="0"/>
                <a:cs typeface="Arial" panose="020B0604020202020204" pitchFamily="34" charset="0"/>
              </a:rPr>
              <a:t>Programs of All-Inclusive Care for the Elderly (PACE)</a:t>
            </a:r>
          </a:p>
        </p:txBody>
      </p:sp>
    </p:spTree>
    <p:extLst>
      <p:ext uri="{BB962C8B-B14F-4D97-AF65-F5344CB8AC3E}">
        <p14:creationId xmlns:p14="http://schemas.microsoft.com/office/powerpoint/2010/main" val="4180475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4235" y="798707"/>
            <a:ext cx="11528530" cy="548640"/>
          </a:xfrm>
        </p:spPr>
        <p:txBody>
          <a:bodyPr>
            <a:noAutofit/>
          </a:bodyPr>
          <a:lstStyle/>
          <a:p>
            <a:r>
              <a:rPr lang="en-US" sz="3600" b="1" dirty="0">
                <a:solidFill>
                  <a:srgbClr val="503278"/>
                </a:solidFill>
                <a:latin typeface="Arial" panose="020B0604020202020204" pitchFamily="34" charset="0"/>
                <a:cs typeface="Arial" panose="020B0604020202020204" pitchFamily="34" charset="0"/>
              </a:rPr>
              <a:t>Broad Overview of Results </a:t>
            </a:r>
            <a:r>
              <a:rPr lang="en-US" sz="2000" b="1" dirty="0">
                <a:solidFill>
                  <a:srgbClr val="503278"/>
                </a:solidFill>
                <a:latin typeface="Arial" panose="020B0604020202020204" pitchFamily="34" charset="0"/>
                <a:cs typeface="Arial" panose="020B0604020202020204" pitchFamily="34" charset="0"/>
              </a:rPr>
              <a:t>(Combined MMC, HARP, and HIV SNP)</a:t>
            </a:r>
          </a:p>
        </p:txBody>
      </p:sp>
      <p:sp>
        <p:nvSpPr>
          <p:cNvPr id="12" name="Rectangle 11"/>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3" name="Rectangle 12"/>
          <p:cNvSpPr/>
          <p:nvPr/>
        </p:nvSpPr>
        <p:spPr>
          <a:xfrm>
            <a:off x="0" y="15"/>
            <a:ext cx="12192000" cy="16254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38</a:t>
            </a:r>
          </a:p>
        </p:txBody>
      </p:sp>
      <p:sp>
        <p:nvSpPr>
          <p:cNvPr id="15" name="object 11">
            <a:extLst>
              <a:ext uri="{FF2B5EF4-FFF2-40B4-BE49-F238E27FC236}">
                <a16:creationId xmlns:a16="http://schemas.microsoft.com/office/drawing/2014/main" id="{3791CB66-36EC-497C-94F1-2CC44FEEA153}"/>
              </a:ext>
            </a:extLst>
          </p:cNvPr>
          <p:cNvSpPr/>
          <p:nvPr/>
        </p:nvSpPr>
        <p:spPr>
          <a:xfrm>
            <a:off x="626226" y="5066860"/>
            <a:ext cx="1680210" cy="697865"/>
          </a:xfrm>
          <a:custGeom>
            <a:avLst/>
            <a:gdLst/>
            <a:ahLst/>
            <a:cxnLst/>
            <a:rect l="l" t="t" r="r" b="b"/>
            <a:pathLst>
              <a:path w="1680210" h="697864">
                <a:moveTo>
                  <a:pt x="0" y="99484"/>
                </a:moveTo>
                <a:lnTo>
                  <a:pt x="0" y="697664"/>
                </a:lnTo>
                <a:lnTo>
                  <a:pt x="1680149" y="696389"/>
                </a:lnTo>
                <a:lnTo>
                  <a:pt x="1680149" y="0"/>
                </a:lnTo>
                <a:lnTo>
                  <a:pt x="1513694" y="12753"/>
                </a:lnTo>
                <a:lnTo>
                  <a:pt x="1274416" y="30610"/>
                </a:lnTo>
                <a:lnTo>
                  <a:pt x="1076751" y="43364"/>
                </a:lnTo>
                <a:lnTo>
                  <a:pt x="905095" y="53567"/>
                </a:lnTo>
                <a:lnTo>
                  <a:pt x="723035" y="63771"/>
                </a:lnTo>
                <a:lnTo>
                  <a:pt x="499362" y="73974"/>
                </a:lnTo>
                <a:lnTo>
                  <a:pt x="213268" y="89280"/>
                </a:lnTo>
                <a:lnTo>
                  <a:pt x="0" y="99484"/>
                </a:lnTo>
              </a:path>
            </a:pathLst>
          </a:custGeom>
          <a:ln w="12674">
            <a:solidFill>
              <a:srgbClr val="FFFFFF"/>
            </a:solidFill>
          </a:ln>
        </p:spPr>
        <p:txBody>
          <a:bodyPr wrap="square" lIns="0" tIns="0" rIns="0" bIns="0" rtlCol="0"/>
          <a:lstStyle/>
          <a:p>
            <a:endParaRPr dirty="0"/>
          </a:p>
        </p:txBody>
      </p:sp>
      <p:sp>
        <p:nvSpPr>
          <p:cNvPr id="16" name="object 11">
            <a:extLst>
              <a:ext uri="{FF2B5EF4-FFF2-40B4-BE49-F238E27FC236}">
                <a16:creationId xmlns:a16="http://schemas.microsoft.com/office/drawing/2014/main" id="{BB530393-F90F-4297-B3A0-4DF38849C529}"/>
              </a:ext>
            </a:extLst>
          </p:cNvPr>
          <p:cNvSpPr/>
          <p:nvPr/>
        </p:nvSpPr>
        <p:spPr>
          <a:xfrm>
            <a:off x="778626" y="5219260"/>
            <a:ext cx="1680210" cy="697865"/>
          </a:xfrm>
          <a:custGeom>
            <a:avLst/>
            <a:gdLst/>
            <a:ahLst/>
            <a:cxnLst/>
            <a:rect l="l" t="t" r="r" b="b"/>
            <a:pathLst>
              <a:path w="1680210" h="697864">
                <a:moveTo>
                  <a:pt x="0" y="99484"/>
                </a:moveTo>
                <a:lnTo>
                  <a:pt x="0" y="697664"/>
                </a:lnTo>
                <a:lnTo>
                  <a:pt x="1680149" y="696389"/>
                </a:lnTo>
                <a:lnTo>
                  <a:pt x="1680149" y="0"/>
                </a:lnTo>
                <a:lnTo>
                  <a:pt x="1513694" y="12753"/>
                </a:lnTo>
                <a:lnTo>
                  <a:pt x="1274416" y="30610"/>
                </a:lnTo>
                <a:lnTo>
                  <a:pt x="1076751" y="43364"/>
                </a:lnTo>
                <a:lnTo>
                  <a:pt x="905095" y="53567"/>
                </a:lnTo>
                <a:lnTo>
                  <a:pt x="723035" y="63771"/>
                </a:lnTo>
                <a:lnTo>
                  <a:pt x="499362" y="73974"/>
                </a:lnTo>
                <a:lnTo>
                  <a:pt x="213268" y="89280"/>
                </a:lnTo>
                <a:lnTo>
                  <a:pt x="0" y="99484"/>
                </a:lnTo>
              </a:path>
            </a:pathLst>
          </a:custGeom>
          <a:ln w="12674">
            <a:solidFill>
              <a:srgbClr val="FFFFFF"/>
            </a:solidFill>
          </a:ln>
        </p:spPr>
        <p:txBody>
          <a:bodyPr wrap="square" lIns="0" tIns="0" rIns="0" bIns="0" rtlCol="0"/>
          <a:lstStyle/>
          <a:p>
            <a:endParaRPr dirty="0"/>
          </a:p>
        </p:txBody>
      </p:sp>
      <p:sp>
        <p:nvSpPr>
          <p:cNvPr id="18" name="object 8">
            <a:extLst>
              <a:ext uri="{FF2B5EF4-FFF2-40B4-BE49-F238E27FC236}">
                <a16:creationId xmlns:a16="http://schemas.microsoft.com/office/drawing/2014/main" id="{81560210-86A9-4276-A0D1-707953802B04}"/>
              </a:ext>
            </a:extLst>
          </p:cNvPr>
          <p:cNvSpPr txBox="1">
            <a:spLocks noGrp="1"/>
          </p:cNvSpPr>
          <p:nvPr>
            <p:ph idx="1"/>
          </p:nvPr>
        </p:nvSpPr>
        <p:spPr>
          <a:xfrm>
            <a:off x="3227586" y="1498252"/>
            <a:ext cx="10515600" cy="320601"/>
          </a:xfrm>
          <a:prstGeom prst="rect">
            <a:avLst/>
          </a:prstGeom>
        </p:spPr>
        <p:txBody>
          <a:bodyPr vert="horz" wrap="square" lIns="0" tIns="12700" rIns="0" bIns="0" rtlCol="0">
            <a:spAutoFit/>
          </a:bodyPr>
          <a:lstStyle/>
          <a:p>
            <a:pPr marL="0" indent="0">
              <a:lnSpc>
                <a:spcPct val="100000"/>
              </a:lnSpc>
              <a:spcBef>
                <a:spcPts val="100"/>
              </a:spcBef>
              <a:buNone/>
            </a:pPr>
            <a:r>
              <a:rPr sz="2000" spc="-5" dirty="0">
                <a:latin typeface="Calibri"/>
                <a:cs typeface="Calibri"/>
              </a:rPr>
              <a:t>VBP Baseline of Levels </a:t>
            </a:r>
            <a:r>
              <a:rPr sz="2000" dirty="0">
                <a:latin typeface="Calibri"/>
                <a:cs typeface="Calibri"/>
              </a:rPr>
              <a:t>1 - 3 </a:t>
            </a:r>
            <a:r>
              <a:rPr sz="2000" spc="-5" dirty="0">
                <a:latin typeface="Calibri"/>
                <a:cs typeface="Calibri"/>
              </a:rPr>
              <a:t>for CY </a:t>
            </a:r>
            <a:r>
              <a:rPr sz="2000" spc="0" dirty="0">
                <a:latin typeface="Calibri"/>
                <a:cs typeface="Calibri"/>
              </a:rPr>
              <a:t>2016</a:t>
            </a:r>
            <a:r>
              <a:rPr sz="2000" b="1" spc="0" dirty="0">
                <a:latin typeface="Calibri"/>
                <a:cs typeface="Calibri"/>
              </a:rPr>
              <a:t>:</a:t>
            </a:r>
            <a:r>
              <a:rPr sz="2000" b="1" spc="-80" dirty="0">
                <a:latin typeface="Calibri"/>
                <a:cs typeface="Calibri"/>
              </a:rPr>
              <a:t> </a:t>
            </a:r>
            <a:r>
              <a:rPr sz="2000" b="1" spc="-5" dirty="0">
                <a:solidFill>
                  <a:srgbClr val="7030A0"/>
                </a:solidFill>
                <a:latin typeface="Calibri"/>
                <a:cs typeface="Calibri"/>
              </a:rPr>
              <a:t>38.32%</a:t>
            </a:r>
            <a:endParaRPr sz="2000" dirty="0">
              <a:latin typeface="Calibri"/>
              <a:cs typeface="Calibri"/>
            </a:endParaRPr>
          </a:p>
        </p:txBody>
      </p:sp>
      <p:sp>
        <p:nvSpPr>
          <p:cNvPr id="19" name="object 7">
            <a:extLst>
              <a:ext uri="{FF2B5EF4-FFF2-40B4-BE49-F238E27FC236}">
                <a16:creationId xmlns:a16="http://schemas.microsoft.com/office/drawing/2014/main" id="{808A75FA-A91A-4A01-9055-EDF0A729838C}"/>
              </a:ext>
            </a:extLst>
          </p:cNvPr>
          <p:cNvSpPr/>
          <p:nvPr/>
        </p:nvSpPr>
        <p:spPr>
          <a:xfrm>
            <a:off x="-286996" y="2049467"/>
            <a:ext cx="6366248" cy="4808533"/>
          </a:xfrm>
          <a:prstGeom prst="rect">
            <a:avLst/>
          </a:prstGeom>
          <a:blipFill>
            <a:blip r:embed="rId3" cstate="print"/>
            <a:stretch>
              <a:fillRect/>
            </a:stretch>
          </a:blipFill>
        </p:spPr>
        <p:txBody>
          <a:bodyPr wrap="square" lIns="0" tIns="0" rIns="0" bIns="0" rtlCol="0"/>
          <a:lstStyle/>
          <a:p>
            <a:endParaRPr dirty="0"/>
          </a:p>
        </p:txBody>
      </p:sp>
      <p:graphicFrame>
        <p:nvGraphicFramePr>
          <p:cNvPr id="20" name="object 10">
            <a:extLst>
              <a:ext uri="{FF2B5EF4-FFF2-40B4-BE49-F238E27FC236}">
                <a16:creationId xmlns:a16="http://schemas.microsoft.com/office/drawing/2014/main" id="{91ABED63-AA39-47DE-B74C-61D7A774681F}"/>
              </a:ext>
            </a:extLst>
          </p:cNvPr>
          <p:cNvGraphicFramePr>
            <a:graphicFrameLocks noGrp="1"/>
          </p:cNvGraphicFramePr>
          <p:nvPr>
            <p:extLst>
              <p:ext uri="{D42A27DB-BD31-4B8C-83A1-F6EECF244321}">
                <p14:modId xmlns:p14="http://schemas.microsoft.com/office/powerpoint/2010/main" val="255614486"/>
              </p:ext>
            </p:extLst>
          </p:nvPr>
        </p:nvGraphicFramePr>
        <p:xfrm>
          <a:off x="6231652" y="2290360"/>
          <a:ext cx="4816473" cy="3898264"/>
        </p:xfrm>
        <a:graphic>
          <a:graphicData uri="http://schemas.openxmlformats.org/drawingml/2006/table">
            <a:tbl>
              <a:tblPr firstRow="1" bandRow="1">
                <a:tableStyleId>{2D5ABB26-0587-4C30-8999-92F81FD0307C}</a:tableStyleId>
              </a:tblPr>
              <a:tblGrid>
                <a:gridCol w="1728470">
                  <a:extLst>
                    <a:ext uri="{9D8B030D-6E8A-4147-A177-3AD203B41FA5}">
                      <a16:colId xmlns:a16="http://schemas.microsoft.com/office/drawing/2014/main" val="20000"/>
                    </a:ext>
                  </a:extLst>
                </a:gridCol>
                <a:gridCol w="2098039">
                  <a:extLst>
                    <a:ext uri="{9D8B030D-6E8A-4147-A177-3AD203B41FA5}">
                      <a16:colId xmlns:a16="http://schemas.microsoft.com/office/drawing/2014/main" val="20001"/>
                    </a:ext>
                  </a:extLst>
                </a:gridCol>
                <a:gridCol w="989964">
                  <a:extLst>
                    <a:ext uri="{9D8B030D-6E8A-4147-A177-3AD203B41FA5}">
                      <a16:colId xmlns:a16="http://schemas.microsoft.com/office/drawing/2014/main" val="20002"/>
                    </a:ext>
                  </a:extLst>
                </a:gridCol>
              </a:tblGrid>
              <a:tr h="398735">
                <a:tc>
                  <a:txBody>
                    <a:bodyPr/>
                    <a:lstStyle/>
                    <a:p>
                      <a:pPr>
                        <a:lnSpc>
                          <a:spcPct val="100000"/>
                        </a:lnSpc>
                        <a:spcBef>
                          <a:spcPts val="45"/>
                        </a:spcBef>
                      </a:pPr>
                      <a:endParaRPr sz="1500" dirty="0">
                        <a:latin typeface="Times New Roman"/>
                        <a:cs typeface="Times New Roman"/>
                      </a:endParaRPr>
                    </a:p>
                    <a:p>
                      <a:pPr marL="12065" algn="ctr">
                        <a:lnSpc>
                          <a:spcPct val="100000"/>
                        </a:lnSpc>
                      </a:pPr>
                      <a:r>
                        <a:rPr sz="1200" b="1" spc="-5" dirty="0">
                          <a:solidFill>
                            <a:srgbClr val="FFFFFF"/>
                          </a:solidFill>
                          <a:latin typeface="Calibri"/>
                          <a:cs typeface="Calibri"/>
                        </a:rPr>
                        <a:t>TOTAL MA</a:t>
                      </a:r>
                      <a:r>
                        <a:rPr sz="1200" b="1" spc="-20" dirty="0">
                          <a:solidFill>
                            <a:srgbClr val="FFFFFF"/>
                          </a:solidFill>
                          <a:latin typeface="Calibri"/>
                          <a:cs typeface="Calibri"/>
                        </a:rPr>
                        <a:t> </a:t>
                      </a:r>
                      <a:r>
                        <a:rPr sz="1200" b="1" dirty="0">
                          <a:solidFill>
                            <a:srgbClr val="FFFFFF"/>
                          </a:solidFill>
                          <a:latin typeface="Calibri"/>
                          <a:cs typeface="Calibri"/>
                        </a:rPr>
                        <a:t>$</a:t>
                      </a:r>
                      <a:endParaRPr sz="1200" dirty="0">
                        <a:latin typeface="Calibri"/>
                        <a:cs typeface="Calibri"/>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03178"/>
                    </a:solidFill>
                  </a:tcPr>
                </a:tc>
                <a:tc>
                  <a:txBody>
                    <a:bodyPr/>
                    <a:lstStyle/>
                    <a:p>
                      <a:pPr>
                        <a:lnSpc>
                          <a:spcPct val="100000"/>
                        </a:lnSpc>
                        <a:spcBef>
                          <a:spcPts val="45"/>
                        </a:spcBef>
                      </a:pPr>
                      <a:endParaRPr sz="1500" dirty="0">
                        <a:latin typeface="Times New Roman"/>
                        <a:cs typeface="Times New Roman"/>
                      </a:endParaRPr>
                    </a:p>
                    <a:p>
                      <a:pPr marR="344805" algn="r">
                        <a:lnSpc>
                          <a:spcPct val="100000"/>
                        </a:lnSpc>
                        <a:tabLst>
                          <a:tab pos="386715" algn="l"/>
                        </a:tabLst>
                      </a:pPr>
                      <a:r>
                        <a:rPr sz="1200" b="1" dirty="0">
                          <a:solidFill>
                            <a:srgbClr val="FFFFFF"/>
                          </a:solidFill>
                          <a:latin typeface="Calibri"/>
                          <a:cs typeface="Calibri"/>
                        </a:rPr>
                        <a:t>$	</a:t>
                      </a:r>
                      <a:r>
                        <a:rPr sz="1200" b="1" spc="-5" dirty="0">
                          <a:solidFill>
                            <a:srgbClr val="FFFFFF"/>
                          </a:solidFill>
                          <a:latin typeface="Calibri"/>
                          <a:cs typeface="Calibri"/>
                        </a:rPr>
                        <a:t>22,009,874,972</a:t>
                      </a:r>
                      <a:endParaRPr sz="1200" dirty="0">
                        <a:latin typeface="Calibri"/>
                        <a:cs typeface="Calibri"/>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03178"/>
                    </a:solidFill>
                  </a:tcPr>
                </a:tc>
                <a:tc>
                  <a:txBody>
                    <a:bodyPr/>
                    <a:lstStyle/>
                    <a:p>
                      <a:pPr>
                        <a:lnSpc>
                          <a:spcPct val="100000"/>
                        </a:lnSpc>
                      </a:pPr>
                      <a:endParaRPr sz="13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03178"/>
                    </a:solidFill>
                  </a:tcPr>
                </a:tc>
                <a:extLst>
                  <a:ext uri="{0D108BD9-81ED-4DB2-BD59-A6C34878D82A}">
                    <a16:rowId xmlns:a16="http://schemas.microsoft.com/office/drawing/2014/main" val="10000"/>
                  </a:ext>
                </a:extLst>
              </a:tr>
              <a:tr h="389890">
                <a:tc>
                  <a:txBody>
                    <a:bodyPr/>
                    <a:lstStyle/>
                    <a:p>
                      <a:pPr marL="11430" algn="ctr">
                        <a:lnSpc>
                          <a:spcPct val="100000"/>
                        </a:lnSpc>
                        <a:spcBef>
                          <a:spcPts val="775"/>
                        </a:spcBef>
                      </a:pPr>
                      <a:r>
                        <a:rPr sz="1200" b="1" spc="-5" dirty="0">
                          <a:latin typeface="Calibri"/>
                          <a:cs typeface="Calibri"/>
                        </a:rPr>
                        <a:t>FFS</a:t>
                      </a:r>
                      <a:endParaRPr sz="1200" dirty="0">
                        <a:latin typeface="Calibri"/>
                        <a:cs typeface="Calibri"/>
                      </a:endParaRPr>
                    </a:p>
                  </a:txBody>
                  <a:tcPr marL="0" marR="0" marT="984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3C6E7"/>
                    </a:solidFill>
                  </a:tcPr>
                </a:tc>
                <a:tc>
                  <a:txBody>
                    <a:bodyPr/>
                    <a:lstStyle/>
                    <a:p>
                      <a:pPr marR="344805" algn="r">
                        <a:lnSpc>
                          <a:spcPct val="100000"/>
                        </a:lnSpc>
                        <a:spcBef>
                          <a:spcPts val="775"/>
                        </a:spcBef>
                        <a:tabLst>
                          <a:tab pos="386715" algn="l"/>
                        </a:tabLst>
                      </a:pPr>
                      <a:r>
                        <a:rPr sz="1200" b="1" dirty="0">
                          <a:latin typeface="Calibri"/>
                          <a:cs typeface="Calibri"/>
                        </a:rPr>
                        <a:t>$	</a:t>
                      </a:r>
                      <a:r>
                        <a:rPr sz="1200" b="1" spc="-5" dirty="0">
                          <a:latin typeface="Calibri"/>
                          <a:cs typeface="Calibri"/>
                        </a:rPr>
                        <a:t>10,637,177,138</a:t>
                      </a:r>
                      <a:endParaRPr sz="1200" dirty="0">
                        <a:latin typeface="Calibri"/>
                        <a:cs typeface="Calibri"/>
                      </a:endParaRPr>
                    </a:p>
                  </a:txBody>
                  <a:tcPr marL="0" marR="0" marT="984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3C6E7"/>
                    </a:solidFill>
                  </a:tcPr>
                </a:tc>
                <a:tc>
                  <a:txBody>
                    <a:bodyPr/>
                    <a:lstStyle/>
                    <a:p>
                      <a:pPr marL="9525" algn="ctr">
                        <a:lnSpc>
                          <a:spcPct val="100000"/>
                        </a:lnSpc>
                        <a:spcBef>
                          <a:spcPts val="775"/>
                        </a:spcBef>
                      </a:pPr>
                      <a:r>
                        <a:rPr sz="1200" b="1" spc="-5" dirty="0">
                          <a:latin typeface="Calibri"/>
                          <a:cs typeface="Calibri"/>
                        </a:rPr>
                        <a:t>48.33%</a:t>
                      </a:r>
                      <a:endParaRPr sz="1200" dirty="0">
                        <a:latin typeface="Calibri"/>
                        <a:cs typeface="Calibri"/>
                      </a:endParaRPr>
                    </a:p>
                  </a:txBody>
                  <a:tcPr marL="0" marR="0" marT="984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3C6E7"/>
                    </a:solidFill>
                  </a:tcPr>
                </a:tc>
                <a:extLst>
                  <a:ext uri="{0D108BD9-81ED-4DB2-BD59-A6C34878D82A}">
                    <a16:rowId xmlns:a16="http://schemas.microsoft.com/office/drawing/2014/main" val="10001"/>
                  </a:ext>
                </a:extLst>
              </a:tr>
              <a:tr h="439420">
                <a:tc>
                  <a:txBody>
                    <a:bodyPr/>
                    <a:lstStyle/>
                    <a:p>
                      <a:pPr marL="12065" algn="ctr">
                        <a:lnSpc>
                          <a:spcPct val="100000"/>
                        </a:lnSpc>
                        <a:spcBef>
                          <a:spcPts val="969"/>
                        </a:spcBef>
                      </a:pPr>
                      <a:r>
                        <a:rPr sz="1200" b="1" spc="-5" dirty="0">
                          <a:latin typeface="Calibri"/>
                          <a:cs typeface="Calibri"/>
                        </a:rPr>
                        <a:t>VBP0</a:t>
                      </a:r>
                      <a:endParaRPr sz="1200" dirty="0">
                        <a:latin typeface="Calibri"/>
                        <a:cs typeface="Calibri"/>
                      </a:endParaRPr>
                    </a:p>
                  </a:txBody>
                  <a:tcPr marL="0" marR="0" marT="12318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6CAAB"/>
                    </a:solidFill>
                  </a:tcPr>
                </a:tc>
                <a:tc>
                  <a:txBody>
                    <a:bodyPr/>
                    <a:lstStyle/>
                    <a:p>
                      <a:pPr marR="348615" algn="r">
                        <a:lnSpc>
                          <a:spcPct val="100000"/>
                        </a:lnSpc>
                        <a:spcBef>
                          <a:spcPts val="969"/>
                        </a:spcBef>
                        <a:tabLst>
                          <a:tab pos="455295" algn="l"/>
                        </a:tabLst>
                      </a:pPr>
                      <a:r>
                        <a:rPr sz="1200" b="1" dirty="0">
                          <a:latin typeface="Calibri"/>
                          <a:cs typeface="Calibri"/>
                        </a:rPr>
                        <a:t>$	</a:t>
                      </a:r>
                      <a:r>
                        <a:rPr sz="1200" b="1" spc="-5" dirty="0">
                          <a:latin typeface="Calibri"/>
                          <a:cs typeface="Calibri"/>
                        </a:rPr>
                        <a:t>2,938,167,057</a:t>
                      </a:r>
                      <a:endParaRPr sz="1200" dirty="0">
                        <a:latin typeface="Calibri"/>
                        <a:cs typeface="Calibri"/>
                      </a:endParaRPr>
                    </a:p>
                  </a:txBody>
                  <a:tcPr marL="0" marR="0" marT="12318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6CAAB"/>
                    </a:solidFill>
                  </a:tcPr>
                </a:tc>
                <a:tc>
                  <a:txBody>
                    <a:bodyPr/>
                    <a:lstStyle/>
                    <a:p>
                      <a:pPr marL="9525" algn="ctr">
                        <a:lnSpc>
                          <a:spcPct val="100000"/>
                        </a:lnSpc>
                        <a:spcBef>
                          <a:spcPts val="969"/>
                        </a:spcBef>
                      </a:pPr>
                      <a:r>
                        <a:rPr sz="1200" b="1" spc="-5" dirty="0">
                          <a:latin typeface="Calibri"/>
                          <a:cs typeface="Calibri"/>
                        </a:rPr>
                        <a:t>13.35%</a:t>
                      </a:r>
                      <a:endParaRPr sz="1200" dirty="0">
                        <a:latin typeface="Calibri"/>
                        <a:cs typeface="Calibri"/>
                      </a:endParaRPr>
                    </a:p>
                  </a:txBody>
                  <a:tcPr marL="0" marR="0" marT="12318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6CAAB"/>
                    </a:solidFill>
                  </a:tcPr>
                </a:tc>
                <a:extLst>
                  <a:ext uri="{0D108BD9-81ED-4DB2-BD59-A6C34878D82A}">
                    <a16:rowId xmlns:a16="http://schemas.microsoft.com/office/drawing/2014/main" val="10002"/>
                  </a:ext>
                </a:extLst>
              </a:tr>
              <a:tr h="439420">
                <a:tc>
                  <a:txBody>
                    <a:bodyPr/>
                    <a:lstStyle/>
                    <a:p>
                      <a:pPr>
                        <a:lnSpc>
                          <a:spcPct val="100000"/>
                        </a:lnSpc>
                        <a:spcBef>
                          <a:spcPts val="35"/>
                        </a:spcBef>
                      </a:pPr>
                      <a:endParaRPr sz="850" dirty="0">
                        <a:latin typeface="Times New Roman"/>
                        <a:cs typeface="Times New Roman"/>
                      </a:endParaRPr>
                    </a:p>
                    <a:p>
                      <a:pPr marL="10160" algn="ctr">
                        <a:lnSpc>
                          <a:spcPct val="100000"/>
                        </a:lnSpc>
                      </a:pPr>
                      <a:r>
                        <a:rPr sz="1100" i="1" spc="-5" dirty="0">
                          <a:latin typeface="Calibri"/>
                          <a:cs typeface="Calibri"/>
                        </a:rPr>
                        <a:t>Level 0/Quality</a:t>
                      </a:r>
                      <a:r>
                        <a:rPr sz="1100" i="1" spc="-25" dirty="0">
                          <a:latin typeface="Calibri"/>
                          <a:cs typeface="Calibri"/>
                        </a:rPr>
                        <a:t> </a:t>
                      </a:r>
                      <a:r>
                        <a:rPr sz="1100" i="1" spc="-5" dirty="0">
                          <a:latin typeface="Calibri"/>
                          <a:cs typeface="Calibri"/>
                        </a:rPr>
                        <a:t>Only</a:t>
                      </a:r>
                      <a:endParaRPr sz="1100" dirty="0">
                        <a:latin typeface="Calibri"/>
                        <a:cs typeface="Calibr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E4D4"/>
                    </a:solidFill>
                  </a:tcPr>
                </a:tc>
                <a:tc>
                  <a:txBody>
                    <a:bodyPr/>
                    <a:lstStyle/>
                    <a:p>
                      <a:pPr>
                        <a:lnSpc>
                          <a:spcPct val="100000"/>
                        </a:lnSpc>
                        <a:spcBef>
                          <a:spcPts val="35"/>
                        </a:spcBef>
                      </a:pPr>
                      <a:endParaRPr sz="850" dirty="0">
                        <a:latin typeface="Times New Roman"/>
                        <a:cs typeface="Times New Roman"/>
                      </a:endParaRPr>
                    </a:p>
                    <a:p>
                      <a:pPr marR="359410" algn="r">
                        <a:lnSpc>
                          <a:spcPct val="100000"/>
                        </a:lnSpc>
                        <a:tabLst>
                          <a:tab pos="512445" algn="l"/>
                        </a:tabLst>
                      </a:pPr>
                      <a:r>
                        <a:rPr sz="1100" i="1" dirty="0">
                          <a:latin typeface="Calibri"/>
                          <a:cs typeface="Calibri"/>
                        </a:rPr>
                        <a:t>$	</a:t>
                      </a:r>
                      <a:r>
                        <a:rPr sz="1100" i="1" spc="-5" dirty="0">
                          <a:latin typeface="Calibri"/>
                          <a:cs typeface="Calibri"/>
                        </a:rPr>
                        <a:t>2,673,309,928</a:t>
                      </a:r>
                      <a:endParaRPr sz="1100" dirty="0">
                        <a:latin typeface="Calibri"/>
                        <a:cs typeface="Calibr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E4D4"/>
                    </a:solidFill>
                  </a:tcPr>
                </a:tc>
                <a:tc>
                  <a:txBody>
                    <a:bodyPr/>
                    <a:lstStyle/>
                    <a:p>
                      <a:pPr>
                        <a:lnSpc>
                          <a:spcPct val="100000"/>
                        </a:lnSpc>
                        <a:spcBef>
                          <a:spcPts val="35"/>
                        </a:spcBef>
                      </a:pPr>
                      <a:endParaRPr sz="850" dirty="0">
                        <a:latin typeface="Times New Roman"/>
                        <a:cs typeface="Times New Roman"/>
                      </a:endParaRPr>
                    </a:p>
                    <a:p>
                      <a:pPr marL="10160" algn="ctr">
                        <a:lnSpc>
                          <a:spcPct val="100000"/>
                        </a:lnSpc>
                      </a:pPr>
                      <a:r>
                        <a:rPr sz="1100" i="1" spc="-5" dirty="0">
                          <a:latin typeface="Calibri"/>
                          <a:cs typeface="Calibri"/>
                        </a:rPr>
                        <a:t>12.15%</a:t>
                      </a:r>
                      <a:endParaRPr sz="1100" dirty="0">
                        <a:latin typeface="Calibri"/>
                        <a:cs typeface="Calibr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E4D4"/>
                    </a:solidFill>
                  </a:tcPr>
                </a:tc>
                <a:extLst>
                  <a:ext uri="{0D108BD9-81ED-4DB2-BD59-A6C34878D82A}">
                    <a16:rowId xmlns:a16="http://schemas.microsoft.com/office/drawing/2014/main" val="10003"/>
                  </a:ext>
                </a:extLst>
              </a:tr>
              <a:tr h="419734">
                <a:tc>
                  <a:txBody>
                    <a:bodyPr/>
                    <a:lstStyle/>
                    <a:p>
                      <a:pPr marL="10795" algn="ctr">
                        <a:lnSpc>
                          <a:spcPct val="100000"/>
                        </a:lnSpc>
                        <a:spcBef>
                          <a:spcPts val="935"/>
                        </a:spcBef>
                      </a:pPr>
                      <a:r>
                        <a:rPr sz="1100" i="1" spc="-5" dirty="0">
                          <a:latin typeface="Calibri"/>
                          <a:cs typeface="Calibri"/>
                        </a:rPr>
                        <a:t>Level 0/ Cost</a:t>
                      </a:r>
                      <a:r>
                        <a:rPr sz="1100" i="1" spc="-25" dirty="0">
                          <a:latin typeface="Calibri"/>
                          <a:cs typeface="Calibri"/>
                        </a:rPr>
                        <a:t> </a:t>
                      </a:r>
                      <a:r>
                        <a:rPr sz="1100" i="1" spc="-5" dirty="0">
                          <a:latin typeface="Calibri"/>
                          <a:cs typeface="Calibri"/>
                        </a:rPr>
                        <a:t>Only</a:t>
                      </a:r>
                      <a:endParaRPr sz="1100" dirty="0">
                        <a:latin typeface="Calibri"/>
                        <a:cs typeface="Calibri"/>
                      </a:endParaRPr>
                    </a:p>
                  </a:txBody>
                  <a:tcPr marL="0" marR="0" marT="1187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E4D4"/>
                    </a:solidFill>
                  </a:tcPr>
                </a:tc>
                <a:tc>
                  <a:txBody>
                    <a:bodyPr/>
                    <a:lstStyle/>
                    <a:p>
                      <a:pPr marR="364490" algn="r">
                        <a:lnSpc>
                          <a:spcPct val="100000"/>
                        </a:lnSpc>
                        <a:spcBef>
                          <a:spcPts val="935"/>
                        </a:spcBef>
                        <a:tabLst>
                          <a:tab pos="607060" algn="l"/>
                        </a:tabLst>
                      </a:pPr>
                      <a:r>
                        <a:rPr sz="1100" i="1" dirty="0">
                          <a:latin typeface="Calibri"/>
                          <a:cs typeface="Calibri"/>
                        </a:rPr>
                        <a:t>$	</a:t>
                      </a:r>
                      <a:r>
                        <a:rPr sz="1100" i="1" spc="-5" dirty="0">
                          <a:latin typeface="Calibri"/>
                          <a:cs typeface="Calibri"/>
                        </a:rPr>
                        <a:t>264,857,129</a:t>
                      </a:r>
                      <a:endParaRPr sz="1100" dirty="0">
                        <a:latin typeface="Calibri"/>
                        <a:cs typeface="Calibri"/>
                      </a:endParaRPr>
                    </a:p>
                  </a:txBody>
                  <a:tcPr marL="0" marR="0" marT="1187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E4D4"/>
                    </a:solidFill>
                  </a:tcPr>
                </a:tc>
                <a:tc>
                  <a:txBody>
                    <a:bodyPr/>
                    <a:lstStyle/>
                    <a:p>
                      <a:pPr marL="10160" algn="ctr">
                        <a:lnSpc>
                          <a:spcPct val="100000"/>
                        </a:lnSpc>
                        <a:spcBef>
                          <a:spcPts val="935"/>
                        </a:spcBef>
                      </a:pPr>
                      <a:r>
                        <a:rPr sz="1100" i="1" spc="-5" dirty="0">
                          <a:latin typeface="Calibri"/>
                          <a:cs typeface="Calibri"/>
                        </a:rPr>
                        <a:t>1.20%</a:t>
                      </a:r>
                      <a:endParaRPr sz="1100" dirty="0">
                        <a:latin typeface="Calibri"/>
                        <a:cs typeface="Calibri"/>
                      </a:endParaRPr>
                    </a:p>
                  </a:txBody>
                  <a:tcPr marL="0" marR="0" marT="1187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E4D4"/>
                    </a:solidFill>
                  </a:tcPr>
                </a:tc>
                <a:extLst>
                  <a:ext uri="{0D108BD9-81ED-4DB2-BD59-A6C34878D82A}">
                    <a16:rowId xmlns:a16="http://schemas.microsoft.com/office/drawing/2014/main" val="10004"/>
                  </a:ext>
                </a:extLst>
              </a:tr>
              <a:tr h="439420">
                <a:tc>
                  <a:txBody>
                    <a:bodyPr/>
                    <a:lstStyle/>
                    <a:p>
                      <a:pPr marL="12065" algn="ctr">
                        <a:lnSpc>
                          <a:spcPct val="100000"/>
                        </a:lnSpc>
                        <a:spcBef>
                          <a:spcPts val="969"/>
                        </a:spcBef>
                      </a:pPr>
                      <a:r>
                        <a:rPr sz="1200" b="1" spc="-5" dirty="0">
                          <a:latin typeface="Calibri"/>
                          <a:cs typeface="Calibri"/>
                        </a:rPr>
                        <a:t>VBP1</a:t>
                      </a:r>
                      <a:endParaRPr sz="1200" dirty="0">
                        <a:latin typeface="Calibri"/>
                        <a:cs typeface="Calibri"/>
                      </a:endParaRPr>
                    </a:p>
                  </a:txBody>
                  <a:tcPr marL="0" marR="0" marT="12318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5A5A5"/>
                    </a:solidFill>
                  </a:tcPr>
                </a:tc>
                <a:tc>
                  <a:txBody>
                    <a:bodyPr/>
                    <a:lstStyle/>
                    <a:p>
                      <a:pPr marR="348615" algn="r">
                        <a:lnSpc>
                          <a:spcPct val="100000"/>
                        </a:lnSpc>
                        <a:spcBef>
                          <a:spcPts val="969"/>
                        </a:spcBef>
                        <a:tabLst>
                          <a:tab pos="455295" algn="l"/>
                        </a:tabLst>
                      </a:pPr>
                      <a:r>
                        <a:rPr sz="1200" b="1" dirty="0">
                          <a:latin typeface="Calibri"/>
                          <a:cs typeface="Calibri"/>
                        </a:rPr>
                        <a:t>$	</a:t>
                      </a:r>
                      <a:r>
                        <a:rPr sz="1200" b="1" spc="-5" dirty="0">
                          <a:latin typeface="Calibri"/>
                          <a:cs typeface="Calibri"/>
                        </a:rPr>
                        <a:t>1,964,859,305</a:t>
                      </a:r>
                      <a:endParaRPr sz="1200" dirty="0">
                        <a:latin typeface="Calibri"/>
                        <a:cs typeface="Calibri"/>
                      </a:endParaRPr>
                    </a:p>
                  </a:txBody>
                  <a:tcPr marL="0" marR="0" marT="12318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5A5A5"/>
                    </a:solidFill>
                  </a:tcPr>
                </a:tc>
                <a:tc>
                  <a:txBody>
                    <a:bodyPr/>
                    <a:lstStyle/>
                    <a:p>
                      <a:pPr marL="9525" algn="ctr">
                        <a:lnSpc>
                          <a:spcPct val="100000"/>
                        </a:lnSpc>
                        <a:spcBef>
                          <a:spcPts val="969"/>
                        </a:spcBef>
                      </a:pPr>
                      <a:r>
                        <a:rPr sz="1200" b="1" spc="-5" dirty="0">
                          <a:latin typeface="Calibri"/>
                          <a:cs typeface="Calibri"/>
                        </a:rPr>
                        <a:t>8.93%</a:t>
                      </a:r>
                      <a:endParaRPr sz="1200" dirty="0">
                        <a:latin typeface="Calibri"/>
                        <a:cs typeface="Calibri"/>
                      </a:endParaRPr>
                    </a:p>
                  </a:txBody>
                  <a:tcPr marL="0" marR="0" marT="12318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5A5A5"/>
                    </a:solidFill>
                  </a:tcPr>
                </a:tc>
                <a:extLst>
                  <a:ext uri="{0D108BD9-81ED-4DB2-BD59-A6C34878D82A}">
                    <a16:rowId xmlns:a16="http://schemas.microsoft.com/office/drawing/2014/main" val="10005"/>
                  </a:ext>
                </a:extLst>
              </a:tr>
              <a:tr h="449580">
                <a:tc>
                  <a:txBody>
                    <a:bodyPr/>
                    <a:lstStyle/>
                    <a:p>
                      <a:pPr marL="12065" algn="ctr">
                        <a:lnSpc>
                          <a:spcPct val="100000"/>
                        </a:lnSpc>
                        <a:spcBef>
                          <a:spcPts val="1010"/>
                        </a:spcBef>
                      </a:pPr>
                      <a:r>
                        <a:rPr sz="1200" b="1" spc="-5" dirty="0">
                          <a:latin typeface="Calibri"/>
                          <a:cs typeface="Calibri"/>
                        </a:rPr>
                        <a:t>VBP2</a:t>
                      </a:r>
                      <a:endParaRPr sz="1200" dirty="0">
                        <a:latin typeface="Calibri"/>
                        <a:cs typeface="Calibri"/>
                      </a:endParaRPr>
                    </a:p>
                  </a:txBody>
                  <a:tcPr marL="0" marR="0" marT="128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819"/>
                    </a:solidFill>
                  </a:tcPr>
                </a:tc>
                <a:tc>
                  <a:txBody>
                    <a:bodyPr/>
                    <a:lstStyle/>
                    <a:p>
                      <a:pPr marR="348615" algn="r">
                        <a:lnSpc>
                          <a:spcPct val="100000"/>
                        </a:lnSpc>
                        <a:spcBef>
                          <a:spcPts val="1010"/>
                        </a:spcBef>
                        <a:tabLst>
                          <a:tab pos="455295" algn="l"/>
                        </a:tabLst>
                      </a:pPr>
                      <a:r>
                        <a:rPr sz="1200" b="1" dirty="0">
                          <a:latin typeface="Calibri"/>
                          <a:cs typeface="Calibri"/>
                        </a:rPr>
                        <a:t>$	</a:t>
                      </a:r>
                      <a:r>
                        <a:rPr sz="1200" b="1" spc="-5" dirty="0">
                          <a:latin typeface="Calibri"/>
                          <a:cs typeface="Calibri"/>
                        </a:rPr>
                        <a:t>6,085,682,321</a:t>
                      </a:r>
                      <a:endParaRPr sz="1200" dirty="0">
                        <a:latin typeface="Calibri"/>
                        <a:cs typeface="Calibri"/>
                      </a:endParaRPr>
                    </a:p>
                  </a:txBody>
                  <a:tcPr marL="0" marR="0" marT="128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819"/>
                    </a:solidFill>
                  </a:tcPr>
                </a:tc>
                <a:tc>
                  <a:txBody>
                    <a:bodyPr/>
                    <a:lstStyle/>
                    <a:p>
                      <a:pPr marL="9525" algn="ctr">
                        <a:lnSpc>
                          <a:spcPct val="100000"/>
                        </a:lnSpc>
                        <a:spcBef>
                          <a:spcPts val="1010"/>
                        </a:spcBef>
                      </a:pPr>
                      <a:r>
                        <a:rPr sz="1200" b="1" spc="-5" dirty="0">
                          <a:latin typeface="Calibri"/>
                          <a:cs typeface="Calibri"/>
                        </a:rPr>
                        <a:t>27.65%</a:t>
                      </a:r>
                      <a:endParaRPr sz="1200" dirty="0">
                        <a:latin typeface="Calibri"/>
                        <a:cs typeface="Calibri"/>
                      </a:endParaRPr>
                    </a:p>
                  </a:txBody>
                  <a:tcPr marL="0" marR="0" marT="128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819"/>
                    </a:solidFill>
                  </a:tcPr>
                </a:tc>
                <a:extLst>
                  <a:ext uri="{0D108BD9-81ED-4DB2-BD59-A6C34878D82A}">
                    <a16:rowId xmlns:a16="http://schemas.microsoft.com/office/drawing/2014/main" val="10006"/>
                  </a:ext>
                </a:extLst>
              </a:tr>
              <a:tr h="389890">
                <a:tc>
                  <a:txBody>
                    <a:bodyPr/>
                    <a:lstStyle/>
                    <a:p>
                      <a:pPr marL="12065" algn="ctr">
                        <a:lnSpc>
                          <a:spcPct val="100000"/>
                        </a:lnSpc>
                        <a:spcBef>
                          <a:spcPts val="775"/>
                        </a:spcBef>
                      </a:pPr>
                      <a:r>
                        <a:rPr sz="1200" b="1" spc="-5" dirty="0">
                          <a:solidFill>
                            <a:srgbClr val="FFFFFF"/>
                          </a:solidFill>
                          <a:latin typeface="Calibri"/>
                          <a:cs typeface="Calibri"/>
                        </a:rPr>
                        <a:t>VBP3</a:t>
                      </a:r>
                      <a:endParaRPr sz="1200" dirty="0">
                        <a:latin typeface="Calibri"/>
                        <a:cs typeface="Calibri"/>
                      </a:endParaRPr>
                    </a:p>
                  </a:txBody>
                  <a:tcPr marL="0" marR="0" marT="984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F5496"/>
                    </a:solidFill>
                  </a:tcPr>
                </a:tc>
                <a:tc>
                  <a:txBody>
                    <a:bodyPr/>
                    <a:lstStyle/>
                    <a:p>
                      <a:pPr marR="354330" algn="r">
                        <a:lnSpc>
                          <a:spcPct val="100000"/>
                        </a:lnSpc>
                        <a:spcBef>
                          <a:spcPts val="775"/>
                        </a:spcBef>
                        <a:tabLst>
                          <a:tab pos="558800" algn="l"/>
                        </a:tabLst>
                      </a:pPr>
                      <a:r>
                        <a:rPr sz="1200" b="1" dirty="0">
                          <a:solidFill>
                            <a:srgbClr val="FFFFFF"/>
                          </a:solidFill>
                          <a:latin typeface="Calibri"/>
                          <a:cs typeface="Calibri"/>
                        </a:rPr>
                        <a:t>$	</a:t>
                      </a:r>
                      <a:r>
                        <a:rPr sz="1200" b="1" spc="-5" dirty="0">
                          <a:solidFill>
                            <a:srgbClr val="FFFFFF"/>
                          </a:solidFill>
                          <a:latin typeface="Calibri"/>
                          <a:cs typeface="Calibri"/>
                        </a:rPr>
                        <a:t>383,876,742</a:t>
                      </a:r>
                      <a:endParaRPr sz="1200" dirty="0">
                        <a:latin typeface="Calibri"/>
                        <a:cs typeface="Calibri"/>
                      </a:endParaRPr>
                    </a:p>
                  </a:txBody>
                  <a:tcPr marL="0" marR="0" marT="984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F5496"/>
                    </a:solidFill>
                  </a:tcPr>
                </a:tc>
                <a:tc>
                  <a:txBody>
                    <a:bodyPr/>
                    <a:lstStyle/>
                    <a:p>
                      <a:pPr marL="9525" algn="ctr">
                        <a:lnSpc>
                          <a:spcPct val="100000"/>
                        </a:lnSpc>
                        <a:spcBef>
                          <a:spcPts val="775"/>
                        </a:spcBef>
                      </a:pPr>
                      <a:r>
                        <a:rPr sz="1200" b="1" spc="-5" dirty="0">
                          <a:solidFill>
                            <a:srgbClr val="FFFFFF"/>
                          </a:solidFill>
                          <a:latin typeface="Calibri"/>
                          <a:cs typeface="Calibri"/>
                        </a:rPr>
                        <a:t>1.74%</a:t>
                      </a:r>
                      <a:endParaRPr sz="1200" dirty="0">
                        <a:latin typeface="Calibri"/>
                        <a:cs typeface="Calibri"/>
                      </a:endParaRPr>
                    </a:p>
                  </a:txBody>
                  <a:tcPr marL="0" marR="0" marT="984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F5496"/>
                    </a:solidFill>
                  </a:tcPr>
                </a:tc>
                <a:extLst>
                  <a:ext uri="{0D108BD9-81ED-4DB2-BD59-A6C34878D82A}">
                    <a16:rowId xmlns:a16="http://schemas.microsoft.com/office/drawing/2014/main" val="10007"/>
                  </a:ext>
                </a:extLst>
              </a:tr>
              <a:tr h="513715">
                <a:tc>
                  <a:txBody>
                    <a:bodyPr/>
                    <a:lstStyle/>
                    <a:p>
                      <a:pPr>
                        <a:lnSpc>
                          <a:spcPct val="100000"/>
                        </a:lnSpc>
                        <a:spcBef>
                          <a:spcPts val="55"/>
                        </a:spcBef>
                      </a:pPr>
                      <a:endParaRPr sz="1050" dirty="0">
                        <a:latin typeface="Times New Roman"/>
                        <a:cs typeface="Times New Roman"/>
                      </a:endParaRPr>
                    </a:p>
                    <a:p>
                      <a:pPr marL="10160" algn="ctr">
                        <a:lnSpc>
                          <a:spcPct val="100000"/>
                        </a:lnSpc>
                      </a:pPr>
                      <a:r>
                        <a:rPr sz="1200" b="1" i="1" spc="-5" dirty="0">
                          <a:solidFill>
                            <a:srgbClr val="FFFFFF"/>
                          </a:solidFill>
                          <a:latin typeface="Calibri"/>
                          <a:cs typeface="Calibri"/>
                        </a:rPr>
                        <a:t>Level</a:t>
                      </a:r>
                      <a:r>
                        <a:rPr sz="1200" b="1" i="1" spc="-15" dirty="0">
                          <a:solidFill>
                            <a:srgbClr val="FFFFFF"/>
                          </a:solidFill>
                          <a:latin typeface="Calibri"/>
                          <a:cs typeface="Calibri"/>
                        </a:rPr>
                        <a:t> </a:t>
                      </a:r>
                      <a:r>
                        <a:rPr sz="1200" b="1" i="1" spc="-5" dirty="0">
                          <a:solidFill>
                            <a:srgbClr val="FFFFFF"/>
                          </a:solidFill>
                          <a:latin typeface="Calibri"/>
                          <a:cs typeface="Calibri"/>
                        </a:rPr>
                        <a:t>1-3</a:t>
                      </a:r>
                      <a:endParaRPr sz="1200" dirty="0">
                        <a:latin typeface="Calibri"/>
                        <a:cs typeface="Calibri"/>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03178"/>
                    </a:solidFill>
                  </a:tcPr>
                </a:tc>
                <a:tc>
                  <a:txBody>
                    <a:bodyPr/>
                    <a:lstStyle/>
                    <a:p>
                      <a:pPr>
                        <a:lnSpc>
                          <a:spcPct val="100000"/>
                        </a:lnSpc>
                        <a:spcBef>
                          <a:spcPts val="55"/>
                        </a:spcBef>
                      </a:pPr>
                      <a:endParaRPr sz="1050" dirty="0">
                        <a:latin typeface="Times New Roman"/>
                        <a:cs typeface="Times New Roman"/>
                      </a:endParaRPr>
                    </a:p>
                    <a:p>
                      <a:pPr marL="40005">
                        <a:lnSpc>
                          <a:spcPct val="100000"/>
                        </a:lnSpc>
                        <a:tabLst>
                          <a:tab pos="495934" algn="l"/>
                        </a:tabLst>
                      </a:pPr>
                      <a:r>
                        <a:rPr sz="1200" b="1" i="1" dirty="0">
                          <a:solidFill>
                            <a:srgbClr val="FFFFFF"/>
                          </a:solidFill>
                          <a:latin typeface="Calibri"/>
                          <a:cs typeface="Calibri"/>
                        </a:rPr>
                        <a:t>$	</a:t>
                      </a:r>
                      <a:r>
                        <a:rPr sz="1200" b="1" i="1" spc="-5" dirty="0">
                          <a:solidFill>
                            <a:srgbClr val="FFFFFF"/>
                          </a:solidFill>
                          <a:latin typeface="Calibri"/>
                          <a:cs typeface="Calibri"/>
                        </a:rPr>
                        <a:t>8,434,418,368</a:t>
                      </a:r>
                      <a:endParaRPr sz="1200" dirty="0">
                        <a:latin typeface="Calibri"/>
                        <a:cs typeface="Calibri"/>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03178"/>
                    </a:solidFill>
                  </a:tcPr>
                </a:tc>
                <a:tc>
                  <a:txBody>
                    <a:bodyPr/>
                    <a:lstStyle/>
                    <a:p>
                      <a:pPr>
                        <a:lnSpc>
                          <a:spcPct val="100000"/>
                        </a:lnSpc>
                        <a:spcBef>
                          <a:spcPts val="55"/>
                        </a:spcBef>
                      </a:pPr>
                      <a:endParaRPr sz="1050" dirty="0">
                        <a:latin typeface="Times New Roman"/>
                        <a:cs typeface="Times New Roman"/>
                      </a:endParaRPr>
                    </a:p>
                    <a:p>
                      <a:pPr marL="9525" algn="ctr">
                        <a:lnSpc>
                          <a:spcPct val="100000"/>
                        </a:lnSpc>
                      </a:pPr>
                      <a:r>
                        <a:rPr sz="1200" b="1" i="1" spc="-5" dirty="0">
                          <a:solidFill>
                            <a:srgbClr val="FFFFFF"/>
                          </a:solidFill>
                          <a:latin typeface="Calibri"/>
                          <a:cs typeface="Calibri"/>
                        </a:rPr>
                        <a:t>38.32%</a:t>
                      </a:r>
                      <a:endParaRPr sz="1200" dirty="0">
                        <a:latin typeface="Calibri"/>
                        <a:cs typeface="Calibri"/>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03178"/>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954556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4235" y="798707"/>
            <a:ext cx="11528530" cy="548640"/>
          </a:xfrm>
        </p:spPr>
        <p:txBody>
          <a:bodyPr>
            <a:noAutofit/>
          </a:bodyPr>
          <a:lstStyle/>
          <a:p>
            <a:r>
              <a:rPr lang="en-US" sz="3600" b="1" dirty="0">
                <a:solidFill>
                  <a:srgbClr val="503278"/>
                </a:solidFill>
                <a:latin typeface="Arial" panose="020B0604020202020204" pitchFamily="34" charset="0"/>
                <a:cs typeface="Arial" panose="020B0604020202020204" pitchFamily="34" charset="0"/>
              </a:rPr>
              <a:t>Year to Year Comparison Results</a:t>
            </a:r>
            <a:r>
              <a:rPr lang="en-US" sz="1800" b="1" dirty="0">
                <a:solidFill>
                  <a:srgbClr val="503278"/>
                </a:solidFill>
                <a:latin typeface="Arial" panose="020B0604020202020204" pitchFamily="34" charset="0"/>
                <a:cs typeface="Arial" panose="020B0604020202020204" pitchFamily="34" charset="0"/>
              </a:rPr>
              <a:t> (Combined MMC, HARP and HIV SNP)</a:t>
            </a:r>
          </a:p>
        </p:txBody>
      </p:sp>
      <p:sp>
        <p:nvSpPr>
          <p:cNvPr id="12" name="Rectangle 11"/>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3" name="Rectangle 12"/>
          <p:cNvSpPr/>
          <p:nvPr/>
        </p:nvSpPr>
        <p:spPr>
          <a:xfrm>
            <a:off x="0" y="15"/>
            <a:ext cx="12192000" cy="16254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39</a:t>
            </a:r>
          </a:p>
        </p:txBody>
      </p:sp>
      <p:sp>
        <p:nvSpPr>
          <p:cNvPr id="15" name="object 11">
            <a:extLst>
              <a:ext uri="{FF2B5EF4-FFF2-40B4-BE49-F238E27FC236}">
                <a16:creationId xmlns:a16="http://schemas.microsoft.com/office/drawing/2014/main" id="{3791CB66-36EC-497C-94F1-2CC44FEEA153}"/>
              </a:ext>
            </a:extLst>
          </p:cNvPr>
          <p:cNvSpPr/>
          <p:nvPr/>
        </p:nvSpPr>
        <p:spPr>
          <a:xfrm>
            <a:off x="626226" y="5066860"/>
            <a:ext cx="1680210" cy="697865"/>
          </a:xfrm>
          <a:custGeom>
            <a:avLst/>
            <a:gdLst/>
            <a:ahLst/>
            <a:cxnLst/>
            <a:rect l="l" t="t" r="r" b="b"/>
            <a:pathLst>
              <a:path w="1680210" h="697864">
                <a:moveTo>
                  <a:pt x="0" y="99484"/>
                </a:moveTo>
                <a:lnTo>
                  <a:pt x="0" y="697664"/>
                </a:lnTo>
                <a:lnTo>
                  <a:pt x="1680149" y="696389"/>
                </a:lnTo>
                <a:lnTo>
                  <a:pt x="1680149" y="0"/>
                </a:lnTo>
                <a:lnTo>
                  <a:pt x="1513694" y="12753"/>
                </a:lnTo>
                <a:lnTo>
                  <a:pt x="1274416" y="30610"/>
                </a:lnTo>
                <a:lnTo>
                  <a:pt x="1076751" y="43364"/>
                </a:lnTo>
                <a:lnTo>
                  <a:pt x="905095" y="53567"/>
                </a:lnTo>
                <a:lnTo>
                  <a:pt x="723035" y="63771"/>
                </a:lnTo>
                <a:lnTo>
                  <a:pt x="499362" y="73974"/>
                </a:lnTo>
                <a:lnTo>
                  <a:pt x="213268" y="89280"/>
                </a:lnTo>
                <a:lnTo>
                  <a:pt x="0" y="99484"/>
                </a:lnTo>
              </a:path>
            </a:pathLst>
          </a:custGeom>
          <a:ln w="12674">
            <a:solidFill>
              <a:srgbClr val="FFFFFF"/>
            </a:solidFill>
          </a:ln>
        </p:spPr>
        <p:txBody>
          <a:bodyPr wrap="square" lIns="0" tIns="0" rIns="0" bIns="0" rtlCol="0"/>
          <a:lstStyle/>
          <a:p>
            <a:endParaRPr dirty="0"/>
          </a:p>
        </p:txBody>
      </p:sp>
      <p:sp>
        <p:nvSpPr>
          <p:cNvPr id="16" name="object 11">
            <a:extLst>
              <a:ext uri="{FF2B5EF4-FFF2-40B4-BE49-F238E27FC236}">
                <a16:creationId xmlns:a16="http://schemas.microsoft.com/office/drawing/2014/main" id="{BB530393-F90F-4297-B3A0-4DF38849C529}"/>
              </a:ext>
            </a:extLst>
          </p:cNvPr>
          <p:cNvSpPr/>
          <p:nvPr/>
        </p:nvSpPr>
        <p:spPr>
          <a:xfrm>
            <a:off x="778626" y="5219260"/>
            <a:ext cx="1680210" cy="697865"/>
          </a:xfrm>
          <a:custGeom>
            <a:avLst/>
            <a:gdLst/>
            <a:ahLst/>
            <a:cxnLst/>
            <a:rect l="l" t="t" r="r" b="b"/>
            <a:pathLst>
              <a:path w="1680210" h="697864">
                <a:moveTo>
                  <a:pt x="0" y="99484"/>
                </a:moveTo>
                <a:lnTo>
                  <a:pt x="0" y="697664"/>
                </a:lnTo>
                <a:lnTo>
                  <a:pt x="1680149" y="696389"/>
                </a:lnTo>
                <a:lnTo>
                  <a:pt x="1680149" y="0"/>
                </a:lnTo>
                <a:lnTo>
                  <a:pt x="1513694" y="12753"/>
                </a:lnTo>
                <a:lnTo>
                  <a:pt x="1274416" y="30610"/>
                </a:lnTo>
                <a:lnTo>
                  <a:pt x="1076751" y="43364"/>
                </a:lnTo>
                <a:lnTo>
                  <a:pt x="905095" y="53567"/>
                </a:lnTo>
                <a:lnTo>
                  <a:pt x="723035" y="63771"/>
                </a:lnTo>
                <a:lnTo>
                  <a:pt x="499362" y="73974"/>
                </a:lnTo>
                <a:lnTo>
                  <a:pt x="213268" y="89280"/>
                </a:lnTo>
                <a:lnTo>
                  <a:pt x="0" y="99484"/>
                </a:lnTo>
              </a:path>
            </a:pathLst>
          </a:custGeom>
          <a:ln w="12674">
            <a:solidFill>
              <a:srgbClr val="FFFFFF"/>
            </a:solidFill>
          </a:ln>
        </p:spPr>
        <p:txBody>
          <a:bodyPr wrap="square" lIns="0" tIns="0" rIns="0" bIns="0" rtlCol="0"/>
          <a:lstStyle/>
          <a:p>
            <a:endParaRPr dirty="0"/>
          </a:p>
        </p:txBody>
      </p:sp>
      <p:graphicFrame>
        <p:nvGraphicFramePr>
          <p:cNvPr id="14" name="object 7">
            <a:extLst>
              <a:ext uri="{FF2B5EF4-FFF2-40B4-BE49-F238E27FC236}">
                <a16:creationId xmlns:a16="http://schemas.microsoft.com/office/drawing/2014/main" id="{5747A2C6-726C-481C-A4BB-D7CB2CD066AF}"/>
              </a:ext>
            </a:extLst>
          </p:cNvPr>
          <p:cNvGraphicFramePr>
            <a:graphicFrameLocks noGrp="1"/>
          </p:cNvGraphicFramePr>
          <p:nvPr/>
        </p:nvGraphicFramePr>
        <p:xfrm>
          <a:off x="354853" y="4868917"/>
          <a:ext cx="11457938" cy="1299210"/>
        </p:xfrm>
        <a:graphic>
          <a:graphicData uri="http://schemas.openxmlformats.org/drawingml/2006/table">
            <a:tbl>
              <a:tblPr firstRow="1" bandRow="1">
                <a:tableStyleId>{2D5ABB26-0587-4C30-8999-92F81FD0307C}</a:tableStyleId>
              </a:tblPr>
              <a:tblGrid>
                <a:gridCol w="1160780">
                  <a:extLst>
                    <a:ext uri="{9D8B030D-6E8A-4147-A177-3AD203B41FA5}">
                      <a16:colId xmlns:a16="http://schemas.microsoft.com/office/drawing/2014/main" val="20000"/>
                    </a:ext>
                  </a:extLst>
                </a:gridCol>
                <a:gridCol w="1789430">
                  <a:extLst>
                    <a:ext uri="{9D8B030D-6E8A-4147-A177-3AD203B41FA5}">
                      <a16:colId xmlns:a16="http://schemas.microsoft.com/office/drawing/2014/main" val="20001"/>
                    </a:ext>
                  </a:extLst>
                </a:gridCol>
                <a:gridCol w="1696085">
                  <a:extLst>
                    <a:ext uri="{9D8B030D-6E8A-4147-A177-3AD203B41FA5}">
                      <a16:colId xmlns:a16="http://schemas.microsoft.com/office/drawing/2014/main" val="20002"/>
                    </a:ext>
                  </a:extLst>
                </a:gridCol>
                <a:gridCol w="1718945">
                  <a:extLst>
                    <a:ext uri="{9D8B030D-6E8A-4147-A177-3AD203B41FA5}">
                      <a16:colId xmlns:a16="http://schemas.microsoft.com/office/drawing/2014/main" val="20003"/>
                    </a:ext>
                  </a:extLst>
                </a:gridCol>
                <a:gridCol w="1529715">
                  <a:extLst>
                    <a:ext uri="{9D8B030D-6E8A-4147-A177-3AD203B41FA5}">
                      <a16:colId xmlns:a16="http://schemas.microsoft.com/office/drawing/2014/main" val="20004"/>
                    </a:ext>
                  </a:extLst>
                </a:gridCol>
                <a:gridCol w="1630679">
                  <a:extLst>
                    <a:ext uri="{9D8B030D-6E8A-4147-A177-3AD203B41FA5}">
                      <a16:colId xmlns:a16="http://schemas.microsoft.com/office/drawing/2014/main" val="20005"/>
                    </a:ext>
                  </a:extLst>
                </a:gridCol>
                <a:gridCol w="1932304">
                  <a:extLst>
                    <a:ext uri="{9D8B030D-6E8A-4147-A177-3AD203B41FA5}">
                      <a16:colId xmlns:a16="http://schemas.microsoft.com/office/drawing/2014/main" val="20006"/>
                    </a:ext>
                  </a:extLst>
                </a:gridCol>
              </a:tblGrid>
              <a:tr h="300990">
                <a:tc>
                  <a:txBody>
                    <a:bodyPr/>
                    <a:lstStyle/>
                    <a:p>
                      <a:pPr marL="225425">
                        <a:lnSpc>
                          <a:spcPct val="100000"/>
                        </a:lnSpc>
                        <a:spcBef>
                          <a:spcPts val="244"/>
                        </a:spcBef>
                      </a:pPr>
                      <a:r>
                        <a:rPr sz="1400" b="1" spc="-5" dirty="0">
                          <a:solidFill>
                            <a:srgbClr val="FFFFFF"/>
                          </a:solidFill>
                          <a:latin typeface="Calibri"/>
                          <a:cs typeface="Calibri"/>
                        </a:rPr>
                        <a:t>Plan</a:t>
                      </a:r>
                      <a:r>
                        <a:rPr sz="1400" b="1" spc="-20" dirty="0">
                          <a:solidFill>
                            <a:srgbClr val="FFFFFF"/>
                          </a:solidFill>
                          <a:latin typeface="Calibri"/>
                          <a:cs typeface="Calibri"/>
                        </a:rPr>
                        <a:t> </a:t>
                      </a:r>
                      <a:r>
                        <a:rPr sz="1400" b="1" spc="-5" dirty="0">
                          <a:solidFill>
                            <a:srgbClr val="FFFFFF"/>
                          </a:solidFill>
                          <a:latin typeface="Calibri"/>
                          <a:cs typeface="Calibri"/>
                        </a:rPr>
                        <a:t>Type</a:t>
                      </a:r>
                      <a:endParaRPr sz="1400" dirty="0">
                        <a:latin typeface="Calibri"/>
                        <a:cs typeface="Calibri"/>
                      </a:endParaRPr>
                    </a:p>
                  </a:txBody>
                  <a:tcPr marL="0" marR="0" marT="31114" marB="0">
                    <a:lnL w="9525">
                      <a:solidFill>
                        <a:srgbClr val="7F7F7F"/>
                      </a:solidFill>
                      <a:prstDash val="solid"/>
                    </a:lnL>
                    <a:lnR w="12700">
                      <a:solidFill>
                        <a:srgbClr val="000000"/>
                      </a:solidFill>
                      <a:prstDash val="solid"/>
                    </a:lnR>
                    <a:lnT w="9525">
                      <a:solidFill>
                        <a:srgbClr val="7F7F7F"/>
                      </a:solidFill>
                      <a:prstDash val="solid"/>
                    </a:lnT>
                    <a:lnB w="12700">
                      <a:solidFill>
                        <a:srgbClr val="000000"/>
                      </a:solidFill>
                      <a:prstDash val="solid"/>
                    </a:lnB>
                    <a:solidFill>
                      <a:srgbClr val="503178"/>
                    </a:solidFill>
                  </a:tcPr>
                </a:tc>
                <a:tc>
                  <a:txBody>
                    <a:bodyPr/>
                    <a:lstStyle/>
                    <a:p>
                      <a:pPr marL="8255" algn="ctr">
                        <a:lnSpc>
                          <a:spcPct val="100000"/>
                        </a:lnSpc>
                        <a:spcBef>
                          <a:spcPts val="244"/>
                        </a:spcBef>
                      </a:pPr>
                      <a:r>
                        <a:rPr sz="1400" b="1" spc="-5" dirty="0">
                          <a:solidFill>
                            <a:srgbClr val="FFFFFF"/>
                          </a:solidFill>
                          <a:latin typeface="Calibri"/>
                          <a:cs typeface="Calibri"/>
                        </a:rPr>
                        <a:t>Total</a:t>
                      </a:r>
                      <a:endParaRPr sz="1400" dirty="0">
                        <a:latin typeface="Calibri"/>
                        <a:cs typeface="Calibri"/>
                      </a:endParaRPr>
                    </a:p>
                  </a:txBody>
                  <a:tcPr marL="0" marR="0" marT="31114" marB="0">
                    <a:lnL w="12700">
                      <a:solidFill>
                        <a:srgbClr val="000000"/>
                      </a:solidFill>
                      <a:prstDash val="solid"/>
                    </a:lnL>
                    <a:lnR w="12700">
                      <a:solidFill>
                        <a:srgbClr val="000000"/>
                      </a:solidFill>
                      <a:prstDash val="solid"/>
                    </a:lnR>
                    <a:lnT w="9525">
                      <a:solidFill>
                        <a:srgbClr val="7F7F7F"/>
                      </a:solidFill>
                      <a:prstDash val="solid"/>
                    </a:lnT>
                    <a:lnB w="12700">
                      <a:solidFill>
                        <a:srgbClr val="000000"/>
                      </a:solidFill>
                      <a:prstDash val="solid"/>
                    </a:lnB>
                    <a:solidFill>
                      <a:srgbClr val="503178"/>
                    </a:solidFill>
                  </a:tcPr>
                </a:tc>
                <a:tc>
                  <a:txBody>
                    <a:bodyPr/>
                    <a:lstStyle/>
                    <a:p>
                      <a:pPr marL="474980">
                        <a:lnSpc>
                          <a:spcPct val="100000"/>
                        </a:lnSpc>
                        <a:spcBef>
                          <a:spcPts val="244"/>
                        </a:spcBef>
                      </a:pPr>
                      <a:r>
                        <a:rPr sz="1400" b="1" spc="-5" dirty="0">
                          <a:solidFill>
                            <a:srgbClr val="FFFFFF"/>
                          </a:solidFill>
                          <a:latin typeface="Calibri"/>
                          <a:cs typeface="Calibri"/>
                        </a:rPr>
                        <a:t>FFS/Other</a:t>
                      </a:r>
                      <a:endParaRPr sz="1400" dirty="0">
                        <a:latin typeface="Calibri"/>
                        <a:cs typeface="Calibri"/>
                      </a:endParaRPr>
                    </a:p>
                  </a:txBody>
                  <a:tcPr marL="0" marR="0" marT="31114" marB="0">
                    <a:lnL w="12700">
                      <a:solidFill>
                        <a:srgbClr val="000000"/>
                      </a:solidFill>
                      <a:prstDash val="solid"/>
                    </a:lnL>
                    <a:lnR w="12700">
                      <a:solidFill>
                        <a:srgbClr val="000000"/>
                      </a:solidFill>
                      <a:prstDash val="solid"/>
                    </a:lnR>
                    <a:lnT w="9525">
                      <a:solidFill>
                        <a:srgbClr val="7F7F7F"/>
                      </a:solidFill>
                      <a:prstDash val="solid"/>
                    </a:lnT>
                    <a:lnB w="12700">
                      <a:solidFill>
                        <a:srgbClr val="000000"/>
                      </a:solidFill>
                      <a:prstDash val="solid"/>
                    </a:lnB>
                    <a:solidFill>
                      <a:srgbClr val="503178"/>
                    </a:solidFill>
                  </a:tcPr>
                </a:tc>
                <a:tc>
                  <a:txBody>
                    <a:bodyPr/>
                    <a:lstStyle/>
                    <a:p>
                      <a:pPr marL="436880">
                        <a:lnSpc>
                          <a:spcPct val="100000"/>
                        </a:lnSpc>
                        <a:spcBef>
                          <a:spcPts val="244"/>
                        </a:spcBef>
                      </a:pPr>
                      <a:r>
                        <a:rPr sz="1400" b="1" spc="-5" dirty="0">
                          <a:solidFill>
                            <a:srgbClr val="FFFFFF"/>
                          </a:solidFill>
                          <a:latin typeface="Calibri"/>
                          <a:cs typeface="Calibri"/>
                        </a:rPr>
                        <a:t>VBP Level</a:t>
                      </a:r>
                      <a:r>
                        <a:rPr sz="1400" b="1" spc="-20" dirty="0">
                          <a:solidFill>
                            <a:srgbClr val="FFFFFF"/>
                          </a:solidFill>
                          <a:latin typeface="Calibri"/>
                          <a:cs typeface="Calibri"/>
                        </a:rPr>
                        <a:t> </a:t>
                      </a:r>
                      <a:r>
                        <a:rPr sz="1400" b="1" dirty="0">
                          <a:solidFill>
                            <a:srgbClr val="FFFFFF"/>
                          </a:solidFill>
                          <a:latin typeface="Calibri"/>
                          <a:cs typeface="Calibri"/>
                        </a:rPr>
                        <a:t>0</a:t>
                      </a:r>
                      <a:endParaRPr sz="1400" dirty="0">
                        <a:latin typeface="Calibri"/>
                        <a:cs typeface="Calibri"/>
                      </a:endParaRPr>
                    </a:p>
                  </a:txBody>
                  <a:tcPr marL="0" marR="0" marT="31114" marB="0">
                    <a:lnL w="12700">
                      <a:solidFill>
                        <a:srgbClr val="000000"/>
                      </a:solidFill>
                      <a:prstDash val="solid"/>
                    </a:lnL>
                    <a:lnR w="12700">
                      <a:solidFill>
                        <a:srgbClr val="000000"/>
                      </a:solidFill>
                      <a:prstDash val="solid"/>
                    </a:lnR>
                    <a:lnT w="9525">
                      <a:solidFill>
                        <a:srgbClr val="7F7F7F"/>
                      </a:solidFill>
                      <a:prstDash val="solid"/>
                    </a:lnT>
                    <a:lnB w="12700">
                      <a:solidFill>
                        <a:srgbClr val="000000"/>
                      </a:solidFill>
                      <a:prstDash val="solid"/>
                    </a:lnB>
                    <a:solidFill>
                      <a:srgbClr val="503178"/>
                    </a:solidFill>
                  </a:tcPr>
                </a:tc>
                <a:tc>
                  <a:txBody>
                    <a:bodyPr/>
                    <a:lstStyle/>
                    <a:p>
                      <a:pPr marL="341630">
                        <a:lnSpc>
                          <a:spcPct val="100000"/>
                        </a:lnSpc>
                        <a:spcBef>
                          <a:spcPts val="244"/>
                        </a:spcBef>
                      </a:pPr>
                      <a:r>
                        <a:rPr sz="1400" b="1" spc="-5" dirty="0">
                          <a:solidFill>
                            <a:srgbClr val="FFFFFF"/>
                          </a:solidFill>
                          <a:latin typeface="Calibri"/>
                          <a:cs typeface="Calibri"/>
                        </a:rPr>
                        <a:t>VBP Level</a:t>
                      </a:r>
                      <a:r>
                        <a:rPr sz="1400" b="1" spc="-25" dirty="0">
                          <a:solidFill>
                            <a:srgbClr val="FFFFFF"/>
                          </a:solidFill>
                          <a:latin typeface="Calibri"/>
                          <a:cs typeface="Calibri"/>
                        </a:rPr>
                        <a:t> </a:t>
                      </a:r>
                      <a:r>
                        <a:rPr sz="1400" b="1" dirty="0">
                          <a:solidFill>
                            <a:srgbClr val="FFFFFF"/>
                          </a:solidFill>
                          <a:latin typeface="Calibri"/>
                          <a:cs typeface="Calibri"/>
                        </a:rPr>
                        <a:t>1</a:t>
                      </a:r>
                      <a:endParaRPr sz="1400" dirty="0">
                        <a:latin typeface="Calibri"/>
                        <a:cs typeface="Calibri"/>
                      </a:endParaRPr>
                    </a:p>
                  </a:txBody>
                  <a:tcPr marL="0" marR="0" marT="31114" marB="0">
                    <a:lnL w="12700">
                      <a:solidFill>
                        <a:srgbClr val="000000"/>
                      </a:solidFill>
                      <a:prstDash val="solid"/>
                    </a:lnL>
                    <a:lnR w="12700">
                      <a:solidFill>
                        <a:srgbClr val="000000"/>
                      </a:solidFill>
                      <a:prstDash val="solid"/>
                    </a:lnR>
                    <a:lnT w="9525">
                      <a:solidFill>
                        <a:srgbClr val="7F7F7F"/>
                      </a:solidFill>
                      <a:prstDash val="solid"/>
                    </a:lnT>
                    <a:lnB w="12700">
                      <a:solidFill>
                        <a:srgbClr val="000000"/>
                      </a:solidFill>
                      <a:prstDash val="solid"/>
                    </a:lnB>
                    <a:solidFill>
                      <a:srgbClr val="503178"/>
                    </a:solidFill>
                  </a:tcPr>
                </a:tc>
                <a:tc>
                  <a:txBody>
                    <a:bodyPr/>
                    <a:lstStyle/>
                    <a:p>
                      <a:pPr marL="391795">
                        <a:lnSpc>
                          <a:spcPct val="100000"/>
                        </a:lnSpc>
                        <a:spcBef>
                          <a:spcPts val="244"/>
                        </a:spcBef>
                      </a:pPr>
                      <a:r>
                        <a:rPr sz="1400" b="1" spc="-5" dirty="0">
                          <a:solidFill>
                            <a:srgbClr val="FFFFFF"/>
                          </a:solidFill>
                          <a:latin typeface="Calibri"/>
                          <a:cs typeface="Calibri"/>
                        </a:rPr>
                        <a:t>VBP Level</a:t>
                      </a:r>
                      <a:r>
                        <a:rPr sz="1400" b="1" spc="-25" dirty="0">
                          <a:solidFill>
                            <a:srgbClr val="FFFFFF"/>
                          </a:solidFill>
                          <a:latin typeface="Calibri"/>
                          <a:cs typeface="Calibri"/>
                        </a:rPr>
                        <a:t> </a:t>
                      </a:r>
                      <a:r>
                        <a:rPr sz="1400" b="1" dirty="0">
                          <a:solidFill>
                            <a:srgbClr val="FFFFFF"/>
                          </a:solidFill>
                          <a:latin typeface="Calibri"/>
                          <a:cs typeface="Calibri"/>
                        </a:rPr>
                        <a:t>2</a:t>
                      </a:r>
                      <a:endParaRPr sz="1400" dirty="0">
                        <a:latin typeface="Calibri"/>
                        <a:cs typeface="Calibri"/>
                      </a:endParaRPr>
                    </a:p>
                  </a:txBody>
                  <a:tcPr marL="0" marR="0" marT="31114" marB="0">
                    <a:lnL w="12700">
                      <a:solidFill>
                        <a:srgbClr val="000000"/>
                      </a:solidFill>
                      <a:prstDash val="solid"/>
                    </a:lnL>
                    <a:lnR w="12700">
                      <a:solidFill>
                        <a:srgbClr val="000000"/>
                      </a:solidFill>
                      <a:prstDash val="solid"/>
                    </a:lnR>
                    <a:lnT w="9525">
                      <a:solidFill>
                        <a:srgbClr val="7F7F7F"/>
                      </a:solidFill>
                      <a:prstDash val="solid"/>
                    </a:lnT>
                    <a:lnB w="12700">
                      <a:solidFill>
                        <a:srgbClr val="000000"/>
                      </a:solidFill>
                      <a:prstDash val="solid"/>
                    </a:lnB>
                    <a:solidFill>
                      <a:srgbClr val="503178"/>
                    </a:solidFill>
                  </a:tcPr>
                </a:tc>
                <a:tc>
                  <a:txBody>
                    <a:bodyPr/>
                    <a:lstStyle/>
                    <a:p>
                      <a:pPr marL="541655">
                        <a:lnSpc>
                          <a:spcPct val="100000"/>
                        </a:lnSpc>
                        <a:spcBef>
                          <a:spcPts val="244"/>
                        </a:spcBef>
                      </a:pPr>
                      <a:r>
                        <a:rPr sz="1400" b="1" spc="-5" dirty="0">
                          <a:solidFill>
                            <a:srgbClr val="FFFFFF"/>
                          </a:solidFill>
                          <a:latin typeface="Calibri"/>
                          <a:cs typeface="Calibri"/>
                        </a:rPr>
                        <a:t>VBP Level</a:t>
                      </a:r>
                      <a:r>
                        <a:rPr sz="1400" b="1" spc="-20" dirty="0">
                          <a:solidFill>
                            <a:srgbClr val="FFFFFF"/>
                          </a:solidFill>
                          <a:latin typeface="Calibri"/>
                          <a:cs typeface="Calibri"/>
                        </a:rPr>
                        <a:t> </a:t>
                      </a:r>
                      <a:r>
                        <a:rPr sz="1400" b="1" dirty="0">
                          <a:solidFill>
                            <a:srgbClr val="FFFFFF"/>
                          </a:solidFill>
                          <a:latin typeface="Calibri"/>
                          <a:cs typeface="Calibri"/>
                        </a:rPr>
                        <a:t>3</a:t>
                      </a:r>
                      <a:endParaRPr sz="1400" dirty="0">
                        <a:latin typeface="Calibri"/>
                        <a:cs typeface="Calibri"/>
                      </a:endParaRPr>
                    </a:p>
                  </a:txBody>
                  <a:tcPr marL="0" marR="0" marT="31114" marB="0">
                    <a:lnL w="12700">
                      <a:solidFill>
                        <a:srgbClr val="000000"/>
                      </a:solidFill>
                      <a:prstDash val="solid"/>
                    </a:lnL>
                    <a:lnR w="12700">
                      <a:solidFill>
                        <a:srgbClr val="000000"/>
                      </a:solidFill>
                      <a:prstDash val="solid"/>
                    </a:lnR>
                    <a:lnT w="9525">
                      <a:solidFill>
                        <a:srgbClr val="7F7F7F"/>
                      </a:solidFill>
                      <a:prstDash val="solid"/>
                    </a:lnT>
                    <a:lnB w="12700">
                      <a:solidFill>
                        <a:srgbClr val="000000"/>
                      </a:solidFill>
                      <a:prstDash val="solid"/>
                    </a:lnB>
                    <a:solidFill>
                      <a:srgbClr val="503178"/>
                    </a:solidFill>
                  </a:tcPr>
                </a:tc>
                <a:extLst>
                  <a:ext uri="{0D108BD9-81ED-4DB2-BD59-A6C34878D82A}">
                    <a16:rowId xmlns:a16="http://schemas.microsoft.com/office/drawing/2014/main" val="10000"/>
                  </a:ext>
                </a:extLst>
              </a:tr>
              <a:tr h="287655">
                <a:tc>
                  <a:txBody>
                    <a:bodyPr/>
                    <a:lstStyle/>
                    <a:p>
                      <a:pPr marL="90170">
                        <a:lnSpc>
                          <a:spcPct val="100000"/>
                        </a:lnSpc>
                        <a:spcBef>
                          <a:spcPts val="250"/>
                        </a:spcBef>
                      </a:pPr>
                      <a:r>
                        <a:rPr sz="1400" b="1" spc="-5" dirty="0">
                          <a:latin typeface="Calibri"/>
                          <a:cs typeface="Calibri"/>
                        </a:rPr>
                        <a:t>MMC</a:t>
                      </a:r>
                      <a:r>
                        <a:rPr sz="1400" b="1" spc="-15" dirty="0">
                          <a:latin typeface="Calibri"/>
                          <a:cs typeface="Calibri"/>
                        </a:rPr>
                        <a:t> </a:t>
                      </a:r>
                      <a:r>
                        <a:rPr sz="1400" b="1" spc="-5" dirty="0">
                          <a:latin typeface="Calibri"/>
                          <a:cs typeface="Calibri"/>
                        </a:rPr>
                        <a:t>‘14</a:t>
                      </a:r>
                      <a:endParaRPr sz="1400" dirty="0">
                        <a:latin typeface="Calibri"/>
                        <a:cs typeface="Calibri"/>
                      </a:endParaRPr>
                    </a:p>
                  </a:txBody>
                  <a:tcPr marL="0" marR="0" marT="31750" marB="0">
                    <a:lnL w="9525">
                      <a:solidFill>
                        <a:srgbClr val="7F7F7F"/>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R="77470" algn="r">
                        <a:lnSpc>
                          <a:spcPct val="100000"/>
                        </a:lnSpc>
                        <a:spcBef>
                          <a:spcPts val="250"/>
                        </a:spcBef>
                      </a:pPr>
                      <a:r>
                        <a:rPr sz="1400" dirty="0">
                          <a:latin typeface="Calibri"/>
                          <a:cs typeface="Calibri"/>
                        </a:rPr>
                        <a:t>$</a:t>
                      </a:r>
                      <a:r>
                        <a:rPr sz="1400" spc="-105" dirty="0">
                          <a:latin typeface="Calibri"/>
                          <a:cs typeface="Calibri"/>
                        </a:rPr>
                        <a:t> </a:t>
                      </a:r>
                      <a:r>
                        <a:rPr sz="1400" spc="-5" dirty="0">
                          <a:latin typeface="Calibri"/>
                          <a:cs typeface="Calibri"/>
                        </a:rPr>
                        <a:t>17,290,312,058</a:t>
                      </a:r>
                      <a:endParaRPr sz="1400" dirty="0">
                        <a:latin typeface="Calibri"/>
                        <a:cs typeface="Calibri"/>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R="78105" algn="r">
                        <a:lnSpc>
                          <a:spcPct val="100000"/>
                        </a:lnSpc>
                        <a:spcBef>
                          <a:spcPts val="250"/>
                        </a:spcBef>
                      </a:pPr>
                      <a:r>
                        <a:rPr sz="1400" dirty="0">
                          <a:latin typeface="Calibri"/>
                          <a:cs typeface="Calibri"/>
                        </a:rPr>
                        <a:t>$</a:t>
                      </a:r>
                      <a:r>
                        <a:rPr sz="1400" spc="-105" dirty="0">
                          <a:latin typeface="Calibri"/>
                          <a:cs typeface="Calibri"/>
                        </a:rPr>
                        <a:t> </a:t>
                      </a:r>
                      <a:r>
                        <a:rPr sz="1400" spc="-5" dirty="0">
                          <a:latin typeface="Calibri"/>
                          <a:cs typeface="Calibri"/>
                        </a:rPr>
                        <a:t>9,392,580,916</a:t>
                      </a:r>
                      <a:endParaRPr sz="1400" dirty="0">
                        <a:latin typeface="Calibri"/>
                        <a:cs typeface="Calibri"/>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3C6E7"/>
                    </a:solidFill>
                  </a:tcPr>
                </a:tc>
                <a:tc>
                  <a:txBody>
                    <a:bodyPr/>
                    <a:lstStyle/>
                    <a:p>
                      <a:pPr marR="78105" algn="r">
                        <a:lnSpc>
                          <a:spcPct val="100000"/>
                        </a:lnSpc>
                        <a:spcBef>
                          <a:spcPts val="250"/>
                        </a:spcBef>
                      </a:pPr>
                      <a:r>
                        <a:rPr sz="1400" dirty="0">
                          <a:latin typeface="Calibri"/>
                          <a:cs typeface="Calibri"/>
                        </a:rPr>
                        <a:t>$</a:t>
                      </a:r>
                      <a:r>
                        <a:rPr sz="1400" spc="-105" dirty="0">
                          <a:latin typeface="Calibri"/>
                          <a:cs typeface="Calibri"/>
                        </a:rPr>
                        <a:t> </a:t>
                      </a:r>
                      <a:r>
                        <a:rPr sz="1400" spc="-5" dirty="0">
                          <a:latin typeface="Calibri"/>
                          <a:cs typeface="Calibri"/>
                        </a:rPr>
                        <a:t>2,429,094,296</a:t>
                      </a:r>
                      <a:endParaRPr sz="1400" dirty="0">
                        <a:latin typeface="Calibri"/>
                        <a:cs typeface="Calibri"/>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6CAAB"/>
                    </a:solidFill>
                  </a:tcPr>
                </a:tc>
                <a:tc>
                  <a:txBody>
                    <a:bodyPr/>
                    <a:lstStyle/>
                    <a:p>
                      <a:pPr marR="78105" algn="r">
                        <a:lnSpc>
                          <a:spcPct val="100000"/>
                        </a:lnSpc>
                        <a:spcBef>
                          <a:spcPts val="250"/>
                        </a:spcBef>
                      </a:pPr>
                      <a:r>
                        <a:rPr sz="1400" dirty="0">
                          <a:latin typeface="Calibri"/>
                          <a:cs typeface="Calibri"/>
                        </a:rPr>
                        <a:t>$</a:t>
                      </a:r>
                      <a:r>
                        <a:rPr sz="1400" spc="-105" dirty="0">
                          <a:latin typeface="Calibri"/>
                          <a:cs typeface="Calibri"/>
                        </a:rPr>
                        <a:t> </a:t>
                      </a:r>
                      <a:r>
                        <a:rPr sz="1400" spc="-5" dirty="0">
                          <a:latin typeface="Calibri"/>
                          <a:cs typeface="Calibri"/>
                        </a:rPr>
                        <a:t>549,827,893</a:t>
                      </a:r>
                      <a:endParaRPr sz="1400" dirty="0">
                        <a:latin typeface="Calibri"/>
                        <a:cs typeface="Calibri"/>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marL="422909">
                        <a:lnSpc>
                          <a:spcPct val="100000"/>
                        </a:lnSpc>
                        <a:spcBef>
                          <a:spcPts val="250"/>
                        </a:spcBef>
                      </a:pPr>
                      <a:r>
                        <a:rPr sz="1400" spc="-5" dirty="0">
                          <a:latin typeface="Calibri"/>
                          <a:cs typeface="Calibri"/>
                        </a:rPr>
                        <a:t>$4,441,358,780</a:t>
                      </a:r>
                      <a:endParaRPr sz="1400" dirty="0">
                        <a:latin typeface="Calibri"/>
                        <a:cs typeface="Calibri"/>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D966"/>
                    </a:solidFill>
                  </a:tcPr>
                </a:tc>
                <a:tc>
                  <a:txBody>
                    <a:bodyPr/>
                    <a:lstStyle/>
                    <a:p>
                      <a:pPr marR="79375" algn="r">
                        <a:lnSpc>
                          <a:spcPct val="100000"/>
                        </a:lnSpc>
                        <a:spcBef>
                          <a:spcPts val="250"/>
                        </a:spcBef>
                      </a:pPr>
                      <a:r>
                        <a:rPr sz="1400" dirty="0">
                          <a:solidFill>
                            <a:srgbClr val="FFFFFF"/>
                          </a:solidFill>
                          <a:latin typeface="Calibri"/>
                          <a:cs typeface="Calibri"/>
                        </a:rPr>
                        <a:t>$</a:t>
                      </a:r>
                      <a:r>
                        <a:rPr sz="1400" spc="-105" dirty="0">
                          <a:solidFill>
                            <a:srgbClr val="FFFFFF"/>
                          </a:solidFill>
                          <a:latin typeface="Calibri"/>
                          <a:cs typeface="Calibri"/>
                        </a:rPr>
                        <a:t> </a:t>
                      </a:r>
                      <a:r>
                        <a:rPr sz="1400" spc="-5" dirty="0">
                          <a:solidFill>
                            <a:srgbClr val="FFFFFF"/>
                          </a:solidFill>
                          <a:latin typeface="Calibri"/>
                          <a:cs typeface="Calibri"/>
                        </a:rPr>
                        <a:t>477,450,172</a:t>
                      </a:r>
                      <a:endParaRPr sz="1400" dirty="0">
                        <a:latin typeface="Calibri"/>
                        <a:cs typeface="Calibri"/>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2F5496"/>
                    </a:solidFill>
                  </a:tcPr>
                </a:tc>
                <a:extLst>
                  <a:ext uri="{0D108BD9-81ED-4DB2-BD59-A6C34878D82A}">
                    <a16:rowId xmlns:a16="http://schemas.microsoft.com/office/drawing/2014/main" val="10001"/>
                  </a:ext>
                </a:extLst>
              </a:tr>
              <a:tr h="349885">
                <a:tc>
                  <a:txBody>
                    <a:bodyPr/>
                    <a:lstStyle/>
                    <a:p>
                      <a:pPr marL="90170">
                        <a:lnSpc>
                          <a:spcPct val="100000"/>
                        </a:lnSpc>
                        <a:spcBef>
                          <a:spcPts val="495"/>
                        </a:spcBef>
                      </a:pPr>
                      <a:r>
                        <a:rPr sz="1400" b="1" spc="-5" dirty="0">
                          <a:latin typeface="Calibri"/>
                          <a:cs typeface="Calibri"/>
                        </a:rPr>
                        <a:t>MMC</a:t>
                      </a:r>
                      <a:r>
                        <a:rPr sz="1400" b="1" spc="-15" dirty="0">
                          <a:latin typeface="Calibri"/>
                          <a:cs typeface="Calibri"/>
                        </a:rPr>
                        <a:t> </a:t>
                      </a:r>
                      <a:r>
                        <a:rPr sz="1400" b="1" spc="-5" dirty="0">
                          <a:latin typeface="Calibri"/>
                          <a:cs typeface="Calibri"/>
                        </a:rPr>
                        <a:t>‘15</a:t>
                      </a:r>
                      <a:endParaRPr sz="1400" dirty="0">
                        <a:latin typeface="Calibri"/>
                        <a:cs typeface="Calibri"/>
                      </a:endParaRPr>
                    </a:p>
                  </a:txBody>
                  <a:tcPr marL="0" marR="0" marT="62865" marB="0">
                    <a:lnL w="9525">
                      <a:solidFill>
                        <a:srgbClr val="7F7F7F"/>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R="75565" algn="r">
                        <a:lnSpc>
                          <a:spcPct val="100000"/>
                        </a:lnSpc>
                        <a:spcBef>
                          <a:spcPts val="495"/>
                        </a:spcBef>
                      </a:pPr>
                      <a:r>
                        <a:rPr sz="1400" spc="-5" dirty="0">
                          <a:latin typeface="Calibri"/>
                          <a:cs typeface="Calibri"/>
                        </a:rPr>
                        <a:t>$19,849,665,409</a:t>
                      </a:r>
                      <a:endParaRPr sz="1400" dirty="0">
                        <a:latin typeface="Calibri"/>
                        <a:cs typeface="Calibri"/>
                      </a:endParaRPr>
                    </a:p>
                  </a:txBody>
                  <a:tcPr marL="0" marR="0" marT="628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R="75565" algn="r">
                        <a:lnSpc>
                          <a:spcPct val="100000"/>
                        </a:lnSpc>
                        <a:spcBef>
                          <a:spcPts val="495"/>
                        </a:spcBef>
                      </a:pPr>
                      <a:r>
                        <a:rPr sz="1400" spc="-5" dirty="0">
                          <a:latin typeface="Calibri"/>
                          <a:cs typeface="Calibri"/>
                        </a:rPr>
                        <a:t>$9,811,397,293</a:t>
                      </a:r>
                      <a:endParaRPr sz="1400" dirty="0">
                        <a:latin typeface="Calibri"/>
                        <a:cs typeface="Calibri"/>
                      </a:endParaRPr>
                    </a:p>
                  </a:txBody>
                  <a:tcPr marL="0" marR="0" marT="628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3C6E7"/>
                    </a:solidFill>
                  </a:tcPr>
                </a:tc>
                <a:tc>
                  <a:txBody>
                    <a:bodyPr/>
                    <a:lstStyle/>
                    <a:p>
                      <a:pPr marR="76200" algn="r">
                        <a:lnSpc>
                          <a:spcPct val="100000"/>
                        </a:lnSpc>
                        <a:spcBef>
                          <a:spcPts val="495"/>
                        </a:spcBef>
                      </a:pPr>
                      <a:r>
                        <a:rPr sz="1400" spc="-5" dirty="0">
                          <a:latin typeface="Calibri"/>
                          <a:cs typeface="Calibri"/>
                        </a:rPr>
                        <a:t>$3,325,306,318</a:t>
                      </a:r>
                      <a:endParaRPr sz="1400" dirty="0">
                        <a:latin typeface="Calibri"/>
                        <a:cs typeface="Calibri"/>
                      </a:endParaRPr>
                    </a:p>
                  </a:txBody>
                  <a:tcPr marL="0" marR="0" marT="628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6CAAB"/>
                    </a:solidFill>
                  </a:tcPr>
                </a:tc>
                <a:tc>
                  <a:txBody>
                    <a:bodyPr/>
                    <a:lstStyle/>
                    <a:p>
                      <a:pPr marR="76200" algn="r">
                        <a:lnSpc>
                          <a:spcPct val="100000"/>
                        </a:lnSpc>
                        <a:spcBef>
                          <a:spcPts val="495"/>
                        </a:spcBef>
                      </a:pPr>
                      <a:r>
                        <a:rPr sz="1400" spc="-5" dirty="0">
                          <a:latin typeface="Calibri"/>
                          <a:cs typeface="Calibri"/>
                        </a:rPr>
                        <a:t>$873,313,158</a:t>
                      </a:r>
                      <a:endParaRPr sz="1400" dirty="0">
                        <a:latin typeface="Calibri"/>
                        <a:cs typeface="Calibri"/>
                      </a:endParaRPr>
                    </a:p>
                  </a:txBody>
                  <a:tcPr marL="0" marR="0" marT="628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marL="422909">
                        <a:lnSpc>
                          <a:spcPct val="100000"/>
                        </a:lnSpc>
                        <a:spcBef>
                          <a:spcPts val="495"/>
                        </a:spcBef>
                      </a:pPr>
                      <a:r>
                        <a:rPr sz="1400" spc="-5" dirty="0">
                          <a:latin typeface="Calibri"/>
                          <a:cs typeface="Calibri"/>
                        </a:rPr>
                        <a:t>$5,492,388,575</a:t>
                      </a:r>
                      <a:endParaRPr sz="1400" dirty="0">
                        <a:latin typeface="Calibri"/>
                        <a:cs typeface="Calibri"/>
                      </a:endParaRPr>
                    </a:p>
                  </a:txBody>
                  <a:tcPr marL="0" marR="0" marT="628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D966"/>
                    </a:solidFill>
                  </a:tcPr>
                </a:tc>
                <a:tc>
                  <a:txBody>
                    <a:bodyPr/>
                    <a:lstStyle/>
                    <a:p>
                      <a:pPr marR="77470" algn="r">
                        <a:lnSpc>
                          <a:spcPct val="100000"/>
                        </a:lnSpc>
                        <a:spcBef>
                          <a:spcPts val="495"/>
                        </a:spcBef>
                      </a:pPr>
                      <a:r>
                        <a:rPr sz="1400" spc="-5" dirty="0">
                          <a:solidFill>
                            <a:srgbClr val="FFFFFF"/>
                          </a:solidFill>
                          <a:latin typeface="Calibri"/>
                          <a:cs typeface="Calibri"/>
                        </a:rPr>
                        <a:t>$347,260,066</a:t>
                      </a:r>
                      <a:endParaRPr sz="1400" dirty="0">
                        <a:latin typeface="Calibri"/>
                        <a:cs typeface="Calibri"/>
                      </a:endParaRPr>
                    </a:p>
                  </a:txBody>
                  <a:tcPr marL="0" marR="0" marT="628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2F5496"/>
                    </a:solidFill>
                  </a:tcPr>
                </a:tc>
                <a:extLst>
                  <a:ext uri="{0D108BD9-81ED-4DB2-BD59-A6C34878D82A}">
                    <a16:rowId xmlns:a16="http://schemas.microsoft.com/office/drawing/2014/main" val="10002"/>
                  </a:ext>
                </a:extLst>
              </a:tr>
              <a:tr h="360680">
                <a:tc>
                  <a:txBody>
                    <a:bodyPr/>
                    <a:lstStyle/>
                    <a:p>
                      <a:pPr marL="90170">
                        <a:lnSpc>
                          <a:spcPct val="100000"/>
                        </a:lnSpc>
                        <a:spcBef>
                          <a:spcPts val="540"/>
                        </a:spcBef>
                      </a:pPr>
                      <a:r>
                        <a:rPr sz="1400" b="1" spc="-5" dirty="0">
                          <a:latin typeface="Calibri"/>
                          <a:cs typeface="Calibri"/>
                        </a:rPr>
                        <a:t>MMC’16</a:t>
                      </a:r>
                      <a:endParaRPr sz="1400" dirty="0">
                        <a:latin typeface="Calibri"/>
                        <a:cs typeface="Calibri"/>
                      </a:endParaRPr>
                    </a:p>
                  </a:txBody>
                  <a:tcPr marL="0" marR="0" marT="68580" marB="0">
                    <a:lnL w="9525">
                      <a:solidFill>
                        <a:srgbClr val="7F7F7F"/>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R="75565" algn="r">
                        <a:lnSpc>
                          <a:spcPct val="100000"/>
                        </a:lnSpc>
                        <a:spcBef>
                          <a:spcPts val="540"/>
                        </a:spcBef>
                      </a:pPr>
                      <a:r>
                        <a:rPr sz="1400" spc="-5" dirty="0">
                          <a:latin typeface="Calibri"/>
                          <a:cs typeface="Calibri"/>
                        </a:rPr>
                        <a:t>$22,009,874,972</a:t>
                      </a:r>
                      <a:endParaRPr sz="1400" dirty="0">
                        <a:latin typeface="Calibri"/>
                        <a:cs typeface="Calibri"/>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R="75565" algn="r">
                        <a:lnSpc>
                          <a:spcPct val="100000"/>
                        </a:lnSpc>
                        <a:spcBef>
                          <a:spcPts val="540"/>
                        </a:spcBef>
                      </a:pPr>
                      <a:r>
                        <a:rPr sz="1400" spc="-5" dirty="0">
                          <a:latin typeface="Calibri"/>
                          <a:cs typeface="Calibri"/>
                        </a:rPr>
                        <a:t>$10,637,177,138</a:t>
                      </a:r>
                      <a:endParaRPr sz="1400" dirty="0">
                        <a:latin typeface="Calibri"/>
                        <a:cs typeface="Calibri"/>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3C6E7"/>
                    </a:solidFill>
                  </a:tcPr>
                </a:tc>
                <a:tc>
                  <a:txBody>
                    <a:bodyPr/>
                    <a:lstStyle/>
                    <a:p>
                      <a:pPr marR="76200" algn="r">
                        <a:lnSpc>
                          <a:spcPct val="100000"/>
                        </a:lnSpc>
                        <a:spcBef>
                          <a:spcPts val="540"/>
                        </a:spcBef>
                      </a:pPr>
                      <a:r>
                        <a:rPr sz="1400" spc="-5" dirty="0">
                          <a:latin typeface="Calibri"/>
                          <a:cs typeface="Calibri"/>
                        </a:rPr>
                        <a:t>$2,938,167,057</a:t>
                      </a:r>
                      <a:endParaRPr sz="1400" dirty="0">
                        <a:latin typeface="Calibri"/>
                        <a:cs typeface="Calibri"/>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6CAAB"/>
                    </a:solidFill>
                  </a:tcPr>
                </a:tc>
                <a:tc>
                  <a:txBody>
                    <a:bodyPr/>
                    <a:lstStyle/>
                    <a:p>
                      <a:pPr marR="76835" algn="r">
                        <a:lnSpc>
                          <a:spcPct val="100000"/>
                        </a:lnSpc>
                        <a:spcBef>
                          <a:spcPts val="540"/>
                        </a:spcBef>
                      </a:pPr>
                      <a:r>
                        <a:rPr sz="1400" spc="-5" dirty="0">
                          <a:latin typeface="Calibri"/>
                          <a:cs typeface="Calibri"/>
                        </a:rPr>
                        <a:t>$1,964,859,305</a:t>
                      </a:r>
                      <a:endParaRPr sz="1400" dirty="0">
                        <a:latin typeface="Calibri"/>
                        <a:cs typeface="Calibri"/>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marL="422909">
                        <a:lnSpc>
                          <a:spcPct val="100000"/>
                        </a:lnSpc>
                        <a:spcBef>
                          <a:spcPts val="540"/>
                        </a:spcBef>
                      </a:pPr>
                      <a:r>
                        <a:rPr sz="1400" spc="-5" dirty="0">
                          <a:latin typeface="Calibri"/>
                          <a:cs typeface="Calibri"/>
                        </a:rPr>
                        <a:t>$6,085,682,321</a:t>
                      </a:r>
                      <a:endParaRPr sz="1400" dirty="0">
                        <a:latin typeface="Calibri"/>
                        <a:cs typeface="Calibri"/>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D966"/>
                    </a:solidFill>
                  </a:tcPr>
                </a:tc>
                <a:tc>
                  <a:txBody>
                    <a:bodyPr/>
                    <a:lstStyle/>
                    <a:p>
                      <a:pPr marR="77470" algn="r">
                        <a:lnSpc>
                          <a:spcPct val="100000"/>
                        </a:lnSpc>
                        <a:spcBef>
                          <a:spcPts val="540"/>
                        </a:spcBef>
                      </a:pPr>
                      <a:r>
                        <a:rPr sz="1400" spc="-5" dirty="0">
                          <a:solidFill>
                            <a:srgbClr val="FFFFFF"/>
                          </a:solidFill>
                          <a:latin typeface="Calibri"/>
                          <a:cs typeface="Calibri"/>
                        </a:rPr>
                        <a:t>$383,876,742</a:t>
                      </a:r>
                      <a:endParaRPr sz="1400" dirty="0">
                        <a:latin typeface="Calibri"/>
                        <a:cs typeface="Calibri"/>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2F5496"/>
                    </a:solidFill>
                  </a:tcPr>
                </a:tc>
                <a:extLst>
                  <a:ext uri="{0D108BD9-81ED-4DB2-BD59-A6C34878D82A}">
                    <a16:rowId xmlns:a16="http://schemas.microsoft.com/office/drawing/2014/main" val="10003"/>
                  </a:ext>
                </a:extLst>
              </a:tr>
            </a:tbl>
          </a:graphicData>
        </a:graphic>
      </p:graphicFrame>
      <p:sp>
        <p:nvSpPr>
          <p:cNvPr id="17" name="object 10">
            <a:extLst>
              <a:ext uri="{FF2B5EF4-FFF2-40B4-BE49-F238E27FC236}">
                <a16:creationId xmlns:a16="http://schemas.microsoft.com/office/drawing/2014/main" id="{21DD82CE-5241-4C44-9975-16704FF8A153}"/>
              </a:ext>
            </a:extLst>
          </p:cNvPr>
          <p:cNvSpPr/>
          <p:nvPr/>
        </p:nvSpPr>
        <p:spPr>
          <a:xfrm>
            <a:off x="8111148" y="1364902"/>
            <a:ext cx="3590852" cy="3777171"/>
          </a:xfrm>
          <a:prstGeom prst="rect">
            <a:avLst/>
          </a:prstGeom>
          <a:blipFill>
            <a:blip r:embed="rId3" cstate="print"/>
            <a:stretch>
              <a:fillRect/>
            </a:stretch>
          </a:blipFill>
        </p:spPr>
        <p:txBody>
          <a:bodyPr wrap="square" lIns="0" tIns="0" rIns="0" bIns="0" rtlCol="0"/>
          <a:lstStyle/>
          <a:p>
            <a:endParaRPr dirty="0"/>
          </a:p>
        </p:txBody>
      </p:sp>
      <p:sp>
        <p:nvSpPr>
          <p:cNvPr id="21" name="object 9">
            <a:extLst>
              <a:ext uri="{FF2B5EF4-FFF2-40B4-BE49-F238E27FC236}">
                <a16:creationId xmlns:a16="http://schemas.microsoft.com/office/drawing/2014/main" id="{511CC346-73E0-477F-A86B-EFA629270815}"/>
              </a:ext>
            </a:extLst>
          </p:cNvPr>
          <p:cNvSpPr/>
          <p:nvPr/>
        </p:nvSpPr>
        <p:spPr>
          <a:xfrm>
            <a:off x="217012" y="1343117"/>
            <a:ext cx="3632279" cy="3777171"/>
          </a:xfrm>
          <a:prstGeom prst="rect">
            <a:avLst/>
          </a:prstGeom>
          <a:blipFill>
            <a:blip r:embed="rId4" cstate="print"/>
            <a:stretch>
              <a:fillRect/>
            </a:stretch>
          </a:blipFill>
        </p:spPr>
        <p:txBody>
          <a:bodyPr wrap="square" lIns="0" tIns="0" rIns="0" bIns="0" rtlCol="0"/>
          <a:lstStyle/>
          <a:p>
            <a:endParaRPr dirty="0"/>
          </a:p>
        </p:txBody>
      </p:sp>
      <p:sp>
        <p:nvSpPr>
          <p:cNvPr id="22" name="object 8">
            <a:extLst>
              <a:ext uri="{FF2B5EF4-FFF2-40B4-BE49-F238E27FC236}">
                <a16:creationId xmlns:a16="http://schemas.microsoft.com/office/drawing/2014/main" id="{D19B5549-AD38-4FA5-A86B-AD5CCA136059}"/>
              </a:ext>
            </a:extLst>
          </p:cNvPr>
          <p:cNvSpPr/>
          <p:nvPr/>
        </p:nvSpPr>
        <p:spPr>
          <a:xfrm>
            <a:off x="4052068" y="1309604"/>
            <a:ext cx="3856303" cy="3781556"/>
          </a:xfrm>
          <a:prstGeom prst="rect">
            <a:avLst/>
          </a:prstGeom>
          <a:blipFill>
            <a:blip r:embed="rId5"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169560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4235" y="798707"/>
            <a:ext cx="11528530" cy="548640"/>
          </a:xfrm>
        </p:spPr>
        <p:txBody>
          <a:bodyPr>
            <a:noAutofit/>
          </a:bodyPr>
          <a:lstStyle/>
          <a:p>
            <a:r>
              <a:rPr lang="en-US" sz="3600" b="1" dirty="0">
                <a:solidFill>
                  <a:srgbClr val="503278"/>
                </a:solidFill>
                <a:latin typeface="Arial" panose="020B0604020202020204" pitchFamily="34" charset="0"/>
                <a:cs typeface="Arial" panose="020B0604020202020204" pitchFamily="34" charset="0"/>
              </a:rPr>
              <a:t>Summary of Arrangements By Type</a:t>
            </a:r>
            <a:endParaRPr lang="en-US" sz="1800" b="1" dirty="0">
              <a:solidFill>
                <a:srgbClr val="503278"/>
              </a:solidFill>
              <a:latin typeface="Arial" panose="020B0604020202020204" pitchFamily="34" charset="0"/>
              <a:cs typeface="Arial" panose="020B0604020202020204" pitchFamily="34" charset="0"/>
            </a:endParaRPr>
          </a:p>
        </p:txBody>
      </p:sp>
      <p:sp>
        <p:nvSpPr>
          <p:cNvPr id="12" name="Rectangle 11"/>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3" name="Rectangle 12"/>
          <p:cNvSpPr/>
          <p:nvPr/>
        </p:nvSpPr>
        <p:spPr>
          <a:xfrm>
            <a:off x="0" y="15"/>
            <a:ext cx="12192000" cy="16254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40</a:t>
            </a:r>
          </a:p>
        </p:txBody>
      </p:sp>
      <p:sp>
        <p:nvSpPr>
          <p:cNvPr id="15" name="object 11">
            <a:extLst>
              <a:ext uri="{FF2B5EF4-FFF2-40B4-BE49-F238E27FC236}">
                <a16:creationId xmlns:a16="http://schemas.microsoft.com/office/drawing/2014/main" id="{3791CB66-36EC-497C-94F1-2CC44FEEA153}"/>
              </a:ext>
            </a:extLst>
          </p:cNvPr>
          <p:cNvSpPr/>
          <p:nvPr/>
        </p:nvSpPr>
        <p:spPr>
          <a:xfrm>
            <a:off x="626226" y="5066860"/>
            <a:ext cx="1680210" cy="697865"/>
          </a:xfrm>
          <a:custGeom>
            <a:avLst/>
            <a:gdLst/>
            <a:ahLst/>
            <a:cxnLst/>
            <a:rect l="l" t="t" r="r" b="b"/>
            <a:pathLst>
              <a:path w="1680210" h="697864">
                <a:moveTo>
                  <a:pt x="0" y="99484"/>
                </a:moveTo>
                <a:lnTo>
                  <a:pt x="0" y="697664"/>
                </a:lnTo>
                <a:lnTo>
                  <a:pt x="1680149" y="696389"/>
                </a:lnTo>
                <a:lnTo>
                  <a:pt x="1680149" y="0"/>
                </a:lnTo>
                <a:lnTo>
                  <a:pt x="1513694" y="12753"/>
                </a:lnTo>
                <a:lnTo>
                  <a:pt x="1274416" y="30610"/>
                </a:lnTo>
                <a:lnTo>
                  <a:pt x="1076751" y="43364"/>
                </a:lnTo>
                <a:lnTo>
                  <a:pt x="905095" y="53567"/>
                </a:lnTo>
                <a:lnTo>
                  <a:pt x="723035" y="63771"/>
                </a:lnTo>
                <a:lnTo>
                  <a:pt x="499362" y="73974"/>
                </a:lnTo>
                <a:lnTo>
                  <a:pt x="213268" y="89280"/>
                </a:lnTo>
                <a:lnTo>
                  <a:pt x="0" y="99484"/>
                </a:lnTo>
              </a:path>
            </a:pathLst>
          </a:custGeom>
          <a:ln w="12674">
            <a:solidFill>
              <a:srgbClr val="FFFFFF"/>
            </a:solidFill>
          </a:ln>
        </p:spPr>
        <p:txBody>
          <a:bodyPr wrap="square" lIns="0" tIns="0" rIns="0" bIns="0" rtlCol="0"/>
          <a:lstStyle/>
          <a:p>
            <a:endParaRPr dirty="0"/>
          </a:p>
        </p:txBody>
      </p:sp>
      <p:sp>
        <p:nvSpPr>
          <p:cNvPr id="16" name="object 11">
            <a:extLst>
              <a:ext uri="{FF2B5EF4-FFF2-40B4-BE49-F238E27FC236}">
                <a16:creationId xmlns:a16="http://schemas.microsoft.com/office/drawing/2014/main" id="{BB530393-F90F-4297-B3A0-4DF38849C529}"/>
              </a:ext>
            </a:extLst>
          </p:cNvPr>
          <p:cNvSpPr/>
          <p:nvPr/>
        </p:nvSpPr>
        <p:spPr>
          <a:xfrm>
            <a:off x="778626" y="5219260"/>
            <a:ext cx="1680210" cy="697865"/>
          </a:xfrm>
          <a:custGeom>
            <a:avLst/>
            <a:gdLst/>
            <a:ahLst/>
            <a:cxnLst/>
            <a:rect l="l" t="t" r="r" b="b"/>
            <a:pathLst>
              <a:path w="1680210" h="697864">
                <a:moveTo>
                  <a:pt x="0" y="99484"/>
                </a:moveTo>
                <a:lnTo>
                  <a:pt x="0" y="697664"/>
                </a:lnTo>
                <a:lnTo>
                  <a:pt x="1680149" y="696389"/>
                </a:lnTo>
                <a:lnTo>
                  <a:pt x="1680149" y="0"/>
                </a:lnTo>
                <a:lnTo>
                  <a:pt x="1513694" y="12753"/>
                </a:lnTo>
                <a:lnTo>
                  <a:pt x="1274416" y="30610"/>
                </a:lnTo>
                <a:lnTo>
                  <a:pt x="1076751" y="43364"/>
                </a:lnTo>
                <a:lnTo>
                  <a:pt x="905095" y="53567"/>
                </a:lnTo>
                <a:lnTo>
                  <a:pt x="723035" y="63771"/>
                </a:lnTo>
                <a:lnTo>
                  <a:pt x="499362" y="73974"/>
                </a:lnTo>
                <a:lnTo>
                  <a:pt x="213268" y="89280"/>
                </a:lnTo>
                <a:lnTo>
                  <a:pt x="0" y="99484"/>
                </a:lnTo>
              </a:path>
            </a:pathLst>
          </a:custGeom>
          <a:ln w="12674">
            <a:solidFill>
              <a:srgbClr val="FFFFFF"/>
            </a:solidFill>
          </a:ln>
        </p:spPr>
        <p:txBody>
          <a:bodyPr wrap="square" lIns="0" tIns="0" rIns="0" bIns="0" rtlCol="0"/>
          <a:lstStyle/>
          <a:p>
            <a:endParaRPr dirty="0"/>
          </a:p>
        </p:txBody>
      </p:sp>
      <p:graphicFrame>
        <p:nvGraphicFramePr>
          <p:cNvPr id="18" name="object 7">
            <a:extLst>
              <a:ext uri="{FF2B5EF4-FFF2-40B4-BE49-F238E27FC236}">
                <a16:creationId xmlns:a16="http://schemas.microsoft.com/office/drawing/2014/main" id="{D89F02AA-6EDC-452A-B0C3-107503BB4B05}"/>
              </a:ext>
            </a:extLst>
          </p:cNvPr>
          <p:cNvGraphicFramePr>
            <a:graphicFrameLocks noGrp="1"/>
          </p:cNvGraphicFramePr>
          <p:nvPr/>
        </p:nvGraphicFramePr>
        <p:xfrm>
          <a:off x="812796" y="1660518"/>
          <a:ext cx="10582908" cy="447675"/>
        </p:xfrm>
        <a:graphic>
          <a:graphicData uri="http://schemas.openxmlformats.org/drawingml/2006/table">
            <a:tbl>
              <a:tblPr firstRow="1" bandRow="1">
                <a:tableStyleId>{2D5ABB26-0587-4C30-8999-92F81FD0307C}</a:tableStyleId>
              </a:tblPr>
              <a:tblGrid>
                <a:gridCol w="3273425">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gridCol w="1433829">
                  <a:extLst>
                    <a:ext uri="{9D8B030D-6E8A-4147-A177-3AD203B41FA5}">
                      <a16:colId xmlns:a16="http://schemas.microsoft.com/office/drawing/2014/main" val="20002"/>
                    </a:ext>
                  </a:extLst>
                </a:gridCol>
                <a:gridCol w="1293495">
                  <a:extLst>
                    <a:ext uri="{9D8B030D-6E8A-4147-A177-3AD203B41FA5}">
                      <a16:colId xmlns:a16="http://schemas.microsoft.com/office/drawing/2014/main" val="20003"/>
                    </a:ext>
                  </a:extLst>
                </a:gridCol>
                <a:gridCol w="1543050">
                  <a:extLst>
                    <a:ext uri="{9D8B030D-6E8A-4147-A177-3AD203B41FA5}">
                      <a16:colId xmlns:a16="http://schemas.microsoft.com/office/drawing/2014/main" val="20004"/>
                    </a:ext>
                  </a:extLst>
                </a:gridCol>
                <a:gridCol w="1496059">
                  <a:extLst>
                    <a:ext uri="{9D8B030D-6E8A-4147-A177-3AD203B41FA5}">
                      <a16:colId xmlns:a16="http://schemas.microsoft.com/office/drawing/2014/main" val="20005"/>
                    </a:ext>
                  </a:extLst>
                </a:gridCol>
              </a:tblGrid>
              <a:tr h="447675">
                <a:tc>
                  <a:txBody>
                    <a:bodyPr/>
                    <a:lstStyle/>
                    <a:p>
                      <a:pPr>
                        <a:lnSpc>
                          <a:spcPct val="100000"/>
                        </a:lnSpc>
                      </a:pPr>
                      <a:endParaRPr sz="11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03178"/>
                    </a:solidFill>
                  </a:tcPr>
                </a:tc>
                <a:tc>
                  <a:txBody>
                    <a:bodyPr/>
                    <a:lstStyle/>
                    <a:p>
                      <a:pPr marL="490855">
                        <a:lnSpc>
                          <a:spcPct val="100000"/>
                        </a:lnSpc>
                        <a:spcBef>
                          <a:spcPts val="925"/>
                        </a:spcBef>
                      </a:pPr>
                      <a:r>
                        <a:rPr sz="1200" b="1" spc="-5" dirty="0">
                          <a:solidFill>
                            <a:srgbClr val="FFFFFF"/>
                          </a:solidFill>
                          <a:latin typeface="Calibri"/>
                          <a:cs typeface="Calibri"/>
                        </a:rPr>
                        <a:t>Medicaid</a:t>
                      </a:r>
                      <a:endParaRPr sz="1200" dirty="0">
                        <a:latin typeface="Calibri"/>
                        <a:cs typeface="Calibri"/>
                      </a:endParaRPr>
                    </a:p>
                  </a:txBody>
                  <a:tcPr marL="0" marR="0" marT="1174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03178"/>
                    </a:solidFill>
                  </a:tcPr>
                </a:tc>
                <a:tc>
                  <a:txBody>
                    <a:bodyPr/>
                    <a:lstStyle/>
                    <a:p>
                      <a:pPr marL="25400" algn="ctr">
                        <a:lnSpc>
                          <a:spcPct val="100000"/>
                        </a:lnSpc>
                        <a:spcBef>
                          <a:spcPts val="925"/>
                        </a:spcBef>
                      </a:pPr>
                      <a:r>
                        <a:rPr sz="1200" b="1" spc="-5" dirty="0">
                          <a:solidFill>
                            <a:srgbClr val="FFFFFF"/>
                          </a:solidFill>
                          <a:latin typeface="Calibri"/>
                          <a:cs typeface="Calibri"/>
                        </a:rPr>
                        <a:t>HARP</a:t>
                      </a:r>
                      <a:endParaRPr sz="1200" dirty="0">
                        <a:latin typeface="Calibri"/>
                        <a:cs typeface="Calibri"/>
                      </a:endParaRPr>
                    </a:p>
                  </a:txBody>
                  <a:tcPr marL="0" marR="0" marT="1174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03178"/>
                    </a:solidFill>
                  </a:tcPr>
                </a:tc>
                <a:tc>
                  <a:txBody>
                    <a:bodyPr/>
                    <a:lstStyle/>
                    <a:p>
                      <a:pPr marL="401955">
                        <a:lnSpc>
                          <a:spcPct val="100000"/>
                        </a:lnSpc>
                        <a:spcBef>
                          <a:spcPts val="925"/>
                        </a:spcBef>
                      </a:pPr>
                      <a:r>
                        <a:rPr sz="1200" b="1" spc="-5" dirty="0">
                          <a:solidFill>
                            <a:srgbClr val="FFFFFF"/>
                          </a:solidFill>
                          <a:latin typeface="Calibri"/>
                          <a:cs typeface="Calibri"/>
                        </a:rPr>
                        <a:t>HIV</a:t>
                      </a:r>
                      <a:r>
                        <a:rPr sz="1200" b="1" spc="-15" dirty="0">
                          <a:solidFill>
                            <a:srgbClr val="FFFFFF"/>
                          </a:solidFill>
                          <a:latin typeface="Calibri"/>
                          <a:cs typeface="Calibri"/>
                        </a:rPr>
                        <a:t> </a:t>
                      </a:r>
                      <a:r>
                        <a:rPr sz="1200" b="1" spc="-5" dirty="0">
                          <a:solidFill>
                            <a:srgbClr val="FFFFFF"/>
                          </a:solidFill>
                          <a:latin typeface="Calibri"/>
                          <a:cs typeface="Calibri"/>
                        </a:rPr>
                        <a:t>SNP</a:t>
                      </a:r>
                      <a:endParaRPr sz="1200" dirty="0">
                        <a:latin typeface="Calibri"/>
                        <a:cs typeface="Calibri"/>
                      </a:endParaRPr>
                    </a:p>
                  </a:txBody>
                  <a:tcPr marL="0" marR="0" marT="1174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03178"/>
                    </a:solidFill>
                  </a:tcPr>
                </a:tc>
                <a:tc>
                  <a:txBody>
                    <a:bodyPr/>
                    <a:lstStyle/>
                    <a:p>
                      <a:pPr marL="27305" algn="ctr">
                        <a:lnSpc>
                          <a:spcPct val="100000"/>
                        </a:lnSpc>
                        <a:spcBef>
                          <a:spcPts val="925"/>
                        </a:spcBef>
                      </a:pPr>
                      <a:r>
                        <a:rPr sz="1200" b="1" spc="-5" dirty="0">
                          <a:solidFill>
                            <a:srgbClr val="FFFFFF"/>
                          </a:solidFill>
                          <a:latin typeface="Calibri"/>
                          <a:cs typeface="Calibri"/>
                        </a:rPr>
                        <a:t>TOTAL</a:t>
                      </a:r>
                      <a:endParaRPr sz="1200" dirty="0">
                        <a:latin typeface="Calibri"/>
                        <a:cs typeface="Calibri"/>
                      </a:endParaRPr>
                    </a:p>
                  </a:txBody>
                  <a:tcPr marL="0" marR="0" marT="1174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03178"/>
                    </a:solidFill>
                  </a:tcPr>
                </a:tc>
                <a:tc>
                  <a:txBody>
                    <a:bodyPr/>
                    <a:lstStyle/>
                    <a:p>
                      <a:pPr marL="445770">
                        <a:lnSpc>
                          <a:spcPct val="100000"/>
                        </a:lnSpc>
                        <a:spcBef>
                          <a:spcPts val="925"/>
                        </a:spcBef>
                      </a:pPr>
                      <a:r>
                        <a:rPr sz="1200" b="1" dirty="0">
                          <a:solidFill>
                            <a:srgbClr val="FFFFFF"/>
                          </a:solidFill>
                          <a:latin typeface="Calibri"/>
                          <a:cs typeface="Calibri"/>
                        </a:rPr>
                        <a:t>% </a:t>
                      </a:r>
                      <a:r>
                        <a:rPr sz="1200" b="1" spc="-5" dirty="0">
                          <a:solidFill>
                            <a:srgbClr val="FFFFFF"/>
                          </a:solidFill>
                          <a:latin typeface="Calibri"/>
                          <a:cs typeface="Calibri"/>
                        </a:rPr>
                        <a:t>of</a:t>
                      </a:r>
                      <a:r>
                        <a:rPr sz="1200" b="1" spc="-25" dirty="0">
                          <a:solidFill>
                            <a:srgbClr val="FFFFFF"/>
                          </a:solidFill>
                          <a:latin typeface="Calibri"/>
                          <a:cs typeface="Calibri"/>
                        </a:rPr>
                        <a:t> </a:t>
                      </a:r>
                      <a:r>
                        <a:rPr sz="1200" b="1" spc="-5" dirty="0">
                          <a:solidFill>
                            <a:srgbClr val="FFFFFF"/>
                          </a:solidFill>
                          <a:latin typeface="Calibri"/>
                          <a:cs typeface="Calibri"/>
                        </a:rPr>
                        <a:t>Total</a:t>
                      </a:r>
                      <a:endParaRPr sz="1200" dirty="0">
                        <a:latin typeface="Calibri"/>
                        <a:cs typeface="Calibri"/>
                      </a:endParaRPr>
                    </a:p>
                  </a:txBody>
                  <a:tcPr marL="0" marR="0" marT="1174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03178"/>
                    </a:solidFill>
                  </a:tcPr>
                </a:tc>
                <a:extLst>
                  <a:ext uri="{0D108BD9-81ED-4DB2-BD59-A6C34878D82A}">
                    <a16:rowId xmlns:a16="http://schemas.microsoft.com/office/drawing/2014/main" val="10000"/>
                  </a:ext>
                </a:extLst>
              </a:tr>
            </a:tbl>
          </a:graphicData>
        </a:graphic>
      </p:graphicFrame>
      <p:graphicFrame>
        <p:nvGraphicFramePr>
          <p:cNvPr id="19" name="object 8">
            <a:extLst>
              <a:ext uri="{FF2B5EF4-FFF2-40B4-BE49-F238E27FC236}">
                <a16:creationId xmlns:a16="http://schemas.microsoft.com/office/drawing/2014/main" id="{39213998-85AB-4919-8E4A-A8C3190F3D4C}"/>
              </a:ext>
            </a:extLst>
          </p:cNvPr>
          <p:cNvGraphicFramePr>
            <a:graphicFrameLocks noGrp="1"/>
          </p:cNvGraphicFramePr>
          <p:nvPr/>
        </p:nvGraphicFramePr>
        <p:xfrm>
          <a:off x="803272" y="2278489"/>
          <a:ext cx="10062208" cy="586740"/>
        </p:xfrm>
        <a:graphic>
          <a:graphicData uri="http://schemas.openxmlformats.org/drawingml/2006/table">
            <a:tbl>
              <a:tblPr firstRow="1" bandRow="1">
                <a:tableStyleId>{2D5ABB26-0587-4C30-8999-92F81FD0307C}</a:tableStyleId>
              </a:tblPr>
              <a:tblGrid>
                <a:gridCol w="2767330">
                  <a:extLst>
                    <a:ext uri="{9D8B030D-6E8A-4147-A177-3AD203B41FA5}">
                      <a16:colId xmlns:a16="http://schemas.microsoft.com/office/drawing/2014/main" val="20000"/>
                    </a:ext>
                  </a:extLst>
                </a:gridCol>
                <a:gridCol w="2078355">
                  <a:extLst>
                    <a:ext uri="{9D8B030D-6E8A-4147-A177-3AD203B41FA5}">
                      <a16:colId xmlns:a16="http://schemas.microsoft.com/office/drawing/2014/main" val="20001"/>
                    </a:ext>
                  </a:extLst>
                </a:gridCol>
                <a:gridCol w="1417319">
                  <a:extLst>
                    <a:ext uri="{9D8B030D-6E8A-4147-A177-3AD203B41FA5}">
                      <a16:colId xmlns:a16="http://schemas.microsoft.com/office/drawing/2014/main" val="20002"/>
                    </a:ext>
                  </a:extLst>
                </a:gridCol>
                <a:gridCol w="1303020">
                  <a:extLst>
                    <a:ext uri="{9D8B030D-6E8A-4147-A177-3AD203B41FA5}">
                      <a16:colId xmlns:a16="http://schemas.microsoft.com/office/drawing/2014/main" val="20003"/>
                    </a:ext>
                  </a:extLst>
                </a:gridCol>
                <a:gridCol w="1638300">
                  <a:extLst>
                    <a:ext uri="{9D8B030D-6E8A-4147-A177-3AD203B41FA5}">
                      <a16:colId xmlns:a16="http://schemas.microsoft.com/office/drawing/2014/main" val="20004"/>
                    </a:ext>
                  </a:extLst>
                </a:gridCol>
                <a:gridCol w="857884">
                  <a:extLst>
                    <a:ext uri="{9D8B030D-6E8A-4147-A177-3AD203B41FA5}">
                      <a16:colId xmlns:a16="http://schemas.microsoft.com/office/drawing/2014/main" val="20005"/>
                    </a:ext>
                  </a:extLst>
                </a:gridCol>
              </a:tblGrid>
              <a:tr h="293370">
                <a:tc>
                  <a:txBody>
                    <a:bodyPr/>
                    <a:lstStyle/>
                    <a:p>
                      <a:pPr marL="31750">
                        <a:lnSpc>
                          <a:spcPts val="1045"/>
                        </a:lnSpc>
                      </a:pPr>
                      <a:r>
                        <a:rPr sz="1100" b="1" spc="-5" dirty="0">
                          <a:latin typeface="Calibri"/>
                          <a:cs typeface="Calibri"/>
                        </a:rPr>
                        <a:t>Integrated Primary</a:t>
                      </a:r>
                      <a:r>
                        <a:rPr sz="1100" b="1" spc="-10" dirty="0">
                          <a:latin typeface="Calibri"/>
                          <a:cs typeface="Calibri"/>
                        </a:rPr>
                        <a:t> </a:t>
                      </a:r>
                      <a:r>
                        <a:rPr sz="1100" b="1" spc="-5" dirty="0">
                          <a:latin typeface="Calibri"/>
                          <a:cs typeface="Calibri"/>
                        </a:rPr>
                        <a:t>Care</a:t>
                      </a:r>
                      <a:endParaRPr sz="1100" dirty="0">
                        <a:latin typeface="Calibri"/>
                        <a:cs typeface="Calibri"/>
                      </a:endParaRPr>
                    </a:p>
                  </a:txBody>
                  <a:tcPr marL="0" marR="0" marT="0" marB="0"/>
                </a:tc>
                <a:tc>
                  <a:txBody>
                    <a:bodyPr/>
                    <a:lstStyle/>
                    <a:p>
                      <a:pPr marR="417830" algn="r">
                        <a:lnSpc>
                          <a:spcPts val="1045"/>
                        </a:lnSpc>
                      </a:pPr>
                      <a:r>
                        <a:rPr sz="1100" spc="-5" dirty="0">
                          <a:latin typeface="Calibri"/>
                          <a:cs typeface="Calibri"/>
                        </a:rPr>
                        <a:t>$69,171,883</a:t>
                      </a:r>
                      <a:endParaRPr sz="1100" dirty="0">
                        <a:latin typeface="Calibri"/>
                        <a:cs typeface="Calibri"/>
                      </a:endParaRPr>
                    </a:p>
                  </a:txBody>
                  <a:tcPr marL="0" marR="0" marT="0" marB="0"/>
                </a:tc>
                <a:tc>
                  <a:txBody>
                    <a:bodyPr/>
                    <a:lstStyle/>
                    <a:p>
                      <a:pPr marL="635" algn="ctr">
                        <a:lnSpc>
                          <a:spcPts val="1045"/>
                        </a:lnSpc>
                      </a:pPr>
                      <a:r>
                        <a:rPr sz="1100" spc="-5" dirty="0">
                          <a:latin typeface="Calibri"/>
                          <a:cs typeface="Calibri"/>
                        </a:rPr>
                        <a:t>$1,148,062</a:t>
                      </a:r>
                      <a:endParaRPr sz="1100" dirty="0">
                        <a:latin typeface="Calibri"/>
                        <a:cs typeface="Calibri"/>
                      </a:endParaRPr>
                    </a:p>
                  </a:txBody>
                  <a:tcPr marL="0" marR="0" marT="0" marB="0"/>
                </a:tc>
                <a:tc>
                  <a:txBody>
                    <a:bodyPr/>
                    <a:lstStyle/>
                    <a:p>
                      <a:pPr marL="10795" algn="ctr">
                        <a:lnSpc>
                          <a:spcPts val="1045"/>
                        </a:lnSpc>
                      </a:pPr>
                      <a:r>
                        <a:rPr sz="1100" spc="-5" dirty="0">
                          <a:latin typeface="Calibri"/>
                          <a:cs typeface="Calibri"/>
                        </a:rPr>
                        <a:t>$0</a:t>
                      </a:r>
                      <a:endParaRPr sz="1100" dirty="0">
                        <a:latin typeface="Calibri"/>
                        <a:cs typeface="Calibri"/>
                      </a:endParaRPr>
                    </a:p>
                  </a:txBody>
                  <a:tcPr marL="0" marR="0" marT="0" marB="0"/>
                </a:tc>
                <a:tc>
                  <a:txBody>
                    <a:bodyPr/>
                    <a:lstStyle/>
                    <a:p>
                      <a:pPr marL="418465">
                        <a:lnSpc>
                          <a:spcPts val="1045"/>
                        </a:lnSpc>
                      </a:pPr>
                      <a:r>
                        <a:rPr sz="1100" spc="-5" dirty="0">
                          <a:latin typeface="Calibri"/>
                          <a:cs typeface="Calibri"/>
                        </a:rPr>
                        <a:t>$70,319,945</a:t>
                      </a:r>
                      <a:endParaRPr sz="1100" dirty="0">
                        <a:latin typeface="Calibri"/>
                        <a:cs typeface="Calibri"/>
                      </a:endParaRPr>
                    </a:p>
                  </a:txBody>
                  <a:tcPr marL="0" marR="0" marT="0" marB="0"/>
                </a:tc>
                <a:tc>
                  <a:txBody>
                    <a:bodyPr/>
                    <a:lstStyle/>
                    <a:p>
                      <a:pPr marR="22225" algn="r">
                        <a:lnSpc>
                          <a:spcPts val="1045"/>
                        </a:lnSpc>
                      </a:pPr>
                      <a:r>
                        <a:rPr sz="1100" spc="-5" dirty="0">
                          <a:latin typeface="Calibri"/>
                          <a:cs typeface="Calibri"/>
                        </a:rPr>
                        <a:t>0.32%</a:t>
                      </a:r>
                      <a:endParaRPr sz="1100" dirty="0">
                        <a:latin typeface="Calibri"/>
                        <a:cs typeface="Calibri"/>
                      </a:endParaRPr>
                    </a:p>
                  </a:txBody>
                  <a:tcPr marL="0" marR="0" marT="0" marB="0"/>
                </a:tc>
                <a:extLst>
                  <a:ext uri="{0D108BD9-81ED-4DB2-BD59-A6C34878D82A}">
                    <a16:rowId xmlns:a16="http://schemas.microsoft.com/office/drawing/2014/main" val="10000"/>
                  </a:ext>
                </a:extLst>
              </a:tr>
              <a:tr h="293370">
                <a:tc>
                  <a:txBody>
                    <a:bodyPr/>
                    <a:lstStyle/>
                    <a:p>
                      <a:pPr marL="31750">
                        <a:lnSpc>
                          <a:spcPts val="1275"/>
                        </a:lnSpc>
                        <a:spcBef>
                          <a:spcPts val="940"/>
                        </a:spcBef>
                      </a:pPr>
                      <a:r>
                        <a:rPr sz="1100" b="1" spc="-5" dirty="0">
                          <a:latin typeface="Calibri"/>
                          <a:cs typeface="Calibri"/>
                        </a:rPr>
                        <a:t>Acute Care Bundles</a:t>
                      </a:r>
                      <a:r>
                        <a:rPr sz="1100" b="1" spc="-15" dirty="0">
                          <a:latin typeface="Calibri"/>
                          <a:cs typeface="Calibri"/>
                        </a:rPr>
                        <a:t> </a:t>
                      </a:r>
                      <a:r>
                        <a:rPr sz="1100" b="1" spc="-5" dirty="0">
                          <a:latin typeface="Calibri"/>
                          <a:cs typeface="Calibri"/>
                        </a:rPr>
                        <a:t>(Maternity)</a:t>
                      </a:r>
                      <a:endParaRPr sz="1100" dirty="0">
                        <a:latin typeface="Calibri"/>
                        <a:cs typeface="Calibri"/>
                      </a:endParaRPr>
                    </a:p>
                  </a:txBody>
                  <a:tcPr marL="0" marR="0" marT="119380" marB="0"/>
                </a:tc>
                <a:tc>
                  <a:txBody>
                    <a:bodyPr/>
                    <a:lstStyle/>
                    <a:p>
                      <a:pPr marR="382905" algn="r">
                        <a:lnSpc>
                          <a:spcPts val="1275"/>
                        </a:lnSpc>
                        <a:spcBef>
                          <a:spcPts val="940"/>
                        </a:spcBef>
                      </a:pPr>
                      <a:r>
                        <a:rPr sz="1100" spc="-5" dirty="0">
                          <a:latin typeface="Calibri"/>
                          <a:cs typeface="Calibri"/>
                        </a:rPr>
                        <a:t>$101,532,517</a:t>
                      </a:r>
                      <a:endParaRPr sz="1100" dirty="0">
                        <a:latin typeface="Calibri"/>
                        <a:cs typeface="Calibri"/>
                      </a:endParaRPr>
                    </a:p>
                  </a:txBody>
                  <a:tcPr marL="0" marR="0" marT="119380" marB="0"/>
                </a:tc>
                <a:tc>
                  <a:txBody>
                    <a:bodyPr/>
                    <a:lstStyle/>
                    <a:p>
                      <a:pPr marL="1905" algn="ctr">
                        <a:lnSpc>
                          <a:spcPts val="1275"/>
                        </a:lnSpc>
                        <a:spcBef>
                          <a:spcPts val="940"/>
                        </a:spcBef>
                      </a:pPr>
                      <a:r>
                        <a:rPr sz="1100" spc="-5" dirty="0">
                          <a:latin typeface="Calibri"/>
                          <a:cs typeface="Calibri"/>
                        </a:rPr>
                        <a:t>$272,975</a:t>
                      </a:r>
                      <a:endParaRPr sz="1100" dirty="0">
                        <a:latin typeface="Calibri"/>
                        <a:cs typeface="Calibri"/>
                      </a:endParaRPr>
                    </a:p>
                  </a:txBody>
                  <a:tcPr marL="0" marR="0" marT="119380" marB="0"/>
                </a:tc>
                <a:tc>
                  <a:txBody>
                    <a:bodyPr/>
                    <a:lstStyle/>
                    <a:p>
                      <a:pPr marL="9525" algn="ctr">
                        <a:lnSpc>
                          <a:spcPts val="1275"/>
                        </a:lnSpc>
                        <a:spcBef>
                          <a:spcPts val="940"/>
                        </a:spcBef>
                      </a:pPr>
                      <a:r>
                        <a:rPr sz="1100" spc="-5" dirty="0">
                          <a:latin typeface="Calibri"/>
                          <a:cs typeface="Calibri"/>
                        </a:rPr>
                        <a:t>$396,070</a:t>
                      </a:r>
                      <a:endParaRPr sz="1100" dirty="0">
                        <a:latin typeface="Calibri"/>
                        <a:cs typeface="Calibri"/>
                      </a:endParaRPr>
                    </a:p>
                  </a:txBody>
                  <a:tcPr marL="0" marR="0" marT="119380" marB="0"/>
                </a:tc>
                <a:tc>
                  <a:txBody>
                    <a:bodyPr/>
                    <a:lstStyle/>
                    <a:p>
                      <a:pPr marL="382905">
                        <a:lnSpc>
                          <a:spcPts val="1275"/>
                        </a:lnSpc>
                        <a:spcBef>
                          <a:spcPts val="940"/>
                        </a:spcBef>
                      </a:pPr>
                      <a:r>
                        <a:rPr sz="1100" spc="-5" dirty="0">
                          <a:latin typeface="Calibri"/>
                          <a:cs typeface="Calibri"/>
                        </a:rPr>
                        <a:t>$102,201,562</a:t>
                      </a:r>
                      <a:endParaRPr sz="1100" dirty="0">
                        <a:latin typeface="Calibri"/>
                        <a:cs typeface="Calibri"/>
                      </a:endParaRPr>
                    </a:p>
                  </a:txBody>
                  <a:tcPr marL="0" marR="0" marT="119380" marB="0"/>
                </a:tc>
                <a:tc>
                  <a:txBody>
                    <a:bodyPr/>
                    <a:lstStyle/>
                    <a:p>
                      <a:pPr marR="22225" algn="r">
                        <a:lnSpc>
                          <a:spcPts val="1275"/>
                        </a:lnSpc>
                        <a:spcBef>
                          <a:spcPts val="940"/>
                        </a:spcBef>
                      </a:pPr>
                      <a:r>
                        <a:rPr sz="1100" spc="-5" dirty="0">
                          <a:latin typeface="Calibri"/>
                          <a:cs typeface="Calibri"/>
                        </a:rPr>
                        <a:t>0.46%</a:t>
                      </a:r>
                      <a:endParaRPr sz="1100" dirty="0">
                        <a:latin typeface="Calibri"/>
                        <a:cs typeface="Calibri"/>
                      </a:endParaRPr>
                    </a:p>
                  </a:txBody>
                  <a:tcPr marL="0" marR="0" marT="119380" marB="0"/>
                </a:tc>
                <a:extLst>
                  <a:ext uri="{0D108BD9-81ED-4DB2-BD59-A6C34878D82A}">
                    <a16:rowId xmlns:a16="http://schemas.microsoft.com/office/drawing/2014/main" val="10001"/>
                  </a:ext>
                </a:extLst>
              </a:tr>
            </a:tbl>
          </a:graphicData>
        </a:graphic>
      </p:graphicFrame>
      <p:graphicFrame>
        <p:nvGraphicFramePr>
          <p:cNvPr id="20" name="object 9">
            <a:extLst>
              <a:ext uri="{FF2B5EF4-FFF2-40B4-BE49-F238E27FC236}">
                <a16:creationId xmlns:a16="http://schemas.microsoft.com/office/drawing/2014/main" id="{430CFC30-2A8C-41FB-8915-76421EE2469A}"/>
              </a:ext>
            </a:extLst>
          </p:cNvPr>
          <p:cNvGraphicFramePr>
            <a:graphicFrameLocks noGrp="1"/>
          </p:cNvGraphicFramePr>
          <p:nvPr>
            <p:extLst>
              <p:ext uri="{D42A27DB-BD31-4B8C-83A1-F6EECF244321}">
                <p14:modId xmlns:p14="http://schemas.microsoft.com/office/powerpoint/2010/main" val="2417707093"/>
              </p:ext>
            </p:extLst>
          </p:nvPr>
        </p:nvGraphicFramePr>
        <p:xfrm>
          <a:off x="812796" y="3011767"/>
          <a:ext cx="10582908" cy="447675"/>
        </p:xfrm>
        <a:graphic>
          <a:graphicData uri="http://schemas.openxmlformats.org/drawingml/2006/table">
            <a:tbl>
              <a:tblPr firstRow="1" bandRow="1">
                <a:tableStyleId>{2D5ABB26-0587-4C30-8999-92F81FD0307C}</a:tableStyleId>
              </a:tblPr>
              <a:tblGrid>
                <a:gridCol w="3106061">
                  <a:extLst>
                    <a:ext uri="{9D8B030D-6E8A-4147-A177-3AD203B41FA5}">
                      <a16:colId xmlns:a16="http://schemas.microsoft.com/office/drawing/2014/main" val="20000"/>
                    </a:ext>
                  </a:extLst>
                </a:gridCol>
                <a:gridCol w="1710414">
                  <a:extLst>
                    <a:ext uri="{9D8B030D-6E8A-4147-A177-3AD203B41FA5}">
                      <a16:colId xmlns:a16="http://schemas.microsoft.com/office/drawing/2014/main" val="20001"/>
                    </a:ext>
                  </a:extLst>
                </a:gridCol>
                <a:gridCol w="1433829">
                  <a:extLst>
                    <a:ext uri="{9D8B030D-6E8A-4147-A177-3AD203B41FA5}">
                      <a16:colId xmlns:a16="http://schemas.microsoft.com/office/drawing/2014/main" val="20002"/>
                    </a:ext>
                  </a:extLst>
                </a:gridCol>
                <a:gridCol w="1293495">
                  <a:extLst>
                    <a:ext uri="{9D8B030D-6E8A-4147-A177-3AD203B41FA5}">
                      <a16:colId xmlns:a16="http://schemas.microsoft.com/office/drawing/2014/main" val="20003"/>
                    </a:ext>
                  </a:extLst>
                </a:gridCol>
                <a:gridCol w="1543050">
                  <a:extLst>
                    <a:ext uri="{9D8B030D-6E8A-4147-A177-3AD203B41FA5}">
                      <a16:colId xmlns:a16="http://schemas.microsoft.com/office/drawing/2014/main" val="20004"/>
                    </a:ext>
                  </a:extLst>
                </a:gridCol>
                <a:gridCol w="1496059">
                  <a:extLst>
                    <a:ext uri="{9D8B030D-6E8A-4147-A177-3AD203B41FA5}">
                      <a16:colId xmlns:a16="http://schemas.microsoft.com/office/drawing/2014/main" val="20005"/>
                    </a:ext>
                  </a:extLst>
                </a:gridCol>
              </a:tblGrid>
              <a:tr h="447675">
                <a:tc>
                  <a:txBody>
                    <a:bodyPr/>
                    <a:lstStyle/>
                    <a:p>
                      <a:pPr>
                        <a:lnSpc>
                          <a:spcPct val="100000"/>
                        </a:lnSpc>
                        <a:spcBef>
                          <a:spcPts val="30"/>
                        </a:spcBef>
                      </a:pPr>
                      <a:endParaRPr sz="850" dirty="0">
                        <a:latin typeface="Times New Roman"/>
                        <a:cs typeface="Times New Roman"/>
                      </a:endParaRPr>
                    </a:p>
                    <a:p>
                      <a:pPr marL="22225">
                        <a:lnSpc>
                          <a:spcPct val="100000"/>
                        </a:lnSpc>
                      </a:pPr>
                      <a:r>
                        <a:rPr sz="1100" b="1" spc="-5" dirty="0">
                          <a:latin typeface="Calibri"/>
                          <a:cs typeface="Calibri"/>
                        </a:rPr>
                        <a:t>Total Care for the General</a:t>
                      </a:r>
                      <a:r>
                        <a:rPr sz="1100" b="1" spc="-15" dirty="0">
                          <a:latin typeface="Calibri"/>
                          <a:cs typeface="Calibri"/>
                        </a:rPr>
                        <a:t> </a:t>
                      </a:r>
                      <a:r>
                        <a:rPr sz="1100" b="1" spc="-5" dirty="0">
                          <a:latin typeface="Calibri"/>
                          <a:cs typeface="Calibri"/>
                        </a:rPr>
                        <a:t>Population</a:t>
                      </a:r>
                      <a:endParaRPr sz="1100" dirty="0">
                        <a:latin typeface="Calibri"/>
                        <a:cs typeface="Calibri"/>
                      </a:endParaRPr>
                    </a:p>
                  </a:txBody>
                  <a:tcPr marL="0" marR="0" marT="3810" marB="0">
                    <a:lnL w="12700">
                      <a:solidFill>
                        <a:srgbClr val="FFFFFF"/>
                      </a:solidFill>
                      <a:prstDash val="solid"/>
                    </a:lnL>
                    <a:lnR w="12700">
                      <a:solidFill>
                        <a:srgbClr val="FFFFFF"/>
                      </a:solidFill>
                      <a:prstDash val="solid"/>
                    </a:lnR>
                    <a:lnB w="12700">
                      <a:solidFill>
                        <a:srgbClr val="FFFFFF"/>
                      </a:solidFill>
                      <a:prstDash val="solid"/>
                    </a:lnB>
                    <a:solidFill>
                      <a:srgbClr val="F1B800"/>
                    </a:solidFill>
                  </a:tcPr>
                </a:tc>
                <a:tc>
                  <a:txBody>
                    <a:bodyPr/>
                    <a:lstStyle/>
                    <a:p>
                      <a:pPr>
                        <a:lnSpc>
                          <a:spcPct val="100000"/>
                        </a:lnSpc>
                        <a:spcBef>
                          <a:spcPts val="30"/>
                        </a:spcBef>
                      </a:pPr>
                      <a:endParaRPr sz="850" dirty="0">
                        <a:latin typeface="Times New Roman"/>
                        <a:cs typeface="Times New Roman"/>
                      </a:endParaRPr>
                    </a:p>
                    <a:p>
                      <a:pPr marL="666115">
                        <a:lnSpc>
                          <a:spcPct val="100000"/>
                        </a:lnSpc>
                      </a:pPr>
                      <a:r>
                        <a:rPr sz="1100" spc="-5" dirty="0">
                          <a:latin typeface="Calibri"/>
                          <a:cs typeface="Calibri"/>
                        </a:rPr>
                        <a:t>$7,557,438,074</a:t>
                      </a:r>
                      <a:endParaRPr sz="1100" dirty="0">
                        <a:latin typeface="Calibri"/>
                        <a:cs typeface="Calibri"/>
                      </a:endParaRPr>
                    </a:p>
                  </a:txBody>
                  <a:tcPr marL="0" marR="0" marT="3810" marB="0">
                    <a:lnL w="12700">
                      <a:solidFill>
                        <a:srgbClr val="FFFFFF"/>
                      </a:solidFill>
                      <a:prstDash val="solid"/>
                    </a:lnL>
                    <a:lnR w="12700">
                      <a:solidFill>
                        <a:srgbClr val="FFFFFF"/>
                      </a:solidFill>
                      <a:prstDash val="solid"/>
                    </a:lnR>
                    <a:lnB w="12700">
                      <a:solidFill>
                        <a:srgbClr val="FFFFFF"/>
                      </a:solidFill>
                      <a:prstDash val="solid"/>
                    </a:lnB>
                    <a:solidFill>
                      <a:srgbClr val="F1B800"/>
                    </a:solidFill>
                  </a:tcPr>
                </a:tc>
                <a:tc>
                  <a:txBody>
                    <a:bodyPr/>
                    <a:lstStyle/>
                    <a:p>
                      <a:pPr>
                        <a:lnSpc>
                          <a:spcPct val="100000"/>
                        </a:lnSpc>
                        <a:spcBef>
                          <a:spcPts val="30"/>
                        </a:spcBef>
                      </a:pPr>
                      <a:endParaRPr sz="850" dirty="0">
                        <a:latin typeface="Times New Roman"/>
                        <a:cs typeface="Times New Roman"/>
                      </a:endParaRPr>
                    </a:p>
                    <a:p>
                      <a:pPr marL="340360">
                        <a:lnSpc>
                          <a:spcPct val="100000"/>
                        </a:lnSpc>
                      </a:pPr>
                      <a:r>
                        <a:rPr sz="1100" spc="-5" dirty="0">
                          <a:latin typeface="Calibri"/>
                          <a:cs typeface="Calibri"/>
                        </a:rPr>
                        <a:t>$210,850,396</a:t>
                      </a:r>
                      <a:endParaRPr sz="1100" dirty="0">
                        <a:latin typeface="Calibri"/>
                        <a:cs typeface="Calibri"/>
                      </a:endParaRPr>
                    </a:p>
                  </a:txBody>
                  <a:tcPr marL="0" marR="0" marT="3810" marB="0">
                    <a:lnL w="12700">
                      <a:solidFill>
                        <a:srgbClr val="FFFFFF"/>
                      </a:solidFill>
                      <a:prstDash val="solid"/>
                    </a:lnL>
                    <a:lnR w="12700">
                      <a:solidFill>
                        <a:srgbClr val="FFFFFF"/>
                      </a:solidFill>
                      <a:prstDash val="solid"/>
                    </a:lnR>
                    <a:lnB w="12700">
                      <a:solidFill>
                        <a:srgbClr val="FFFFFF"/>
                      </a:solidFill>
                      <a:prstDash val="solid"/>
                    </a:lnB>
                    <a:solidFill>
                      <a:srgbClr val="F1B800"/>
                    </a:solidFill>
                  </a:tcPr>
                </a:tc>
                <a:tc>
                  <a:txBody>
                    <a:bodyPr/>
                    <a:lstStyle/>
                    <a:p>
                      <a:pPr>
                        <a:lnSpc>
                          <a:spcPct val="100000"/>
                        </a:lnSpc>
                        <a:spcBef>
                          <a:spcPts val="30"/>
                        </a:spcBef>
                      </a:pPr>
                      <a:endParaRPr sz="850" dirty="0">
                        <a:latin typeface="Times New Roman"/>
                        <a:cs typeface="Times New Roman"/>
                      </a:endParaRPr>
                    </a:p>
                    <a:p>
                      <a:pPr marL="270510">
                        <a:lnSpc>
                          <a:spcPct val="100000"/>
                        </a:lnSpc>
                      </a:pPr>
                      <a:r>
                        <a:rPr sz="1100" spc="-5" dirty="0">
                          <a:latin typeface="Calibri"/>
                          <a:cs typeface="Calibri"/>
                        </a:rPr>
                        <a:t>$178,363,345</a:t>
                      </a:r>
                      <a:endParaRPr sz="1100" dirty="0">
                        <a:latin typeface="Calibri"/>
                        <a:cs typeface="Calibri"/>
                      </a:endParaRPr>
                    </a:p>
                  </a:txBody>
                  <a:tcPr marL="0" marR="0" marT="3810" marB="0">
                    <a:lnL w="12700">
                      <a:solidFill>
                        <a:srgbClr val="FFFFFF"/>
                      </a:solidFill>
                      <a:prstDash val="solid"/>
                    </a:lnL>
                    <a:lnR w="12700">
                      <a:solidFill>
                        <a:srgbClr val="FFFFFF"/>
                      </a:solidFill>
                      <a:prstDash val="solid"/>
                    </a:lnR>
                    <a:lnB w="12700">
                      <a:solidFill>
                        <a:srgbClr val="FFFFFF"/>
                      </a:solidFill>
                      <a:prstDash val="solid"/>
                    </a:lnB>
                    <a:solidFill>
                      <a:srgbClr val="F1B800"/>
                    </a:solidFill>
                  </a:tcPr>
                </a:tc>
                <a:tc>
                  <a:txBody>
                    <a:bodyPr/>
                    <a:lstStyle/>
                    <a:p>
                      <a:pPr>
                        <a:lnSpc>
                          <a:spcPct val="100000"/>
                        </a:lnSpc>
                        <a:spcBef>
                          <a:spcPts val="30"/>
                        </a:spcBef>
                      </a:pPr>
                      <a:endParaRPr sz="850" dirty="0">
                        <a:latin typeface="Times New Roman"/>
                        <a:cs typeface="Times New Roman"/>
                      </a:endParaRPr>
                    </a:p>
                    <a:p>
                      <a:pPr marL="342265">
                        <a:lnSpc>
                          <a:spcPct val="100000"/>
                        </a:lnSpc>
                      </a:pPr>
                      <a:r>
                        <a:rPr sz="1100" spc="-5" dirty="0">
                          <a:latin typeface="Calibri"/>
                          <a:cs typeface="Calibri"/>
                        </a:rPr>
                        <a:t>$7,946,651,815</a:t>
                      </a:r>
                      <a:endParaRPr sz="1100" dirty="0">
                        <a:latin typeface="Calibri"/>
                        <a:cs typeface="Calibri"/>
                      </a:endParaRPr>
                    </a:p>
                  </a:txBody>
                  <a:tcPr marL="0" marR="0" marT="3810" marB="0">
                    <a:lnL w="12700">
                      <a:solidFill>
                        <a:srgbClr val="FFFFFF"/>
                      </a:solidFill>
                      <a:prstDash val="solid"/>
                    </a:lnL>
                    <a:lnR w="12700">
                      <a:solidFill>
                        <a:srgbClr val="FFFFFF"/>
                      </a:solidFill>
                      <a:prstDash val="solid"/>
                    </a:lnR>
                    <a:lnB w="12700">
                      <a:solidFill>
                        <a:srgbClr val="FFFFFF"/>
                      </a:solidFill>
                      <a:prstDash val="solid"/>
                    </a:lnB>
                    <a:solidFill>
                      <a:srgbClr val="F1B800"/>
                    </a:solidFill>
                  </a:tcPr>
                </a:tc>
                <a:tc>
                  <a:txBody>
                    <a:bodyPr/>
                    <a:lstStyle/>
                    <a:p>
                      <a:pPr>
                        <a:lnSpc>
                          <a:spcPct val="100000"/>
                        </a:lnSpc>
                        <a:spcBef>
                          <a:spcPts val="30"/>
                        </a:spcBef>
                      </a:pPr>
                      <a:endParaRPr sz="850" dirty="0">
                        <a:latin typeface="Times New Roman"/>
                        <a:cs typeface="Times New Roman"/>
                      </a:endParaRPr>
                    </a:p>
                    <a:p>
                      <a:pPr marL="27940" algn="ctr">
                        <a:lnSpc>
                          <a:spcPct val="100000"/>
                        </a:lnSpc>
                      </a:pPr>
                      <a:r>
                        <a:rPr sz="1100" spc="-5" dirty="0">
                          <a:latin typeface="Calibri"/>
                          <a:cs typeface="Calibri"/>
                        </a:rPr>
                        <a:t>35.96%</a:t>
                      </a:r>
                      <a:endParaRPr sz="1100" dirty="0">
                        <a:latin typeface="Calibri"/>
                        <a:cs typeface="Calibri"/>
                      </a:endParaRPr>
                    </a:p>
                  </a:txBody>
                  <a:tcPr marL="0" marR="0" marT="3810" marB="0">
                    <a:lnL w="12700">
                      <a:solidFill>
                        <a:srgbClr val="FFFFFF"/>
                      </a:solidFill>
                      <a:prstDash val="solid"/>
                    </a:lnL>
                    <a:lnR w="12700">
                      <a:solidFill>
                        <a:srgbClr val="FFFFFF"/>
                      </a:solidFill>
                      <a:prstDash val="solid"/>
                    </a:lnR>
                    <a:lnB w="12700">
                      <a:solidFill>
                        <a:srgbClr val="FFFFFF"/>
                      </a:solidFill>
                      <a:prstDash val="solid"/>
                    </a:lnB>
                    <a:solidFill>
                      <a:srgbClr val="F1B800"/>
                    </a:solidFill>
                  </a:tcPr>
                </a:tc>
                <a:extLst>
                  <a:ext uri="{0D108BD9-81ED-4DB2-BD59-A6C34878D82A}">
                    <a16:rowId xmlns:a16="http://schemas.microsoft.com/office/drawing/2014/main" val="10000"/>
                  </a:ext>
                </a:extLst>
              </a:tr>
            </a:tbl>
          </a:graphicData>
        </a:graphic>
      </p:graphicFrame>
      <p:graphicFrame>
        <p:nvGraphicFramePr>
          <p:cNvPr id="23" name="object 10">
            <a:extLst>
              <a:ext uri="{FF2B5EF4-FFF2-40B4-BE49-F238E27FC236}">
                <a16:creationId xmlns:a16="http://schemas.microsoft.com/office/drawing/2014/main" id="{3FC6C758-3411-4EF0-8D1D-A536D4AA15FD}"/>
              </a:ext>
            </a:extLst>
          </p:cNvPr>
          <p:cNvGraphicFramePr>
            <a:graphicFrameLocks noGrp="1"/>
          </p:cNvGraphicFramePr>
          <p:nvPr/>
        </p:nvGraphicFramePr>
        <p:xfrm>
          <a:off x="803272" y="3623390"/>
          <a:ext cx="10059668" cy="1482090"/>
        </p:xfrm>
        <a:graphic>
          <a:graphicData uri="http://schemas.openxmlformats.org/drawingml/2006/table">
            <a:tbl>
              <a:tblPr firstRow="1" bandRow="1">
                <a:tableStyleId>{2D5ABB26-0587-4C30-8999-92F81FD0307C}</a:tableStyleId>
              </a:tblPr>
              <a:tblGrid>
                <a:gridCol w="2567305">
                  <a:extLst>
                    <a:ext uri="{9D8B030D-6E8A-4147-A177-3AD203B41FA5}">
                      <a16:colId xmlns:a16="http://schemas.microsoft.com/office/drawing/2014/main" val="20000"/>
                    </a:ext>
                  </a:extLst>
                </a:gridCol>
                <a:gridCol w="2242820">
                  <a:extLst>
                    <a:ext uri="{9D8B030D-6E8A-4147-A177-3AD203B41FA5}">
                      <a16:colId xmlns:a16="http://schemas.microsoft.com/office/drawing/2014/main" val="20001"/>
                    </a:ext>
                  </a:extLst>
                </a:gridCol>
                <a:gridCol w="1584960">
                  <a:extLst>
                    <a:ext uri="{9D8B030D-6E8A-4147-A177-3AD203B41FA5}">
                      <a16:colId xmlns:a16="http://schemas.microsoft.com/office/drawing/2014/main" val="20002"/>
                    </a:ext>
                  </a:extLst>
                </a:gridCol>
                <a:gridCol w="1073149">
                  <a:extLst>
                    <a:ext uri="{9D8B030D-6E8A-4147-A177-3AD203B41FA5}">
                      <a16:colId xmlns:a16="http://schemas.microsoft.com/office/drawing/2014/main" val="20003"/>
                    </a:ext>
                  </a:extLst>
                </a:gridCol>
                <a:gridCol w="1734184">
                  <a:extLst>
                    <a:ext uri="{9D8B030D-6E8A-4147-A177-3AD203B41FA5}">
                      <a16:colId xmlns:a16="http://schemas.microsoft.com/office/drawing/2014/main" val="20004"/>
                    </a:ext>
                  </a:extLst>
                </a:gridCol>
                <a:gridCol w="857250">
                  <a:extLst>
                    <a:ext uri="{9D8B030D-6E8A-4147-A177-3AD203B41FA5}">
                      <a16:colId xmlns:a16="http://schemas.microsoft.com/office/drawing/2014/main" val="20005"/>
                    </a:ext>
                  </a:extLst>
                </a:gridCol>
              </a:tblGrid>
              <a:tr h="293370">
                <a:tc>
                  <a:txBody>
                    <a:bodyPr/>
                    <a:lstStyle/>
                    <a:p>
                      <a:pPr marL="31750">
                        <a:lnSpc>
                          <a:spcPts val="1045"/>
                        </a:lnSpc>
                      </a:pPr>
                      <a:r>
                        <a:rPr sz="1100" b="1" spc="-5" dirty="0">
                          <a:latin typeface="Calibri"/>
                          <a:cs typeface="Calibri"/>
                        </a:rPr>
                        <a:t>HIV/AIDS</a:t>
                      </a:r>
                      <a:r>
                        <a:rPr sz="1100" b="1" spc="-10" dirty="0">
                          <a:latin typeface="Calibri"/>
                          <a:cs typeface="Calibri"/>
                        </a:rPr>
                        <a:t> </a:t>
                      </a:r>
                      <a:r>
                        <a:rPr sz="1100" b="1" spc="-5" dirty="0">
                          <a:latin typeface="Calibri"/>
                          <a:cs typeface="Calibri"/>
                        </a:rPr>
                        <a:t>Subpopulation</a:t>
                      </a:r>
                      <a:endParaRPr sz="1100" dirty="0">
                        <a:latin typeface="Calibri"/>
                        <a:cs typeface="Calibri"/>
                      </a:endParaRPr>
                    </a:p>
                  </a:txBody>
                  <a:tcPr marL="0" marR="0" marT="0" marB="0"/>
                </a:tc>
                <a:tc>
                  <a:txBody>
                    <a:bodyPr/>
                    <a:lstStyle/>
                    <a:p>
                      <a:pPr marL="755650" algn="ctr">
                        <a:lnSpc>
                          <a:spcPts val="1045"/>
                        </a:lnSpc>
                      </a:pPr>
                      <a:r>
                        <a:rPr sz="1100" spc="-5" dirty="0">
                          <a:latin typeface="Calibri"/>
                          <a:cs typeface="Calibri"/>
                        </a:rPr>
                        <a:t>$297,189,556</a:t>
                      </a:r>
                      <a:endParaRPr sz="1100" dirty="0">
                        <a:latin typeface="Calibri"/>
                        <a:cs typeface="Calibri"/>
                      </a:endParaRPr>
                    </a:p>
                  </a:txBody>
                  <a:tcPr marL="0" marR="0" marT="0" marB="0"/>
                </a:tc>
                <a:tc>
                  <a:txBody>
                    <a:bodyPr/>
                    <a:lstStyle/>
                    <a:p>
                      <a:pPr marR="87630" algn="ctr">
                        <a:lnSpc>
                          <a:spcPts val="1045"/>
                        </a:lnSpc>
                      </a:pPr>
                      <a:r>
                        <a:rPr sz="1100" spc="-5" dirty="0">
                          <a:latin typeface="Calibri"/>
                          <a:cs typeface="Calibri"/>
                        </a:rPr>
                        <a:t>$21,765,856</a:t>
                      </a:r>
                      <a:endParaRPr sz="1100" dirty="0">
                        <a:latin typeface="Calibri"/>
                        <a:cs typeface="Calibri"/>
                      </a:endParaRPr>
                    </a:p>
                  </a:txBody>
                  <a:tcPr marL="0" marR="0" marT="0" marB="0"/>
                </a:tc>
                <a:tc>
                  <a:txBody>
                    <a:bodyPr/>
                    <a:lstStyle/>
                    <a:p>
                      <a:pPr marL="454025">
                        <a:lnSpc>
                          <a:spcPts val="1045"/>
                        </a:lnSpc>
                      </a:pPr>
                      <a:r>
                        <a:rPr sz="1100" spc="-5" dirty="0">
                          <a:latin typeface="Calibri"/>
                          <a:cs typeface="Calibri"/>
                        </a:rPr>
                        <a:t>$0</a:t>
                      </a:r>
                      <a:endParaRPr sz="1100" dirty="0">
                        <a:latin typeface="Calibri"/>
                        <a:cs typeface="Calibri"/>
                      </a:endParaRPr>
                    </a:p>
                  </a:txBody>
                  <a:tcPr marL="0" marR="0" marT="0" marB="0"/>
                </a:tc>
                <a:tc>
                  <a:txBody>
                    <a:bodyPr/>
                    <a:lstStyle/>
                    <a:p>
                      <a:pPr marL="3810" algn="ctr">
                        <a:lnSpc>
                          <a:spcPts val="1045"/>
                        </a:lnSpc>
                      </a:pPr>
                      <a:r>
                        <a:rPr sz="1100" spc="-5" dirty="0">
                          <a:latin typeface="Calibri"/>
                          <a:cs typeface="Calibri"/>
                        </a:rPr>
                        <a:t>$318,955,412</a:t>
                      </a:r>
                      <a:endParaRPr sz="1100" dirty="0">
                        <a:latin typeface="Calibri"/>
                        <a:cs typeface="Calibri"/>
                      </a:endParaRPr>
                    </a:p>
                  </a:txBody>
                  <a:tcPr marL="0" marR="0" marT="0" marB="0"/>
                </a:tc>
                <a:tc>
                  <a:txBody>
                    <a:bodyPr/>
                    <a:lstStyle/>
                    <a:p>
                      <a:pPr marR="19685" algn="r">
                        <a:lnSpc>
                          <a:spcPts val="1045"/>
                        </a:lnSpc>
                      </a:pPr>
                      <a:r>
                        <a:rPr sz="1100" spc="-5" dirty="0">
                          <a:latin typeface="Calibri"/>
                          <a:cs typeface="Calibri"/>
                        </a:rPr>
                        <a:t>1.44%</a:t>
                      </a:r>
                      <a:endParaRPr sz="1100" dirty="0">
                        <a:latin typeface="Calibri"/>
                        <a:cs typeface="Calibri"/>
                      </a:endParaRPr>
                    </a:p>
                  </a:txBody>
                  <a:tcPr marL="0" marR="0" marT="0" marB="0"/>
                </a:tc>
                <a:extLst>
                  <a:ext uri="{0D108BD9-81ED-4DB2-BD59-A6C34878D82A}">
                    <a16:rowId xmlns:a16="http://schemas.microsoft.com/office/drawing/2014/main" val="10000"/>
                  </a:ext>
                </a:extLst>
              </a:tr>
              <a:tr h="447675">
                <a:tc>
                  <a:txBody>
                    <a:bodyPr/>
                    <a:lstStyle/>
                    <a:p>
                      <a:pPr marL="31750">
                        <a:lnSpc>
                          <a:spcPct val="100000"/>
                        </a:lnSpc>
                        <a:spcBef>
                          <a:spcPts val="940"/>
                        </a:spcBef>
                      </a:pPr>
                      <a:r>
                        <a:rPr sz="1100" b="1" spc="-5" dirty="0">
                          <a:latin typeface="Calibri"/>
                          <a:cs typeface="Calibri"/>
                        </a:rPr>
                        <a:t>MLTC</a:t>
                      </a:r>
                      <a:r>
                        <a:rPr sz="1100" b="1" spc="-10" dirty="0">
                          <a:latin typeface="Calibri"/>
                          <a:cs typeface="Calibri"/>
                        </a:rPr>
                        <a:t> </a:t>
                      </a:r>
                      <a:r>
                        <a:rPr sz="1100" b="1" spc="-5" dirty="0">
                          <a:latin typeface="Calibri"/>
                          <a:cs typeface="Calibri"/>
                        </a:rPr>
                        <a:t>Subpopulation</a:t>
                      </a:r>
                      <a:endParaRPr sz="1100" dirty="0">
                        <a:latin typeface="Calibri"/>
                        <a:cs typeface="Calibri"/>
                      </a:endParaRPr>
                    </a:p>
                  </a:txBody>
                  <a:tcPr marL="0" marR="0" marT="119380" marB="0"/>
                </a:tc>
                <a:tc>
                  <a:txBody>
                    <a:bodyPr/>
                    <a:lstStyle/>
                    <a:p>
                      <a:pPr marL="756285" algn="ctr">
                        <a:lnSpc>
                          <a:spcPct val="100000"/>
                        </a:lnSpc>
                        <a:spcBef>
                          <a:spcPts val="940"/>
                        </a:spcBef>
                      </a:pPr>
                      <a:r>
                        <a:rPr sz="1100" spc="-5" dirty="0">
                          <a:latin typeface="Calibri"/>
                          <a:cs typeface="Calibri"/>
                        </a:rPr>
                        <a:t>$0</a:t>
                      </a:r>
                      <a:endParaRPr sz="1100" dirty="0">
                        <a:latin typeface="Calibri"/>
                        <a:cs typeface="Calibri"/>
                      </a:endParaRPr>
                    </a:p>
                  </a:txBody>
                  <a:tcPr marL="0" marR="0" marT="119380" marB="0"/>
                </a:tc>
                <a:tc>
                  <a:txBody>
                    <a:bodyPr/>
                    <a:lstStyle/>
                    <a:p>
                      <a:pPr marR="85725" algn="ctr">
                        <a:lnSpc>
                          <a:spcPct val="100000"/>
                        </a:lnSpc>
                        <a:spcBef>
                          <a:spcPts val="940"/>
                        </a:spcBef>
                      </a:pPr>
                      <a:r>
                        <a:rPr sz="1100" spc="-5" dirty="0">
                          <a:latin typeface="Calibri"/>
                          <a:cs typeface="Calibri"/>
                        </a:rPr>
                        <a:t>$0</a:t>
                      </a:r>
                      <a:endParaRPr sz="1100" dirty="0">
                        <a:latin typeface="Calibri"/>
                        <a:cs typeface="Calibri"/>
                      </a:endParaRPr>
                    </a:p>
                  </a:txBody>
                  <a:tcPr marL="0" marR="0" marT="119380" marB="0"/>
                </a:tc>
                <a:tc>
                  <a:txBody>
                    <a:bodyPr/>
                    <a:lstStyle/>
                    <a:p>
                      <a:pPr marL="454025">
                        <a:lnSpc>
                          <a:spcPct val="100000"/>
                        </a:lnSpc>
                        <a:spcBef>
                          <a:spcPts val="940"/>
                        </a:spcBef>
                      </a:pPr>
                      <a:r>
                        <a:rPr sz="1100" spc="-5" dirty="0">
                          <a:latin typeface="Calibri"/>
                          <a:cs typeface="Calibri"/>
                        </a:rPr>
                        <a:t>$0</a:t>
                      </a:r>
                      <a:endParaRPr sz="1100" dirty="0">
                        <a:latin typeface="Calibri"/>
                        <a:cs typeface="Calibri"/>
                      </a:endParaRPr>
                    </a:p>
                  </a:txBody>
                  <a:tcPr marL="0" marR="0" marT="119380" marB="0"/>
                </a:tc>
                <a:tc>
                  <a:txBody>
                    <a:bodyPr/>
                    <a:lstStyle/>
                    <a:p>
                      <a:pPr marL="6350" algn="ctr">
                        <a:lnSpc>
                          <a:spcPct val="100000"/>
                        </a:lnSpc>
                        <a:spcBef>
                          <a:spcPts val="940"/>
                        </a:spcBef>
                      </a:pPr>
                      <a:r>
                        <a:rPr sz="1100" spc="-5" dirty="0">
                          <a:latin typeface="Calibri"/>
                          <a:cs typeface="Calibri"/>
                        </a:rPr>
                        <a:t>$0</a:t>
                      </a:r>
                      <a:endParaRPr sz="1100" dirty="0">
                        <a:latin typeface="Calibri"/>
                        <a:cs typeface="Calibri"/>
                      </a:endParaRPr>
                    </a:p>
                  </a:txBody>
                  <a:tcPr marL="0" marR="0" marT="119380" marB="0"/>
                </a:tc>
                <a:tc>
                  <a:txBody>
                    <a:bodyPr/>
                    <a:lstStyle/>
                    <a:p>
                      <a:pPr marR="19685" algn="r">
                        <a:lnSpc>
                          <a:spcPct val="100000"/>
                        </a:lnSpc>
                        <a:spcBef>
                          <a:spcPts val="940"/>
                        </a:spcBef>
                      </a:pPr>
                      <a:r>
                        <a:rPr sz="1100" spc="-5" dirty="0">
                          <a:latin typeface="Calibri"/>
                          <a:cs typeface="Calibri"/>
                        </a:rPr>
                        <a:t>0.00%</a:t>
                      </a:r>
                      <a:endParaRPr sz="1100" dirty="0">
                        <a:latin typeface="Calibri"/>
                        <a:cs typeface="Calibri"/>
                      </a:endParaRPr>
                    </a:p>
                  </a:txBody>
                  <a:tcPr marL="0" marR="0" marT="119380" marB="0"/>
                </a:tc>
                <a:extLst>
                  <a:ext uri="{0D108BD9-81ED-4DB2-BD59-A6C34878D82A}">
                    <a16:rowId xmlns:a16="http://schemas.microsoft.com/office/drawing/2014/main" val="10001"/>
                  </a:ext>
                </a:extLst>
              </a:tr>
              <a:tr h="447675">
                <a:tc>
                  <a:txBody>
                    <a:bodyPr/>
                    <a:lstStyle/>
                    <a:p>
                      <a:pPr marL="31750">
                        <a:lnSpc>
                          <a:spcPct val="100000"/>
                        </a:lnSpc>
                        <a:spcBef>
                          <a:spcPts val="940"/>
                        </a:spcBef>
                      </a:pPr>
                      <a:r>
                        <a:rPr sz="1100" b="1" spc="-5" dirty="0">
                          <a:latin typeface="Calibri"/>
                          <a:cs typeface="Calibri"/>
                        </a:rPr>
                        <a:t>HARP</a:t>
                      </a:r>
                      <a:r>
                        <a:rPr sz="1100" b="1" spc="-10" dirty="0">
                          <a:latin typeface="Calibri"/>
                          <a:cs typeface="Calibri"/>
                        </a:rPr>
                        <a:t> </a:t>
                      </a:r>
                      <a:r>
                        <a:rPr sz="1100" b="1" spc="-5" dirty="0">
                          <a:latin typeface="Calibri"/>
                          <a:cs typeface="Calibri"/>
                        </a:rPr>
                        <a:t>Sub-population</a:t>
                      </a:r>
                      <a:endParaRPr sz="1100" dirty="0">
                        <a:latin typeface="Calibri"/>
                        <a:cs typeface="Calibri"/>
                      </a:endParaRPr>
                    </a:p>
                  </a:txBody>
                  <a:tcPr marL="0" marR="0" marT="119380" marB="0"/>
                </a:tc>
                <a:tc>
                  <a:txBody>
                    <a:bodyPr/>
                    <a:lstStyle/>
                    <a:p>
                      <a:pPr marL="756285" algn="ctr">
                        <a:lnSpc>
                          <a:spcPct val="100000"/>
                        </a:lnSpc>
                        <a:spcBef>
                          <a:spcPts val="940"/>
                        </a:spcBef>
                      </a:pPr>
                      <a:r>
                        <a:rPr sz="1100" spc="-5" dirty="0">
                          <a:latin typeface="Calibri"/>
                          <a:cs typeface="Calibri"/>
                        </a:rPr>
                        <a:t>$0</a:t>
                      </a:r>
                      <a:endParaRPr sz="1100" dirty="0">
                        <a:latin typeface="Calibri"/>
                        <a:cs typeface="Calibri"/>
                      </a:endParaRPr>
                    </a:p>
                  </a:txBody>
                  <a:tcPr marL="0" marR="0" marT="119380" marB="0"/>
                </a:tc>
                <a:tc>
                  <a:txBody>
                    <a:bodyPr/>
                    <a:lstStyle/>
                    <a:p>
                      <a:pPr marR="88265" algn="ctr">
                        <a:lnSpc>
                          <a:spcPct val="100000"/>
                        </a:lnSpc>
                        <a:spcBef>
                          <a:spcPts val="940"/>
                        </a:spcBef>
                      </a:pPr>
                      <a:r>
                        <a:rPr sz="1100" spc="-5" dirty="0">
                          <a:latin typeface="Calibri"/>
                          <a:cs typeface="Calibri"/>
                        </a:rPr>
                        <a:t>$427,631,163</a:t>
                      </a:r>
                      <a:endParaRPr sz="1100" dirty="0">
                        <a:latin typeface="Calibri"/>
                        <a:cs typeface="Calibri"/>
                      </a:endParaRPr>
                    </a:p>
                  </a:txBody>
                  <a:tcPr marL="0" marR="0" marT="119380" marB="0"/>
                </a:tc>
                <a:tc>
                  <a:txBody>
                    <a:bodyPr/>
                    <a:lstStyle/>
                    <a:p>
                      <a:pPr marL="454025">
                        <a:lnSpc>
                          <a:spcPct val="100000"/>
                        </a:lnSpc>
                        <a:spcBef>
                          <a:spcPts val="940"/>
                        </a:spcBef>
                      </a:pPr>
                      <a:r>
                        <a:rPr sz="1100" spc="-5" dirty="0">
                          <a:latin typeface="Calibri"/>
                          <a:cs typeface="Calibri"/>
                        </a:rPr>
                        <a:t>$0</a:t>
                      </a:r>
                      <a:endParaRPr sz="1100" dirty="0">
                        <a:latin typeface="Calibri"/>
                        <a:cs typeface="Calibri"/>
                      </a:endParaRPr>
                    </a:p>
                  </a:txBody>
                  <a:tcPr marL="0" marR="0" marT="119380" marB="0"/>
                </a:tc>
                <a:tc>
                  <a:txBody>
                    <a:bodyPr/>
                    <a:lstStyle/>
                    <a:p>
                      <a:pPr marL="3810" algn="ctr">
                        <a:lnSpc>
                          <a:spcPct val="100000"/>
                        </a:lnSpc>
                        <a:spcBef>
                          <a:spcPts val="940"/>
                        </a:spcBef>
                      </a:pPr>
                      <a:r>
                        <a:rPr sz="1100" spc="-5" dirty="0">
                          <a:latin typeface="Calibri"/>
                          <a:cs typeface="Calibri"/>
                        </a:rPr>
                        <a:t>$427,631,163</a:t>
                      </a:r>
                      <a:endParaRPr sz="1100" dirty="0">
                        <a:latin typeface="Calibri"/>
                        <a:cs typeface="Calibri"/>
                      </a:endParaRPr>
                    </a:p>
                  </a:txBody>
                  <a:tcPr marL="0" marR="0" marT="119380" marB="0"/>
                </a:tc>
                <a:tc>
                  <a:txBody>
                    <a:bodyPr/>
                    <a:lstStyle/>
                    <a:p>
                      <a:pPr marR="19685" algn="r">
                        <a:lnSpc>
                          <a:spcPct val="100000"/>
                        </a:lnSpc>
                        <a:spcBef>
                          <a:spcPts val="940"/>
                        </a:spcBef>
                      </a:pPr>
                      <a:r>
                        <a:rPr sz="1100" spc="-5" dirty="0">
                          <a:latin typeface="Calibri"/>
                          <a:cs typeface="Calibri"/>
                        </a:rPr>
                        <a:t>1.93%</a:t>
                      </a:r>
                      <a:endParaRPr sz="1100" dirty="0">
                        <a:latin typeface="Calibri"/>
                        <a:cs typeface="Calibri"/>
                      </a:endParaRPr>
                    </a:p>
                  </a:txBody>
                  <a:tcPr marL="0" marR="0" marT="119380" marB="0"/>
                </a:tc>
                <a:extLst>
                  <a:ext uri="{0D108BD9-81ED-4DB2-BD59-A6C34878D82A}">
                    <a16:rowId xmlns:a16="http://schemas.microsoft.com/office/drawing/2014/main" val="10002"/>
                  </a:ext>
                </a:extLst>
              </a:tr>
              <a:tr h="293370">
                <a:tc>
                  <a:txBody>
                    <a:bodyPr/>
                    <a:lstStyle/>
                    <a:p>
                      <a:pPr marL="31750">
                        <a:lnSpc>
                          <a:spcPts val="1275"/>
                        </a:lnSpc>
                        <a:spcBef>
                          <a:spcPts val="940"/>
                        </a:spcBef>
                      </a:pPr>
                      <a:r>
                        <a:rPr sz="1100" b="1" spc="-5" dirty="0">
                          <a:latin typeface="Calibri"/>
                          <a:cs typeface="Calibri"/>
                        </a:rPr>
                        <a:t>Off-Menu</a:t>
                      </a:r>
                      <a:r>
                        <a:rPr sz="1100" b="1" spc="-10" dirty="0">
                          <a:latin typeface="Calibri"/>
                          <a:cs typeface="Calibri"/>
                        </a:rPr>
                        <a:t> </a:t>
                      </a:r>
                      <a:r>
                        <a:rPr sz="1100" b="1" spc="-5" dirty="0">
                          <a:latin typeface="Calibri"/>
                          <a:cs typeface="Calibri"/>
                        </a:rPr>
                        <a:t>Arrangements</a:t>
                      </a:r>
                      <a:endParaRPr sz="1100" dirty="0">
                        <a:latin typeface="Calibri"/>
                        <a:cs typeface="Calibri"/>
                      </a:endParaRPr>
                    </a:p>
                  </a:txBody>
                  <a:tcPr marL="0" marR="0" marT="119380" marB="0"/>
                </a:tc>
                <a:tc>
                  <a:txBody>
                    <a:bodyPr/>
                    <a:lstStyle/>
                    <a:p>
                      <a:pPr marL="755650" algn="ctr">
                        <a:lnSpc>
                          <a:spcPts val="1275"/>
                        </a:lnSpc>
                        <a:spcBef>
                          <a:spcPts val="940"/>
                        </a:spcBef>
                      </a:pPr>
                      <a:r>
                        <a:rPr sz="1100" spc="-5" dirty="0">
                          <a:latin typeface="Calibri"/>
                          <a:cs typeface="Calibri"/>
                        </a:rPr>
                        <a:t>$517,329,736</a:t>
                      </a:r>
                      <a:endParaRPr sz="1100" dirty="0">
                        <a:latin typeface="Calibri"/>
                        <a:cs typeface="Calibri"/>
                      </a:endParaRPr>
                    </a:p>
                  </a:txBody>
                  <a:tcPr marL="0" marR="0" marT="119380" marB="0"/>
                </a:tc>
                <a:tc>
                  <a:txBody>
                    <a:bodyPr/>
                    <a:lstStyle/>
                    <a:p>
                      <a:pPr marR="86360" algn="ctr">
                        <a:lnSpc>
                          <a:spcPts val="1275"/>
                        </a:lnSpc>
                        <a:spcBef>
                          <a:spcPts val="940"/>
                        </a:spcBef>
                      </a:pPr>
                      <a:r>
                        <a:rPr sz="1100" spc="-5" dirty="0">
                          <a:latin typeface="Calibri"/>
                          <a:cs typeface="Calibri"/>
                        </a:rPr>
                        <a:t>$310,178</a:t>
                      </a:r>
                      <a:endParaRPr sz="1100" dirty="0">
                        <a:latin typeface="Calibri"/>
                        <a:cs typeface="Calibri"/>
                      </a:endParaRPr>
                    </a:p>
                  </a:txBody>
                  <a:tcPr marL="0" marR="0" marT="119380" marB="0"/>
                </a:tc>
                <a:tc>
                  <a:txBody>
                    <a:bodyPr/>
                    <a:lstStyle/>
                    <a:p>
                      <a:pPr marL="454025">
                        <a:lnSpc>
                          <a:spcPts val="1275"/>
                        </a:lnSpc>
                        <a:spcBef>
                          <a:spcPts val="940"/>
                        </a:spcBef>
                      </a:pPr>
                      <a:r>
                        <a:rPr sz="1100" spc="-5" dirty="0">
                          <a:latin typeface="Calibri"/>
                          <a:cs typeface="Calibri"/>
                        </a:rPr>
                        <a:t>$0</a:t>
                      </a:r>
                      <a:endParaRPr sz="1100" dirty="0">
                        <a:latin typeface="Calibri"/>
                        <a:cs typeface="Calibri"/>
                      </a:endParaRPr>
                    </a:p>
                  </a:txBody>
                  <a:tcPr marL="0" marR="0" marT="119380" marB="0"/>
                </a:tc>
                <a:tc>
                  <a:txBody>
                    <a:bodyPr/>
                    <a:lstStyle/>
                    <a:p>
                      <a:pPr marL="3810" algn="ctr">
                        <a:lnSpc>
                          <a:spcPts val="1275"/>
                        </a:lnSpc>
                        <a:spcBef>
                          <a:spcPts val="940"/>
                        </a:spcBef>
                      </a:pPr>
                      <a:r>
                        <a:rPr sz="1100" spc="-5" dirty="0">
                          <a:latin typeface="Calibri"/>
                          <a:cs typeface="Calibri"/>
                        </a:rPr>
                        <a:t>$517,639,914</a:t>
                      </a:r>
                      <a:endParaRPr sz="1100" dirty="0">
                        <a:latin typeface="Calibri"/>
                        <a:cs typeface="Calibri"/>
                      </a:endParaRPr>
                    </a:p>
                  </a:txBody>
                  <a:tcPr marL="0" marR="0" marT="119380" marB="0"/>
                </a:tc>
                <a:tc>
                  <a:txBody>
                    <a:bodyPr/>
                    <a:lstStyle/>
                    <a:p>
                      <a:pPr marR="19685" algn="r">
                        <a:lnSpc>
                          <a:spcPts val="1275"/>
                        </a:lnSpc>
                        <a:spcBef>
                          <a:spcPts val="940"/>
                        </a:spcBef>
                      </a:pPr>
                      <a:r>
                        <a:rPr sz="1100" spc="-5" dirty="0">
                          <a:latin typeface="Calibri"/>
                          <a:cs typeface="Calibri"/>
                        </a:rPr>
                        <a:t>2.34%</a:t>
                      </a:r>
                      <a:endParaRPr sz="1100" dirty="0">
                        <a:latin typeface="Calibri"/>
                        <a:cs typeface="Calibri"/>
                      </a:endParaRPr>
                    </a:p>
                  </a:txBody>
                  <a:tcPr marL="0" marR="0" marT="119380" marB="0"/>
                </a:tc>
                <a:extLst>
                  <a:ext uri="{0D108BD9-81ED-4DB2-BD59-A6C34878D82A}">
                    <a16:rowId xmlns:a16="http://schemas.microsoft.com/office/drawing/2014/main" val="10003"/>
                  </a:ext>
                </a:extLst>
              </a:tr>
            </a:tbl>
          </a:graphicData>
        </a:graphic>
      </p:graphicFrame>
      <p:graphicFrame>
        <p:nvGraphicFramePr>
          <p:cNvPr id="24" name="object 11">
            <a:extLst>
              <a:ext uri="{FF2B5EF4-FFF2-40B4-BE49-F238E27FC236}">
                <a16:creationId xmlns:a16="http://schemas.microsoft.com/office/drawing/2014/main" id="{38F79B65-E4BD-4416-AA49-6489EB0B77E0}"/>
              </a:ext>
            </a:extLst>
          </p:cNvPr>
          <p:cNvGraphicFramePr>
            <a:graphicFrameLocks noGrp="1"/>
          </p:cNvGraphicFramePr>
          <p:nvPr>
            <p:extLst>
              <p:ext uri="{D42A27DB-BD31-4B8C-83A1-F6EECF244321}">
                <p14:modId xmlns:p14="http://schemas.microsoft.com/office/powerpoint/2010/main" val="3758659662"/>
              </p:ext>
            </p:extLst>
          </p:nvPr>
        </p:nvGraphicFramePr>
        <p:xfrm>
          <a:off x="812796" y="5253268"/>
          <a:ext cx="10582908" cy="447675"/>
        </p:xfrm>
        <a:graphic>
          <a:graphicData uri="http://schemas.openxmlformats.org/drawingml/2006/table">
            <a:tbl>
              <a:tblPr firstRow="1" bandRow="1">
                <a:tableStyleId>{2D5ABB26-0587-4C30-8999-92F81FD0307C}</a:tableStyleId>
              </a:tblPr>
              <a:tblGrid>
                <a:gridCol w="3014621">
                  <a:extLst>
                    <a:ext uri="{9D8B030D-6E8A-4147-A177-3AD203B41FA5}">
                      <a16:colId xmlns:a16="http://schemas.microsoft.com/office/drawing/2014/main" val="20000"/>
                    </a:ext>
                  </a:extLst>
                </a:gridCol>
                <a:gridCol w="1801854">
                  <a:extLst>
                    <a:ext uri="{9D8B030D-6E8A-4147-A177-3AD203B41FA5}">
                      <a16:colId xmlns:a16="http://schemas.microsoft.com/office/drawing/2014/main" val="20001"/>
                    </a:ext>
                  </a:extLst>
                </a:gridCol>
                <a:gridCol w="1433829">
                  <a:extLst>
                    <a:ext uri="{9D8B030D-6E8A-4147-A177-3AD203B41FA5}">
                      <a16:colId xmlns:a16="http://schemas.microsoft.com/office/drawing/2014/main" val="20002"/>
                    </a:ext>
                  </a:extLst>
                </a:gridCol>
                <a:gridCol w="1293495">
                  <a:extLst>
                    <a:ext uri="{9D8B030D-6E8A-4147-A177-3AD203B41FA5}">
                      <a16:colId xmlns:a16="http://schemas.microsoft.com/office/drawing/2014/main" val="20003"/>
                    </a:ext>
                  </a:extLst>
                </a:gridCol>
                <a:gridCol w="1543050">
                  <a:extLst>
                    <a:ext uri="{9D8B030D-6E8A-4147-A177-3AD203B41FA5}">
                      <a16:colId xmlns:a16="http://schemas.microsoft.com/office/drawing/2014/main" val="20004"/>
                    </a:ext>
                  </a:extLst>
                </a:gridCol>
                <a:gridCol w="1496059">
                  <a:extLst>
                    <a:ext uri="{9D8B030D-6E8A-4147-A177-3AD203B41FA5}">
                      <a16:colId xmlns:a16="http://schemas.microsoft.com/office/drawing/2014/main" val="20005"/>
                    </a:ext>
                  </a:extLst>
                </a:gridCol>
              </a:tblGrid>
              <a:tr h="447675">
                <a:tc>
                  <a:txBody>
                    <a:bodyPr/>
                    <a:lstStyle/>
                    <a:p>
                      <a:pPr>
                        <a:lnSpc>
                          <a:spcPct val="100000"/>
                        </a:lnSpc>
                        <a:spcBef>
                          <a:spcPts val="30"/>
                        </a:spcBef>
                      </a:pPr>
                      <a:endParaRPr sz="850" dirty="0">
                        <a:latin typeface="Times New Roman"/>
                        <a:cs typeface="Times New Roman"/>
                      </a:endParaRPr>
                    </a:p>
                    <a:p>
                      <a:pPr marL="22225">
                        <a:lnSpc>
                          <a:spcPct val="100000"/>
                        </a:lnSpc>
                      </a:pPr>
                      <a:r>
                        <a:rPr sz="1100" b="1" spc="-5" dirty="0">
                          <a:latin typeface="Calibri"/>
                          <a:cs typeface="Calibri"/>
                        </a:rPr>
                        <a:t>Fee-for-Service</a:t>
                      </a:r>
                      <a:r>
                        <a:rPr sz="1100" b="1" spc="-10" dirty="0">
                          <a:latin typeface="Calibri"/>
                          <a:cs typeface="Calibri"/>
                        </a:rPr>
                        <a:t> </a:t>
                      </a:r>
                      <a:r>
                        <a:rPr sz="1100" b="1" spc="-5" dirty="0">
                          <a:latin typeface="Calibri"/>
                          <a:cs typeface="Calibri"/>
                        </a:rPr>
                        <a:t>Arrangements</a:t>
                      </a:r>
                      <a:endParaRPr sz="1100" dirty="0">
                        <a:latin typeface="Calibri"/>
                        <a:cs typeface="Calibri"/>
                      </a:endParaRPr>
                    </a:p>
                  </a:txBody>
                  <a:tcPr marL="0" marR="0" marT="3810" marB="0">
                    <a:lnL w="12700">
                      <a:solidFill>
                        <a:srgbClr val="FFFFFF"/>
                      </a:solidFill>
                      <a:prstDash val="solid"/>
                    </a:lnL>
                    <a:lnR w="12700">
                      <a:solidFill>
                        <a:srgbClr val="FFFFFF"/>
                      </a:solidFill>
                      <a:prstDash val="solid"/>
                    </a:lnR>
                    <a:solidFill>
                      <a:srgbClr val="F1B800"/>
                    </a:solidFill>
                  </a:tcPr>
                </a:tc>
                <a:tc>
                  <a:txBody>
                    <a:bodyPr/>
                    <a:lstStyle/>
                    <a:p>
                      <a:pPr>
                        <a:lnSpc>
                          <a:spcPct val="100000"/>
                        </a:lnSpc>
                        <a:spcBef>
                          <a:spcPts val="30"/>
                        </a:spcBef>
                      </a:pPr>
                      <a:endParaRPr sz="850" dirty="0">
                        <a:latin typeface="Times New Roman"/>
                        <a:cs typeface="Times New Roman"/>
                      </a:endParaRPr>
                    </a:p>
                    <a:p>
                      <a:pPr marL="595630">
                        <a:lnSpc>
                          <a:spcPct val="100000"/>
                        </a:lnSpc>
                      </a:pPr>
                      <a:r>
                        <a:rPr sz="1100" spc="-5" dirty="0">
                          <a:latin typeface="Calibri"/>
                          <a:cs typeface="Calibri"/>
                        </a:rPr>
                        <a:t>$11,509,495,546</a:t>
                      </a:r>
                      <a:endParaRPr sz="1100" dirty="0">
                        <a:latin typeface="Calibri"/>
                        <a:cs typeface="Calibri"/>
                      </a:endParaRPr>
                    </a:p>
                  </a:txBody>
                  <a:tcPr marL="0" marR="0" marT="3810" marB="0">
                    <a:lnL w="12700">
                      <a:solidFill>
                        <a:srgbClr val="FFFFFF"/>
                      </a:solidFill>
                      <a:prstDash val="solid"/>
                    </a:lnL>
                    <a:lnR w="12700">
                      <a:solidFill>
                        <a:srgbClr val="FFFFFF"/>
                      </a:solidFill>
                      <a:prstDash val="solid"/>
                    </a:lnR>
                    <a:solidFill>
                      <a:srgbClr val="F1B800"/>
                    </a:solidFill>
                  </a:tcPr>
                </a:tc>
                <a:tc>
                  <a:txBody>
                    <a:bodyPr/>
                    <a:lstStyle/>
                    <a:p>
                      <a:pPr>
                        <a:lnSpc>
                          <a:spcPct val="100000"/>
                        </a:lnSpc>
                        <a:spcBef>
                          <a:spcPts val="30"/>
                        </a:spcBef>
                      </a:pPr>
                      <a:endParaRPr sz="850" dirty="0">
                        <a:latin typeface="Times New Roman"/>
                        <a:cs typeface="Times New Roman"/>
                      </a:endParaRPr>
                    </a:p>
                    <a:p>
                      <a:pPr marL="340360">
                        <a:lnSpc>
                          <a:spcPct val="100000"/>
                        </a:lnSpc>
                      </a:pPr>
                      <a:r>
                        <a:rPr sz="1100" spc="-5" dirty="0">
                          <a:latin typeface="Calibri"/>
                          <a:cs typeface="Calibri"/>
                        </a:rPr>
                        <a:t>$634,802,926</a:t>
                      </a:r>
                      <a:endParaRPr sz="1100" dirty="0">
                        <a:latin typeface="Calibri"/>
                        <a:cs typeface="Calibri"/>
                      </a:endParaRPr>
                    </a:p>
                  </a:txBody>
                  <a:tcPr marL="0" marR="0" marT="3810" marB="0">
                    <a:lnL w="12700">
                      <a:solidFill>
                        <a:srgbClr val="FFFFFF"/>
                      </a:solidFill>
                      <a:prstDash val="solid"/>
                    </a:lnL>
                    <a:lnR w="12700">
                      <a:solidFill>
                        <a:srgbClr val="FFFFFF"/>
                      </a:solidFill>
                      <a:prstDash val="solid"/>
                    </a:lnR>
                    <a:solidFill>
                      <a:srgbClr val="F1B800"/>
                    </a:solidFill>
                  </a:tcPr>
                </a:tc>
                <a:tc>
                  <a:txBody>
                    <a:bodyPr/>
                    <a:lstStyle/>
                    <a:p>
                      <a:pPr>
                        <a:lnSpc>
                          <a:spcPct val="100000"/>
                        </a:lnSpc>
                        <a:spcBef>
                          <a:spcPts val="30"/>
                        </a:spcBef>
                      </a:pPr>
                      <a:endParaRPr sz="850" dirty="0">
                        <a:latin typeface="Times New Roman"/>
                        <a:cs typeface="Times New Roman"/>
                      </a:endParaRPr>
                    </a:p>
                    <a:p>
                      <a:pPr marL="270510">
                        <a:lnSpc>
                          <a:spcPct val="100000"/>
                        </a:lnSpc>
                      </a:pPr>
                      <a:r>
                        <a:rPr sz="1100" spc="-5" dirty="0">
                          <a:latin typeface="Calibri"/>
                          <a:cs typeface="Calibri"/>
                        </a:rPr>
                        <a:t>$202,425,512</a:t>
                      </a:r>
                      <a:endParaRPr sz="1100" dirty="0">
                        <a:latin typeface="Calibri"/>
                        <a:cs typeface="Calibri"/>
                      </a:endParaRPr>
                    </a:p>
                  </a:txBody>
                  <a:tcPr marL="0" marR="0" marT="3810" marB="0">
                    <a:lnL w="12700">
                      <a:solidFill>
                        <a:srgbClr val="FFFFFF"/>
                      </a:solidFill>
                      <a:prstDash val="solid"/>
                    </a:lnL>
                    <a:lnR w="12700">
                      <a:solidFill>
                        <a:srgbClr val="FFFFFF"/>
                      </a:solidFill>
                      <a:prstDash val="solid"/>
                    </a:lnR>
                    <a:solidFill>
                      <a:srgbClr val="F1B800"/>
                    </a:solidFill>
                  </a:tcPr>
                </a:tc>
                <a:tc>
                  <a:txBody>
                    <a:bodyPr/>
                    <a:lstStyle/>
                    <a:p>
                      <a:pPr>
                        <a:lnSpc>
                          <a:spcPct val="100000"/>
                        </a:lnSpc>
                        <a:spcBef>
                          <a:spcPts val="30"/>
                        </a:spcBef>
                      </a:pPr>
                      <a:endParaRPr sz="850" dirty="0">
                        <a:latin typeface="Times New Roman"/>
                        <a:cs typeface="Times New Roman"/>
                      </a:endParaRPr>
                    </a:p>
                    <a:p>
                      <a:pPr marL="307340">
                        <a:lnSpc>
                          <a:spcPct val="100000"/>
                        </a:lnSpc>
                      </a:pPr>
                      <a:r>
                        <a:rPr sz="1100" spc="-5" dirty="0">
                          <a:latin typeface="Calibri"/>
                          <a:cs typeface="Calibri"/>
                        </a:rPr>
                        <a:t>$12,346,723,984</a:t>
                      </a:r>
                      <a:endParaRPr sz="1100" dirty="0">
                        <a:latin typeface="Calibri"/>
                        <a:cs typeface="Calibri"/>
                      </a:endParaRPr>
                    </a:p>
                  </a:txBody>
                  <a:tcPr marL="0" marR="0" marT="3810" marB="0">
                    <a:lnL w="12700">
                      <a:solidFill>
                        <a:srgbClr val="FFFFFF"/>
                      </a:solidFill>
                      <a:prstDash val="solid"/>
                    </a:lnL>
                    <a:lnR w="12700">
                      <a:solidFill>
                        <a:srgbClr val="FFFFFF"/>
                      </a:solidFill>
                      <a:prstDash val="solid"/>
                    </a:lnR>
                    <a:solidFill>
                      <a:srgbClr val="F1B800"/>
                    </a:solidFill>
                  </a:tcPr>
                </a:tc>
                <a:tc>
                  <a:txBody>
                    <a:bodyPr/>
                    <a:lstStyle/>
                    <a:p>
                      <a:pPr>
                        <a:lnSpc>
                          <a:spcPct val="100000"/>
                        </a:lnSpc>
                        <a:spcBef>
                          <a:spcPts val="30"/>
                        </a:spcBef>
                      </a:pPr>
                      <a:endParaRPr sz="850" dirty="0">
                        <a:latin typeface="Times New Roman"/>
                        <a:cs typeface="Times New Roman"/>
                      </a:endParaRPr>
                    </a:p>
                    <a:p>
                      <a:pPr marL="27940" algn="ctr">
                        <a:lnSpc>
                          <a:spcPct val="100000"/>
                        </a:lnSpc>
                      </a:pPr>
                      <a:r>
                        <a:rPr sz="1100" spc="-5" dirty="0">
                          <a:latin typeface="Calibri"/>
                          <a:cs typeface="Calibri"/>
                        </a:rPr>
                        <a:t>55.87%</a:t>
                      </a:r>
                      <a:endParaRPr sz="1100" dirty="0">
                        <a:latin typeface="Calibri"/>
                        <a:cs typeface="Calibri"/>
                      </a:endParaRPr>
                    </a:p>
                  </a:txBody>
                  <a:tcPr marL="0" marR="0" marT="3810" marB="0">
                    <a:lnL w="12700">
                      <a:solidFill>
                        <a:srgbClr val="FFFFFF"/>
                      </a:solidFill>
                      <a:prstDash val="solid"/>
                    </a:lnL>
                    <a:lnR w="12700">
                      <a:solidFill>
                        <a:srgbClr val="FFFFFF"/>
                      </a:solidFill>
                      <a:prstDash val="solid"/>
                    </a:lnR>
                    <a:solidFill>
                      <a:srgbClr val="F1B800"/>
                    </a:solidFill>
                  </a:tcPr>
                </a:tc>
                <a:extLst>
                  <a:ext uri="{0D108BD9-81ED-4DB2-BD59-A6C34878D82A}">
                    <a16:rowId xmlns:a16="http://schemas.microsoft.com/office/drawing/2014/main" val="10000"/>
                  </a:ext>
                </a:extLst>
              </a:tr>
            </a:tbl>
          </a:graphicData>
        </a:graphic>
      </p:graphicFrame>
      <p:sp>
        <p:nvSpPr>
          <p:cNvPr id="25" name="object 12">
            <a:extLst>
              <a:ext uri="{FF2B5EF4-FFF2-40B4-BE49-F238E27FC236}">
                <a16:creationId xmlns:a16="http://schemas.microsoft.com/office/drawing/2014/main" id="{6E8290C8-29C8-4520-8870-17F410CCFE1D}"/>
              </a:ext>
            </a:extLst>
          </p:cNvPr>
          <p:cNvSpPr txBox="1"/>
          <p:nvPr/>
        </p:nvSpPr>
        <p:spPr>
          <a:xfrm>
            <a:off x="822322" y="5817265"/>
            <a:ext cx="1220470" cy="193040"/>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Calibri"/>
                <a:cs typeface="Calibri"/>
              </a:rPr>
              <a:t>Other</a:t>
            </a:r>
            <a:r>
              <a:rPr sz="1100" b="1" spc="-65" dirty="0">
                <a:latin typeface="Calibri"/>
                <a:cs typeface="Calibri"/>
              </a:rPr>
              <a:t> </a:t>
            </a:r>
            <a:r>
              <a:rPr sz="1100" b="1" spc="-5" dirty="0">
                <a:latin typeface="Calibri"/>
                <a:cs typeface="Calibri"/>
              </a:rPr>
              <a:t>Arrangements</a:t>
            </a:r>
            <a:endParaRPr sz="1100" dirty="0">
              <a:latin typeface="Calibri"/>
              <a:cs typeface="Calibri"/>
            </a:endParaRPr>
          </a:p>
        </p:txBody>
      </p:sp>
      <p:sp>
        <p:nvSpPr>
          <p:cNvPr id="27" name="object 13">
            <a:extLst>
              <a:ext uri="{FF2B5EF4-FFF2-40B4-BE49-F238E27FC236}">
                <a16:creationId xmlns:a16="http://schemas.microsoft.com/office/drawing/2014/main" id="{6301A418-5107-42D1-BF1D-8806B45314B5}"/>
              </a:ext>
            </a:extLst>
          </p:cNvPr>
          <p:cNvSpPr txBox="1"/>
          <p:nvPr/>
        </p:nvSpPr>
        <p:spPr>
          <a:xfrm>
            <a:off x="4469127" y="5817265"/>
            <a:ext cx="802005" cy="193040"/>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$273,621,286</a:t>
            </a:r>
            <a:endParaRPr sz="1100" dirty="0">
              <a:latin typeface="Calibri"/>
              <a:cs typeface="Calibri"/>
            </a:endParaRPr>
          </a:p>
        </p:txBody>
      </p:sp>
      <p:sp>
        <p:nvSpPr>
          <p:cNvPr id="28" name="object 14">
            <a:extLst>
              <a:ext uri="{FF2B5EF4-FFF2-40B4-BE49-F238E27FC236}">
                <a16:creationId xmlns:a16="http://schemas.microsoft.com/office/drawing/2014/main" id="{61F06DD4-A6ED-4F79-9C00-42C2B1D40E35}"/>
              </a:ext>
            </a:extLst>
          </p:cNvPr>
          <p:cNvSpPr txBox="1"/>
          <p:nvPr/>
        </p:nvSpPr>
        <p:spPr>
          <a:xfrm>
            <a:off x="5992639" y="5817265"/>
            <a:ext cx="731520" cy="193040"/>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$60,395,048</a:t>
            </a:r>
            <a:endParaRPr sz="1100" dirty="0">
              <a:latin typeface="Calibri"/>
              <a:cs typeface="Calibri"/>
            </a:endParaRPr>
          </a:p>
        </p:txBody>
      </p:sp>
      <p:sp>
        <p:nvSpPr>
          <p:cNvPr id="29" name="object 15">
            <a:extLst>
              <a:ext uri="{FF2B5EF4-FFF2-40B4-BE49-F238E27FC236}">
                <a16:creationId xmlns:a16="http://schemas.microsoft.com/office/drawing/2014/main" id="{AA653A38-DF58-4D03-81AB-6541D8A499E6}"/>
              </a:ext>
            </a:extLst>
          </p:cNvPr>
          <p:cNvSpPr txBox="1"/>
          <p:nvPr/>
        </p:nvSpPr>
        <p:spPr>
          <a:xfrm>
            <a:off x="7356619" y="5817265"/>
            <a:ext cx="731520" cy="193040"/>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$36,730,007</a:t>
            </a:r>
            <a:endParaRPr sz="1100" dirty="0">
              <a:latin typeface="Calibri"/>
              <a:cs typeface="Calibri"/>
            </a:endParaRPr>
          </a:p>
        </p:txBody>
      </p:sp>
      <p:sp>
        <p:nvSpPr>
          <p:cNvPr id="30" name="object 16">
            <a:extLst>
              <a:ext uri="{FF2B5EF4-FFF2-40B4-BE49-F238E27FC236}">
                <a16:creationId xmlns:a16="http://schemas.microsoft.com/office/drawing/2014/main" id="{6F01102A-39A0-47EF-9E3B-443FAFFD5933}"/>
              </a:ext>
            </a:extLst>
          </p:cNvPr>
          <p:cNvSpPr txBox="1"/>
          <p:nvPr/>
        </p:nvSpPr>
        <p:spPr>
          <a:xfrm>
            <a:off x="8739834" y="5817265"/>
            <a:ext cx="802005" cy="193040"/>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$370,746,341</a:t>
            </a:r>
            <a:endParaRPr sz="1100" dirty="0">
              <a:latin typeface="Calibri"/>
              <a:cs typeface="Calibri"/>
            </a:endParaRPr>
          </a:p>
        </p:txBody>
      </p:sp>
      <p:sp>
        <p:nvSpPr>
          <p:cNvPr id="31" name="object 17">
            <a:extLst>
              <a:ext uri="{FF2B5EF4-FFF2-40B4-BE49-F238E27FC236}">
                <a16:creationId xmlns:a16="http://schemas.microsoft.com/office/drawing/2014/main" id="{9F5119CB-41BE-4499-AEE3-88BCF9F95697}"/>
              </a:ext>
            </a:extLst>
          </p:cNvPr>
          <p:cNvSpPr txBox="1"/>
          <p:nvPr/>
        </p:nvSpPr>
        <p:spPr>
          <a:xfrm>
            <a:off x="10475610" y="5817265"/>
            <a:ext cx="372745" cy="193040"/>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1.68%</a:t>
            </a:r>
            <a:endParaRPr sz="1100" dirty="0">
              <a:latin typeface="Calibri"/>
              <a:cs typeface="Calibri"/>
            </a:endParaRPr>
          </a:p>
        </p:txBody>
      </p:sp>
    </p:spTree>
    <p:extLst>
      <p:ext uri="{BB962C8B-B14F-4D97-AF65-F5344CB8AC3E}">
        <p14:creationId xmlns:p14="http://schemas.microsoft.com/office/powerpoint/2010/main" val="6724787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4234" y="541642"/>
            <a:ext cx="11528530" cy="548640"/>
          </a:xfrm>
        </p:spPr>
        <p:txBody>
          <a:bodyPr>
            <a:noAutofit/>
          </a:bodyPr>
          <a:lstStyle/>
          <a:p>
            <a:r>
              <a:rPr lang="en-US" sz="3600" b="1" dirty="0">
                <a:solidFill>
                  <a:srgbClr val="503278"/>
                </a:solidFill>
                <a:latin typeface="Arial" panose="020B0604020202020204" pitchFamily="34" charset="0"/>
                <a:cs typeface="Arial" panose="020B0604020202020204" pitchFamily="34" charset="0"/>
              </a:rPr>
              <a:t>VBP By Region</a:t>
            </a:r>
            <a:endParaRPr lang="en-US" sz="1800" b="1" dirty="0">
              <a:solidFill>
                <a:srgbClr val="503278"/>
              </a:solidFill>
              <a:latin typeface="Arial" panose="020B0604020202020204" pitchFamily="34" charset="0"/>
              <a:cs typeface="Arial" panose="020B0604020202020204" pitchFamily="34" charset="0"/>
            </a:endParaRPr>
          </a:p>
        </p:txBody>
      </p:sp>
      <p:sp>
        <p:nvSpPr>
          <p:cNvPr id="12" name="Rectangle 11"/>
          <p:cNvSpPr/>
          <p:nvPr/>
        </p:nvSpPr>
        <p:spPr>
          <a:xfrm>
            <a:off x="0" y="91544"/>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3" name="Rectangle 12"/>
          <p:cNvSpPr/>
          <p:nvPr/>
        </p:nvSpPr>
        <p:spPr>
          <a:xfrm>
            <a:off x="0" y="15"/>
            <a:ext cx="12192000" cy="16254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41</a:t>
            </a:r>
          </a:p>
        </p:txBody>
      </p:sp>
      <p:sp>
        <p:nvSpPr>
          <p:cNvPr id="15" name="object 11">
            <a:extLst>
              <a:ext uri="{FF2B5EF4-FFF2-40B4-BE49-F238E27FC236}">
                <a16:creationId xmlns:a16="http://schemas.microsoft.com/office/drawing/2014/main" id="{3791CB66-36EC-497C-94F1-2CC44FEEA153}"/>
              </a:ext>
            </a:extLst>
          </p:cNvPr>
          <p:cNvSpPr/>
          <p:nvPr/>
        </p:nvSpPr>
        <p:spPr>
          <a:xfrm>
            <a:off x="626226" y="5066860"/>
            <a:ext cx="1680210" cy="697865"/>
          </a:xfrm>
          <a:custGeom>
            <a:avLst/>
            <a:gdLst/>
            <a:ahLst/>
            <a:cxnLst/>
            <a:rect l="l" t="t" r="r" b="b"/>
            <a:pathLst>
              <a:path w="1680210" h="697864">
                <a:moveTo>
                  <a:pt x="0" y="99484"/>
                </a:moveTo>
                <a:lnTo>
                  <a:pt x="0" y="697664"/>
                </a:lnTo>
                <a:lnTo>
                  <a:pt x="1680149" y="696389"/>
                </a:lnTo>
                <a:lnTo>
                  <a:pt x="1680149" y="0"/>
                </a:lnTo>
                <a:lnTo>
                  <a:pt x="1513694" y="12753"/>
                </a:lnTo>
                <a:lnTo>
                  <a:pt x="1274416" y="30610"/>
                </a:lnTo>
                <a:lnTo>
                  <a:pt x="1076751" y="43364"/>
                </a:lnTo>
                <a:lnTo>
                  <a:pt x="905095" y="53567"/>
                </a:lnTo>
                <a:lnTo>
                  <a:pt x="723035" y="63771"/>
                </a:lnTo>
                <a:lnTo>
                  <a:pt x="499362" y="73974"/>
                </a:lnTo>
                <a:lnTo>
                  <a:pt x="213268" y="89280"/>
                </a:lnTo>
                <a:lnTo>
                  <a:pt x="0" y="99484"/>
                </a:lnTo>
              </a:path>
            </a:pathLst>
          </a:custGeom>
          <a:ln w="12674">
            <a:solidFill>
              <a:srgbClr val="FFFFFF"/>
            </a:solidFill>
          </a:ln>
        </p:spPr>
        <p:txBody>
          <a:bodyPr wrap="square" lIns="0" tIns="0" rIns="0" bIns="0" rtlCol="0"/>
          <a:lstStyle/>
          <a:p>
            <a:endParaRPr dirty="0"/>
          </a:p>
        </p:txBody>
      </p:sp>
      <p:sp>
        <p:nvSpPr>
          <p:cNvPr id="16" name="object 11">
            <a:extLst>
              <a:ext uri="{FF2B5EF4-FFF2-40B4-BE49-F238E27FC236}">
                <a16:creationId xmlns:a16="http://schemas.microsoft.com/office/drawing/2014/main" id="{BB530393-F90F-4297-B3A0-4DF38849C529}"/>
              </a:ext>
            </a:extLst>
          </p:cNvPr>
          <p:cNvSpPr/>
          <p:nvPr/>
        </p:nvSpPr>
        <p:spPr>
          <a:xfrm>
            <a:off x="778626" y="5219260"/>
            <a:ext cx="1680210" cy="697865"/>
          </a:xfrm>
          <a:custGeom>
            <a:avLst/>
            <a:gdLst/>
            <a:ahLst/>
            <a:cxnLst/>
            <a:rect l="l" t="t" r="r" b="b"/>
            <a:pathLst>
              <a:path w="1680210" h="697864">
                <a:moveTo>
                  <a:pt x="0" y="99484"/>
                </a:moveTo>
                <a:lnTo>
                  <a:pt x="0" y="697664"/>
                </a:lnTo>
                <a:lnTo>
                  <a:pt x="1680149" y="696389"/>
                </a:lnTo>
                <a:lnTo>
                  <a:pt x="1680149" y="0"/>
                </a:lnTo>
                <a:lnTo>
                  <a:pt x="1513694" y="12753"/>
                </a:lnTo>
                <a:lnTo>
                  <a:pt x="1274416" y="30610"/>
                </a:lnTo>
                <a:lnTo>
                  <a:pt x="1076751" y="43364"/>
                </a:lnTo>
                <a:lnTo>
                  <a:pt x="905095" y="53567"/>
                </a:lnTo>
                <a:lnTo>
                  <a:pt x="723035" y="63771"/>
                </a:lnTo>
                <a:lnTo>
                  <a:pt x="499362" y="73974"/>
                </a:lnTo>
                <a:lnTo>
                  <a:pt x="213268" y="89280"/>
                </a:lnTo>
                <a:lnTo>
                  <a:pt x="0" y="99484"/>
                </a:lnTo>
              </a:path>
            </a:pathLst>
          </a:custGeom>
          <a:ln w="12674">
            <a:solidFill>
              <a:srgbClr val="FFFFFF"/>
            </a:solidFill>
          </a:ln>
        </p:spPr>
        <p:txBody>
          <a:bodyPr wrap="square" lIns="0" tIns="0" rIns="0" bIns="0" rtlCol="0"/>
          <a:lstStyle/>
          <a:p>
            <a:endParaRPr dirty="0"/>
          </a:p>
        </p:txBody>
      </p:sp>
      <p:graphicFrame>
        <p:nvGraphicFramePr>
          <p:cNvPr id="2" name="Table 1">
            <a:extLst>
              <a:ext uri="{FF2B5EF4-FFF2-40B4-BE49-F238E27FC236}">
                <a16:creationId xmlns:a16="http://schemas.microsoft.com/office/drawing/2014/main" id="{B2D2AF4F-9AC7-4396-807D-3F17B1779269}"/>
              </a:ext>
            </a:extLst>
          </p:cNvPr>
          <p:cNvGraphicFramePr>
            <a:graphicFrameLocks noGrp="1"/>
          </p:cNvGraphicFramePr>
          <p:nvPr>
            <p:extLst>
              <p:ext uri="{D42A27DB-BD31-4B8C-83A1-F6EECF244321}">
                <p14:modId xmlns:p14="http://schemas.microsoft.com/office/powerpoint/2010/main" val="1004448854"/>
              </p:ext>
            </p:extLst>
          </p:nvPr>
        </p:nvGraphicFramePr>
        <p:xfrm>
          <a:off x="1436913" y="1399592"/>
          <a:ext cx="9097349" cy="4674638"/>
        </p:xfrm>
        <a:graphic>
          <a:graphicData uri="http://schemas.openxmlformats.org/drawingml/2006/table">
            <a:tbl>
              <a:tblPr/>
              <a:tblGrid>
                <a:gridCol w="2839419">
                  <a:extLst>
                    <a:ext uri="{9D8B030D-6E8A-4147-A177-3AD203B41FA5}">
                      <a16:colId xmlns:a16="http://schemas.microsoft.com/office/drawing/2014/main" val="1928284193"/>
                    </a:ext>
                  </a:extLst>
                </a:gridCol>
                <a:gridCol w="1251586">
                  <a:extLst>
                    <a:ext uri="{9D8B030D-6E8A-4147-A177-3AD203B41FA5}">
                      <a16:colId xmlns:a16="http://schemas.microsoft.com/office/drawing/2014/main" val="31215693"/>
                    </a:ext>
                  </a:extLst>
                </a:gridCol>
                <a:gridCol w="1251586">
                  <a:extLst>
                    <a:ext uri="{9D8B030D-6E8A-4147-A177-3AD203B41FA5}">
                      <a16:colId xmlns:a16="http://schemas.microsoft.com/office/drawing/2014/main" val="3976260226"/>
                    </a:ext>
                  </a:extLst>
                </a:gridCol>
                <a:gridCol w="1251586">
                  <a:extLst>
                    <a:ext uri="{9D8B030D-6E8A-4147-A177-3AD203B41FA5}">
                      <a16:colId xmlns:a16="http://schemas.microsoft.com/office/drawing/2014/main" val="2851577269"/>
                    </a:ext>
                  </a:extLst>
                </a:gridCol>
                <a:gridCol w="1251586">
                  <a:extLst>
                    <a:ext uri="{9D8B030D-6E8A-4147-A177-3AD203B41FA5}">
                      <a16:colId xmlns:a16="http://schemas.microsoft.com/office/drawing/2014/main" val="1974031898"/>
                    </a:ext>
                  </a:extLst>
                </a:gridCol>
                <a:gridCol w="1251586">
                  <a:extLst>
                    <a:ext uri="{9D8B030D-6E8A-4147-A177-3AD203B41FA5}">
                      <a16:colId xmlns:a16="http://schemas.microsoft.com/office/drawing/2014/main" val="957025891"/>
                    </a:ext>
                  </a:extLst>
                </a:gridCol>
              </a:tblGrid>
              <a:tr h="771542">
                <a:tc>
                  <a:txBody>
                    <a:bodyPr/>
                    <a:lstStyle/>
                    <a:p>
                      <a:pPr algn="ctr" fontAlgn="ctr"/>
                      <a:r>
                        <a:rPr lang="en-US" sz="1600" b="1" i="0" u="none" strike="noStrike" dirty="0">
                          <a:solidFill>
                            <a:srgbClr val="FFC000"/>
                          </a:solidFill>
                          <a:effectLst/>
                          <a:latin typeface="Arial" panose="020B0604020202020204" pitchFamily="34" charset="0"/>
                          <a:cs typeface="Arial" panose="020B0604020202020204" pitchFamily="34" charset="0"/>
                        </a:rPr>
                        <a:t>VBP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1377"/>
                    </a:solidFill>
                  </a:tcPr>
                </a:tc>
                <a:tc>
                  <a:txBody>
                    <a:bodyPr/>
                    <a:lstStyle/>
                    <a:p>
                      <a:pPr algn="ctr" fontAlgn="ctr"/>
                      <a:r>
                        <a:rPr lang="en-US" sz="1600" b="1" i="0" u="none" strike="noStrike">
                          <a:solidFill>
                            <a:srgbClr val="FFC000"/>
                          </a:solidFill>
                          <a:effectLst/>
                          <a:latin typeface="Arial" panose="020B0604020202020204" pitchFamily="34" charset="0"/>
                          <a:cs typeface="Arial" panose="020B0604020202020204" pitchFamily="34" charset="0"/>
                        </a:rPr>
                        <a:t>FFS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1377"/>
                    </a:solidFill>
                  </a:tcPr>
                </a:tc>
                <a:tc>
                  <a:txBody>
                    <a:bodyPr/>
                    <a:lstStyle/>
                    <a:p>
                      <a:pPr algn="ctr" fontAlgn="ctr"/>
                      <a:r>
                        <a:rPr lang="en-US" sz="1600" b="1" i="0" u="none" strike="noStrike" dirty="0">
                          <a:solidFill>
                            <a:srgbClr val="FFC000"/>
                          </a:solidFill>
                          <a:effectLst/>
                          <a:latin typeface="Arial" panose="020B0604020202020204" pitchFamily="34" charset="0"/>
                          <a:cs typeface="Arial" panose="020B0604020202020204" pitchFamily="34" charset="0"/>
                        </a:rPr>
                        <a:t>Level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1377"/>
                    </a:solidFill>
                  </a:tcPr>
                </a:tc>
                <a:tc>
                  <a:txBody>
                    <a:bodyPr/>
                    <a:lstStyle/>
                    <a:p>
                      <a:pPr algn="ctr" fontAlgn="ctr"/>
                      <a:r>
                        <a:rPr lang="en-US" sz="1600" b="1" i="0" u="none" strike="noStrike">
                          <a:solidFill>
                            <a:srgbClr val="FFC000"/>
                          </a:solidFill>
                          <a:effectLst/>
                          <a:latin typeface="Arial" panose="020B0604020202020204" pitchFamily="34" charset="0"/>
                          <a:cs typeface="Arial" panose="020B0604020202020204" pitchFamily="34" charset="0"/>
                        </a:rPr>
                        <a:t>Level1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1377"/>
                    </a:solidFill>
                  </a:tcPr>
                </a:tc>
                <a:tc>
                  <a:txBody>
                    <a:bodyPr/>
                    <a:lstStyle/>
                    <a:p>
                      <a:pPr algn="ctr" fontAlgn="ctr"/>
                      <a:r>
                        <a:rPr lang="en-US" sz="1600" b="1" i="0" u="none" strike="noStrike">
                          <a:solidFill>
                            <a:srgbClr val="FFC000"/>
                          </a:solidFill>
                          <a:effectLst/>
                          <a:latin typeface="Arial" panose="020B0604020202020204" pitchFamily="34" charset="0"/>
                          <a:cs typeface="Arial" panose="020B0604020202020204" pitchFamily="34" charset="0"/>
                        </a:rPr>
                        <a:t>Level2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1377"/>
                    </a:solidFill>
                  </a:tcPr>
                </a:tc>
                <a:tc>
                  <a:txBody>
                    <a:bodyPr/>
                    <a:lstStyle/>
                    <a:p>
                      <a:pPr algn="ctr" fontAlgn="ctr"/>
                      <a:r>
                        <a:rPr lang="en-US" sz="1600" b="1" i="0" u="none" strike="noStrike">
                          <a:solidFill>
                            <a:srgbClr val="FFC000"/>
                          </a:solidFill>
                          <a:effectLst/>
                          <a:latin typeface="Arial" panose="020B0604020202020204" pitchFamily="34" charset="0"/>
                          <a:cs typeface="Arial" panose="020B0604020202020204" pitchFamily="34" charset="0"/>
                        </a:rPr>
                        <a:t>Level3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1377"/>
                    </a:solidFill>
                  </a:tcPr>
                </a:tc>
                <a:extLst>
                  <a:ext uri="{0D108BD9-81ED-4DB2-BD59-A6C34878D82A}">
                    <a16:rowId xmlns:a16="http://schemas.microsoft.com/office/drawing/2014/main" val="3114668206"/>
                  </a:ext>
                </a:extLst>
              </a:tr>
              <a:tr h="499233">
                <a:tc>
                  <a:txBody>
                    <a:bodyPr/>
                    <a:lstStyle/>
                    <a:p>
                      <a:pPr algn="l" fontAlgn="b"/>
                      <a:r>
                        <a:rPr lang="en-US" sz="1600" b="1" i="0" u="none" strike="noStrike" dirty="0">
                          <a:solidFill>
                            <a:srgbClr val="3B1377"/>
                          </a:solidFill>
                          <a:effectLst/>
                          <a:latin typeface="Arial" panose="020B0604020202020204" pitchFamily="34" charset="0"/>
                          <a:cs typeface="Arial" panose="020B0604020202020204" pitchFamily="34" charset="0"/>
                        </a:rPr>
                        <a:t> All Regions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US" sz="1600" b="1" i="0" u="none" strike="noStrike">
                          <a:solidFill>
                            <a:srgbClr val="3B1377"/>
                          </a:solidFill>
                          <a:effectLst/>
                          <a:latin typeface="Arial" panose="020B0604020202020204" pitchFamily="34" charset="0"/>
                          <a:cs typeface="Arial" panose="020B0604020202020204" pitchFamily="34" charset="0"/>
                        </a:rPr>
                        <a:t>48.33%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US" sz="1600" b="1" i="0" u="none" strike="noStrike">
                          <a:solidFill>
                            <a:srgbClr val="3B1377"/>
                          </a:solidFill>
                          <a:effectLst/>
                          <a:latin typeface="Arial" panose="020B0604020202020204" pitchFamily="34" charset="0"/>
                          <a:cs typeface="Arial" panose="020B0604020202020204" pitchFamily="34" charset="0"/>
                        </a:rPr>
                        <a:t>13.35%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US" sz="1600" b="1" i="0" u="none" strike="noStrike">
                          <a:solidFill>
                            <a:srgbClr val="3B1377"/>
                          </a:solidFill>
                          <a:effectLst/>
                          <a:latin typeface="Arial" panose="020B0604020202020204" pitchFamily="34" charset="0"/>
                          <a:cs typeface="Arial" panose="020B0604020202020204" pitchFamily="34" charset="0"/>
                        </a:rPr>
                        <a:t>8.93%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US" sz="1600" b="1" i="0" u="none" strike="noStrike">
                          <a:solidFill>
                            <a:srgbClr val="3B1377"/>
                          </a:solidFill>
                          <a:effectLst/>
                          <a:latin typeface="Arial" panose="020B0604020202020204" pitchFamily="34" charset="0"/>
                          <a:cs typeface="Arial" panose="020B0604020202020204" pitchFamily="34" charset="0"/>
                        </a:rPr>
                        <a:t>27.65%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US" sz="1600" b="1" i="0" u="none" strike="noStrike">
                          <a:solidFill>
                            <a:srgbClr val="3B1377"/>
                          </a:solidFill>
                          <a:effectLst/>
                          <a:latin typeface="Arial" panose="020B0604020202020204" pitchFamily="34" charset="0"/>
                          <a:cs typeface="Arial" panose="020B0604020202020204" pitchFamily="34" charset="0"/>
                        </a:rPr>
                        <a:t>1.74%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3456664199"/>
                  </a:ext>
                </a:extLst>
              </a:tr>
              <a:tr h="378207">
                <a:tc>
                  <a:txBody>
                    <a:bodyPr/>
                    <a:lstStyle/>
                    <a:p>
                      <a:pPr algn="l" fontAlgn="b"/>
                      <a:r>
                        <a:rPr lang="en-US" sz="1600" b="0" i="1" u="none" strike="noStrike">
                          <a:solidFill>
                            <a:srgbClr val="000000"/>
                          </a:solidFill>
                          <a:effectLst/>
                          <a:latin typeface="Arial" panose="020B0604020202020204" pitchFamily="34" charset="0"/>
                          <a:cs typeface="Arial" panose="020B0604020202020204" pitchFamily="34" charset="0"/>
                        </a:rPr>
                        <a:t> Central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80.82%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18.63%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0.54%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3542047"/>
                  </a:ext>
                </a:extLst>
              </a:tr>
              <a:tr h="378207">
                <a:tc>
                  <a:txBody>
                    <a:bodyPr/>
                    <a:lstStyle/>
                    <a:p>
                      <a:pPr algn="l" fontAlgn="b"/>
                      <a:r>
                        <a:rPr lang="en-US" sz="1600" b="0" i="1" u="none" strike="noStrike">
                          <a:solidFill>
                            <a:srgbClr val="000000"/>
                          </a:solidFill>
                          <a:effectLst/>
                          <a:latin typeface="Arial" panose="020B0604020202020204" pitchFamily="34" charset="0"/>
                          <a:cs typeface="Arial" panose="020B0604020202020204" pitchFamily="34" charset="0"/>
                        </a:rPr>
                        <a:t> Finger Lakes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75.42%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16.60%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7.84%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7560349"/>
                  </a:ext>
                </a:extLst>
              </a:tr>
              <a:tr h="378207">
                <a:tc>
                  <a:txBody>
                    <a:bodyPr/>
                    <a:lstStyle/>
                    <a:p>
                      <a:pPr algn="l" fontAlgn="b"/>
                      <a:r>
                        <a:rPr lang="en-US" sz="1600" b="0" i="1" u="none" strike="noStrike">
                          <a:solidFill>
                            <a:srgbClr val="3B1377"/>
                          </a:solidFill>
                          <a:effectLst/>
                          <a:latin typeface="Arial" panose="020B0604020202020204" pitchFamily="34" charset="0"/>
                          <a:cs typeface="Arial" panose="020B0604020202020204" pitchFamily="34" charset="0"/>
                        </a:rPr>
                        <a:t> Long Island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US" sz="1600" b="0" i="0" u="none" strike="noStrike">
                          <a:solidFill>
                            <a:srgbClr val="3B1377"/>
                          </a:solidFill>
                          <a:effectLst/>
                          <a:latin typeface="Arial" panose="020B0604020202020204" pitchFamily="34" charset="0"/>
                          <a:cs typeface="Arial" panose="020B0604020202020204" pitchFamily="34" charset="0"/>
                        </a:rPr>
                        <a:t>60.55%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US" sz="1600" b="0" i="0" u="none" strike="noStrike">
                          <a:solidFill>
                            <a:srgbClr val="3B1377"/>
                          </a:solidFill>
                          <a:effectLst/>
                          <a:latin typeface="Arial" panose="020B0604020202020204" pitchFamily="34" charset="0"/>
                          <a:cs typeface="Arial" panose="020B0604020202020204" pitchFamily="34" charset="0"/>
                        </a:rPr>
                        <a:t>13.12%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US" sz="1600" b="0" i="0" u="none" strike="noStrike">
                          <a:solidFill>
                            <a:srgbClr val="3B1377"/>
                          </a:solidFill>
                          <a:effectLst/>
                          <a:latin typeface="Arial" panose="020B0604020202020204" pitchFamily="34" charset="0"/>
                          <a:cs typeface="Arial" panose="020B0604020202020204" pitchFamily="34" charset="0"/>
                        </a:rPr>
                        <a:t>7.63%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US" sz="1600" b="0" i="0" u="none" strike="noStrike">
                          <a:solidFill>
                            <a:srgbClr val="3B1377"/>
                          </a:solidFill>
                          <a:effectLst/>
                          <a:latin typeface="Arial" panose="020B0604020202020204" pitchFamily="34" charset="0"/>
                          <a:cs typeface="Arial" panose="020B0604020202020204" pitchFamily="34" charset="0"/>
                        </a:rPr>
                        <a:t>14.78%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US" sz="1600" b="0" i="0" u="none" strike="noStrike">
                          <a:solidFill>
                            <a:srgbClr val="3B1377"/>
                          </a:solidFill>
                          <a:effectLst/>
                          <a:latin typeface="Arial" panose="020B0604020202020204" pitchFamily="34" charset="0"/>
                          <a:cs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600007764"/>
                  </a:ext>
                </a:extLst>
              </a:tr>
              <a:tr h="378207">
                <a:tc>
                  <a:txBody>
                    <a:bodyPr/>
                    <a:lstStyle/>
                    <a:p>
                      <a:pPr algn="l" fontAlgn="b"/>
                      <a:r>
                        <a:rPr lang="en-US" sz="1600" b="0" i="1" u="none" strike="noStrike">
                          <a:solidFill>
                            <a:srgbClr val="000000"/>
                          </a:solidFill>
                          <a:effectLst/>
                          <a:latin typeface="Arial" panose="020B0604020202020204" pitchFamily="34" charset="0"/>
                          <a:cs typeface="Arial" panose="020B0604020202020204" pitchFamily="34" charset="0"/>
                        </a:rPr>
                        <a:t>Mid-Hudson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76.04%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12.36%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11.61%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4245635"/>
                  </a:ext>
                </a:extLst>
              </a:tr>
              <a:tr h="378207">
                <a:tc>
                  <a:txBody>
                    <a:bodyPr/>
                    <a:lstStyle/>
                    <a:p>
                      <a:pPr algn="l" fontAlgn="b"/>
                      <a:r>
                        <a:rPr lang="en-US" sz="1600" b="0" i="1" u="none" strike="noStrike">
                          <a:solidFill>
                            <a:srgbClr val="3B1377"/>
                          </a:solidFill>
                          <a:effectLst/>
                          <a:latin typeface="Arial" panose="020B0604020202020204" pitchFamily="34" charset="0"/>
                          <a:cs typeface="Arial" panose="020B0604020202020204" pitchFamily="34" charset="0"/>
                        </a:rPr>
                        <a:t> New York City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US" sz="1600" b="0" i="0" u="none" strike="noStrike">
                          <a:solidFill>
                            <a:srgbClr val="3B1377"/>
                          </a:solidFill>
                          <a:effectLst/>
                          <a:latin typeface="Arial" panose="020B0604020202020204" pitchFamily="34" charset="0"/>
                          <a:cs typeface="Arial" panose="020B0604020202020204" pitchFamily="34" charset="0"/>
                        </a:rPr>
                        <a:t>33.74%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US" sz="1600" b="0" i="0" u="none" strike="noStrike">
                          <a:solidFill>
                            <a:srgbClr val="3B1377"/>
                          </a:solidFill>
                          <a:effectLst/>
                          <a:latin typeface="Arial" panose="020B0604020202020204" pitchFamily="34" charset="0"/>
                          <a:cs typeface="Arial" panose="020B0604020202020204" pitchFamily="34" charset="0"/>
                        </a:rPr>
                        <a:t>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US" sz="1600" b="0" i="0" u="none" strike="noStrike">
                          <a:solidFill>
                            <a:srgbClr val="3B1377"/>
                          </a:solidFill>
                          <a:effectLst/>
                          <a:latin typeface="Arial" panose="020B0604020202020204" pitchFamily="34" charset="0"/>
                          <a:cs typeface="Arial" panose="020B0604020202020204" pitchFamily="34" charset="0"/>
                        </a:rPr>
                        <a:t>10.50%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US" sz="1600" b="0" i="0" u="none" strike="noStrike" dirty="0">
                          <a:solidFill>
                            <a:srgbClr val="3B1377"/>
                          </a:solidFill>
                          <a:effectLst/>
                          <a:latin typeface="Arial" panose="020B0604020202020204" pitchFamily="34" charset="0"/>
                          <a:cs typeface="Arial" panose="020B0604020202020204" pitchFamily="34" charset="0"/>
                        </a:rPr>
                        <a:t>44.32%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US" sz="1600" b="0" i="0" u="none" strike="noStrike">
                          <a:solidFill>
                            <a:srgbClr val="3B1377"/>
                          </a:solidFill>
                          <a:effectLst/>
                          <a:latin typeface="Arial" panose="020B0604020202020204" pitchFamily="34" charset="0"/>
                          <a:cs typeface="Arial" panose="020B0604020202020204" pitchFamily="34" charset="0"/>
                        </a:rPr>
                        <a:t>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453942568"/>
                  </a:ext>
                </a:extLst>
              </a:tr>
              <a:tr h="378207">
                <a:tc>
                  <a:txBody>
                    <a:bodyPr/>
                    <a:lstStyle/>
                    <a:p>
                      <a:pPr algn="l" fontAlgn="b"/>
                      <a:r>
                        <a:rPr lang="en-US" sz="1600" b="0" i="1" u="none" strike="noStrike">
                          <a:solidFill>
                            <a:srgbClr val="000000"/>
                          </a:solidFill>
                          <a:effectLst/>
                          <a:latin typeface="Arial" panose="020B0604020202020204" pitchFamily="34" charset="0"/>
                          <a:cs typeface="Arial" panose="020B0604020202020204" pitchFamily="34" charset="0"/>
                        </a:rPr>
                        <a:t> Northeast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74.72%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21.55%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3.73%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907475"/>
                  </a:ext>
                </a:extLst>
              </a:tr>
              <a:tr h="378207">
                <a:tc>
                  <a:txBody>
                    <a:bodyPr/>
                    <a:lstStyle/>
                    <a:p>
                      <a:pPr algn="l" fontAlgn="b"/>
                      <a:r>
                        <a:rPr lang="en-US" sz="1600" b="0" i="1" u="none" strike="noStrike">
                          <a:solidFill>
                            <a:srgbClr val="000000"/>
                          </a:solidFill>
                          <a:effectLst/>
                          <a:latin typeface="Arial" panose="020B0604020202020204" pitchFamily="34" charset="0"/>
                          <a:cs typeface="Arial" panose="020B0604020202020204" pitchFamily="34" charset="0"/>
                        </a:rPr>
                        <a:t> Northern Metro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76.51%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20.63%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2.61%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7655372"/>
                  </a:ext>
                </a:extLst>
              </a:tr>
              <a:tr h="378207">
                <a:tc>
                  <a:txBody>
                    <a:bodyPr/>
                    <a:lstStyle/>
                    <a:p>
                      <a:pPr algn="l" fontAlgn="b"/>
                      <a:r>
                        <a:rPr lang="en-US" sz="1600" b="0" i="1" u="none" strike="noStrike">
                          <a:solidFill>
                            <a:srgbClr val="000000"/>
                          </a:solidFill>
                          <a:effectLst/>
                          <a:latin typeface="Arial" panose="020B0604020202020204" pitchFamily="34" charset="0"/>
                          <a:cs typeface="Arial" panose="020B0604020202020204" pitchFamily="34" charset="0"/>
                        </a:rPr>
                        <a:t> Utica-Adirondack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70.10%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29.89%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8951328"/>
                  </a:ext>
                </a:extLst>
              </a:tr>
              <a:tr h="378207">
                <a:tc>
                  <a:txBody>
                    <a:bodyPr/>
                    <a:lstStyle/>
                    <a:p>
                      <a:pPr algn="l" fontAlgn="b"/>
                      <a:r>
                        <a:rPr lang="en-US" sz="1600" b="0" i="1" u="none" strike="noStrike">
                          <a:solidFill>
                            <a:srgbClr val="000000"/>
                          </a:solidFill>
                          <a:effectLst/>
                          <a:latin typeface="Arial" panose="020B0604020202020204" pitchFamily="34" charset="0"/>
                          <a:cs typeface="Arial" panose="020B0604020202020204" pitchFamily="34" charset="0"/>
                        </a:rPr>
                        <a:t>Western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68.67%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19.25%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12.08%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5465445"/>
                  </a:ext>
                </a:extLst>
              </a:tr>
            </a:tbl>
          </a:graphicData>
        </a:graphic>
      </p:graphicFrame>
    </p:spTree>
    <p:extLst>
      <p:ext uri="{BB962C8B-B14F-4D97-AF65-F5344CB8AC3E}">
        <p14:creationId xmlns:p14="http://schemas.microsoft.com/office/powerpoint/2010/main" val="3949452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p:cNvSpPr/>
          <p:nvPr/>
        </p:nvSpPr>
        <p:spPr>
          <a:xfrm>
            <a:off x="646547" y="1171621"/>
            <a:ext cx="7015597" cy="584776"/>
          </a:xfrm>
          <a:prstGeom prst="rect">
            <a:avLst/>
          </a:prstGeom>
        </p:spPr>
        <p:txBody>
          <a:bodyPr wrap="square">
            <a:spAutoFit/>
          </a:bodyPr>
          <a:lstStyle/>
          <a:p>
            <a:r>
              <a:rPr lang="en-US" sz="3200" b="1" dirty="0">
                <a:latin typeface="Arial" panose="020B0604020202020204" pitchFamily="34" charset="0"/>
                <a:cs typeface="Arial" panose="020B0604020202020204" pitchFamily="34" charset="0"/>
              </a:rPr>
              <a:t>Useful Links</a:t>
            </a:r>
            <a:endParaRPr lang="en-US" sz="3200" dirty="0">
              <a:latin typeface="Arial" panose="020B0604020202020204" pitchFamily="34" charset="0"/>
              <a:cs typeface="Arial" panose="020B0604020202020204" pitchFamily="34" charset="0"/>
            </a:endParaRPr>
          </a:p>
        </p:txBody>
      </p:sp>
      <p:pic>
        <p:nvPicPr>
          <p:cNvPr id="2" name="Picture 1" descr="browser_dreamstime_m_2393927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4665" y="1171621"/>
            <a:ext cx="4492752" cy="387705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1946" y="6338276"/>
            <a:ext cx="1729442" cy="440281"/>
          </a:xfrm>
          <a:prstGeom prst="rect">
            <a:avLst/>
          </a:prstGeom>
        </p:spPr>
      </p:pic>
      <p:sp>
        <p:nvSpPr>
          <p:cNvPr id="3" name="Rectangle 2">
            <a:extLst>
              <a:ext uri="{FF2B5EF4-FFF2-40B4-BE49-F238E27FC236}">
                <a16:creationId xmlns:a16="http://schemas.microsoft.com/office/drawing/2014/main" id="{C797E279-395B-4399-85D6-46CBFD34B5D9}"/>
              </a:ext>
            </a:extLst>
          </p:cNvPr>
          <p:cNvSpPr/>
          <p:nvPr/>
        </p:nvSpPr>
        <p:spPr>
          <a:xfrm>
            <a:off x="646547" y="1881767"/>
            <a:ext cx="6096000" cy="369332"/>
          </a:xfrm>
          <a:prstGeom prst="rect">
            <a:avLst/>
          </a:prstGeom>
        </p:spPr>
        <p:txBody>
          <a:bodyPr>
            <a:spAutoFit/>
          </a:bodyPr>
          <a:lstStyle/>
          <a:p>
            <a:r>
              <a:rPr lang="en-US" dirty="0">
                <a:hlinkClick r:id="rId4"/>
              </a:rPr>
              <a:t>Value Based Payment (VBP) Roadmap</a:t>
            </a:r>
            <a:endParaRPr lang="en-US" dirty="0"/>
          </a:p>
        </p:txBody>
      </p:sp>
      <p:sp>
        <p:nvSpPr>
          <p:cNvPr id="4" name="Rectangle 3">
            <a:extLst>
              <a:ext uri="{FF2B5EF4-FFF2-40B4-BE49-F238E27FC236}">
                <a16:creationId xmlns:a16="http://schemas.microsoft.com/office/drawing/2014/main" id="{45ECAA1D-71EA-4864-9A74-4D0B51CB5D7E}"/>
              </a:ext>
            </a:extLst>
          </p:cNvPr>
          <p:cNvSpPr/>
          <p:nvPr/>
        </p:nvSpPr>
        <p:spPr>
          <a:xfrm>
            <a:off x="646547" y="2376469"/>
            <a:ext cx="6096000" cy="369332"/>
          </a:xfrm>
          <a:prstGeom prst="rect">
            <a:avLst/>
          </a:prstGeom>
        </p:spPr>
        <p:txBody>
          <a:bodyPr>
            <a:spAutoFit/>
          </a:bodyPr>
          <a:lstStyle/>
          <a:p>
            <a:r>
              <a:rPr lang="en-US" dirty="0">
                <a:hlinkClick r:id="rId5"/>
              </a:rPr>
              <a:t>VBP University Semesters 1-3</a:t>
            </a:r>
            <a:endParaRPr lang="en-US" dirty="0"/>
          </a:p>
        </p:txBody>
      </p:sp>
      <p:sp>
        <p:nvSpPr>
          <p:cNvPr id="5" name="Rectangle 4">
            <a:extLst>
              <a:ext uri="{FF2B5EF4-FFF2-40B4-BE49-F238E27FC236}">
                <a16:creationId xmlns:a16="http://schemas.microsoft.com/office/drawing/2014/main" id="{8A178ACB-051A-4853-8F0C-BF4CE1883E1C}"/>
              </a:ext>
            </a:extLst>
          </p:cNvPr>
          <p:cNvSpPr/>
          <p:nvPr/>
        </p:nvSpPr>
        <p:spPr>
          <a:xfrm>
            <a:off x="646547" y="2847368"/>
            <a:ext cx="6096000" cy="369332"/>
          </a:xfrm>
          <a:prstGeom prst="rect">
            <a:avLst/>
          </a:prstGeom>
        </p:spPr>
        <p:txBody>
          <a:bodyPr>
            <a:spAutoFit/>
          </a:bodyPr>
          <a:lstStyle/>
          <a:p>
            <a:r>
              <a:rPr lang="en-US" dirty="0">
                <a:hlinkClick r:id="rId6"/>
              </a:rPr>
              <a:t>VBP Quality Measure Sets</a:t>
            </a:r>
            <a:endParaRPr lang="en-US" dirty="0"/>
          </a:p>
        </p:txBody>
      </p:sp>
      <p:sp>
        <p:nvSpPr>
          <p:cNvPr id="6" name="Rectangle 5">
            <a:extLst>
              <a:ext uri="{FF2B5EF4-FFF2-40B4-BE49-F238E27FC236}">
                <a16:creationId xmlns:a16="http://schemas.microsoft.com/office/drawing/2014/main" id="{C1ADCA38-2026-4239-9329-FCCED9536EE1}"/>
              </a:ext>
            </a:extLst>
          </p:cNvPr>
          <p:cNvSpPr/>
          <p:nvPr/>
        </p:nvSpPr>
        <p:spPr>
          <a:xfrm>
            <a:off x="646547" y="3318267"/>
            <a:ext cx="6096000" cy="369332"/>
          </a:xfrm>
          <a:prstGeom prst="rect">
            <a:avLst/>
          </a:prstGeom>
        </p:spPr>
        <p:txBody>
          <a:bodyPr>
            <a:spAutoFit/>
          </a:bodyPr>
          <a:lstStyle/>
          <a:p>
            <a:r>
              <a:rPr lang="en-US" dirty="0">
                <a:hlinkClick r:id="rId7"/>
              </a:rPr>
              <a:t>Provider Contracting Guidelines</a:t>
            </a:r>
            <a:endParaRPr lang="en-US" dirty="0"/>
          </a:p>
        </p:txBody>
      </p:sp>
      <p:sp>
        <p:nvSpPr>
          <p:cNvPr id="7" name="Rectangle 6">
            <a:extLst>
              <a:ext uri="{FF2B5EF4-FFF2-40B4-BE49-F238E27FC236}">
                <a16:creationId xmlns:a16="http://schemas.microsoft.com/office/drawing/2014/main" id="{EA338812-BC5C-4FCE-9B49-D215A904CD50}"/>
              </a:ext>
            </a:extLst>
          </p:cNvPr>
          <p:cNvSpPr/>
          <p:nvPr/>
        </p:nvSpPr>
        <p:spPr>
          <a:xfrm>
            <a:off x="646547" y="3812969"/>
            <a:ext cx="6096000" cy="369332"/>
          </a:xfrm>
          <a:prstGeom prst="rect">
            <a:avLst/>
          </a:prstGeom>
        </p:spPr>
        <p:txBody>
          <a:bodyPr>
            <a:spAutoFit/>
          </a:bodyPr>
          <a:lstStyle/>
          <a:p>
            <a:r>
              <a:rPr lang="en-US" dirty="0">
                <a:hlinkClick r:id="rId8"/>
              </a:rPr>
              <a:t>VBP On-Menu Contracting Checklist</a:t>
            </a:r>
            <a:endParaRPr lang="en-US" dirty="0"/>
          </a:p>
        </p:txBody>
      </p:sp>
    </p:spTree>
    <p:extLst>
      <p:ext uri="{BB962C8B-B14F-4D97-AF65-F5344CB8AC3E}">
        <p14:creationId xmlns:p14="http://schemas.microsoft.com/office/powerpoint/2010/main" val="1430064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219810" y="295280"/>
            <a:ext cx="10979727" cy="1658052"/>
          </a:xfrm>
        </p:spPr>
        <p:txBody>
          <a:bodyPr>
            <a:normAutofit/>
          </a:bodyPr>
          <a:lstStyle/>
          <a:p>
            <a:r>
              <a:rPr lang="en-US" b="1" dirty="0">
                <a:solidFill>
                  <a:srgbClr val="503278"/>
                </a:solidFill>
                <a:latin typeface="Arial" panose="020B0604020202020204" pitchFamily="34" charset="0"/>
                <a:cs typeface="Arial" panose="020B0604020202020204" pitchFamily="34" charset="0"/>
              </a:rPr>
              <a:t>Levels of Value Based Payments</a:t>
            </a:r>
            <a:br>
              <a:rPr lang="en-US" b="1" dirty="0">
                <a:solidFill>
                  <a:srgbClr val="503278"/>
                </a:solidFill>
                <a:latin typeface="Arial" panose="020B0604020202020204" pitchFamily="34" charset="0"/>
                <a:cs typeface="Arial" panose="020B0604020202020204" pitchFamily="34" charset="0"/>
              </a:rPr>
            </a:br>
            <a:r>
              <a:rPr lang="en-US" sz="2000" dirty="0">
                <a:solidFill>
                  <a:srgbClr val="503278"/>
                </a:solidFill>
                <a:latin typeface="Arial" panose="020B0604020202020204" pitchFamily="34" charset="0"/>
                <a:cs typeface="Arial" panose="020B0604020202020204" pitchFamily="34" charset="0"/>
              </a:rPr>
              <a:t>There are different levels of risk that the providers and MCOs may choose to take on in their contracts:</a:t>
            </a:r>
          </a:p>
        </p:txBody>
      </p:sp>
      <p:sp>
        <p:nvSpPr>
          <p:cNvPr id="16" name="Rectangle 15"/>
          <p:cNvSpPr/>
          <p:nvPr/>
        </p:nvSpPr>
        <p:spPr>
          <a:xfrm>
            <a:off x="0" y="144555"/>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7" name="Rectangle 16"/>
          <p:cNvSpPr/>
          <p:nvPr/>
        </p:nvSpPr>
        <p:spPr>
          <a:xfrm>
            <a:off x="0" y="15"/>
            <a:ext cx="12192000" cy="15072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4</a:t>
            </a:r>
          </a:p>
        </p:txBody>
      </p:sp>
      <p:graphicFrame>
        <p:nvGraphicFramePr>
          <p:cNvPr id="11" name="object 7">
            <a:extLst>
              <a:ext uri="{FF2B5EF4-FFF2-40B4-BE49-F238E27FC236}">
                <a16:creationId xmlns:a16="http://schemas.microsoft.com/office/drawing/2014/main" id="{7F1E228F-E8AC-43E4-877C-2E2978279CBE}"/>
              </a:ext>
            </a:extLst>
          </p:cNvPr>
          <p:cNvGraphicFramePr>
            <a:graphicFrameLocks noGrp="1"/>
          </p:cNvGraphicFramePr>
          <p:nvPr>
            <p:extLst>
              <p:ext uri="{D42A27DB-BD31-4B8C-83A1-F6EECF244321}">
                <p14:modId xmlns:p14="http://schemas.microsoft.com/office/powerpoint/2010/main" val="334664360"/>
              </p:ext>
            </p:extLst>
          </p:nvPr>
        </p:nvGraphicFramePr>
        <p:xfrm>
          <a:off x="372889" y="1953332"/>
          <a:ext cx="11046458" cy="3134360"/>
        </p:xfrm>
        <a:graphic>
          <a:graphicData uri="http://schemas.openxmlformats.org/drawingml/2006/table">
            <a:tbl>
              <a:tblPr firstRow="1" bandRow="1">
                <a:tableStyleId>{2D5ABB26-0587-4C30-8999-92F81FD0307C}</a:tableStyleId>
              </a:tblPr>
              <a:tblGrid>
                <a:gridCol w="2129155">
                  <a:extLst>
                    <a:ext uri="{9D8B030D-6E8A-4147-A177-3AD203B41FA5}">
                      <a16:colId xmlns:a16="http://schemas.microsoft.com/office/drawing/2014/main" val="20000"/>
                    </a:ext>
                  </a:extLst>
                </a:gridCol>
                <a:gridCol w="3013074">
                  <a:extLst>
                    <a:ext uri="{9D8B030D-6E8A-4147-A177-3AD203B41FA5}">
                      <a16:colId xmlns:a16="http://schemas.microsoft.com/office/drawing/2014/main" val="20001"/>
                    </a:ext>
                  </a:extLst>
                </a:gridCol>
                <a:gridCol w="2816225">
                  <a:extLst>
                    <a:ext uri="{9D8B030D-6E8A-4147-A177-3AD203B41FA5}">
                      <a16:colId xmlns:a16="http://schemas.microsoft.com/office/drawing/2014/main" val="20002"/>
                    </a:ext>
                  </a:extLst>
                </a:gridCol>
                <a:gridCol w="3088004">
                  <a:extLst>
                    <a:ext uri="{9D8B030D-6E8A-4147-A177-3AD203B41FA5}">
                      <a16:colId xmlns:a16="http://schemas.microsoft.com/office/drawing/2014/main" val="20003"/>
                    </a:ext>
                  </a:extLst>
                </a:gridCol>
              </a:tblGrid>
              <a:tr h="885190">
                <a:tc>
                  <a:txBody>
                    <a:bodyPr/>
                    <a:lstStyle/>
                    <a:p>
                      <a:pPr marL="109855">
                        <a:lnSpc>
                          <a:spcPct val="100000"/>
                        </a:lnSpc>
                        <a:spcBef>
                          <a:spcPts val="170"/>
                        </a:spcBef>
                      </a:pPr>
                      <a:r>
                        <a:rPr sz="1400" b="1" spc="-5" dirty="0">
                          <a:latin typeface="Arial"/>
                          <a:cs typeface="Arial"/>
                        </a:rPr>
                        <a:t>Level </a:t>
                      </a:r>
                      <a:r>
                        <a:rPr sz="1400" b="1" dirty="0">
                          <a:latin typeface="Arial"/>
                          <a:cs typeface="Arial"/>
                        </a:rPr>
                        <a:t>0</a:t>
                      </a:r>
                      <a:r>
                        <a:rPr sz="1400" b="1" spc="-15" dirty="0">
                          <a:latin typeface="Arial"/>
                          <a:cs typeface="Arial"/>
                        </a:rPr>
                        <a:t> </a:t>
                      </a:r>
                      <a:r>
                        <a:rPr sz="1400" b="1" spc="-5" dirty="0">
                          <a:latin typeface="Arial"/>
                          <a:cs typeface="Arial"/>
                        </a:rPr>
                        <a:t>VBP*</a:t>
                      </a:r>
                      <a:endParaRPr sz="1400" dirty="0">
                        <a:latin typeface="Arial"/>
                        <a:cs typeface="Arial"/>
                      </a:endParaRPr>
                    </a:p>
                  </a:txBody>
                  <a:tcPr marL="0" marR="0" marT="215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7E6E6"/>
                    </a:solidFill>
                  </a:tcPr>
                </a:tc>
                <a:tc>
                  <a:txBody>
                    <a:bodyPr/>
                    <a:lstStyle/>
                    <a:p>
                      <a:pPr marL="109220">
                        <a:lnSpc>
                          <a:spcPct val="100000"/>
                        </a:lnSpc>
                        <a:spcBef>
                          <a:spcPts val="170"/>
                        </a:spcBef>
                      </a:pPr>
                      <a:r>
                        <a:rPr sz="1400" b="1" spc="-5" dirty="0">
                          <a:solidFill>
                            <a:srgbClr val="FFFFFF"/>
                          </a:solidFill>
                          <a:latin typeface="Arial"/>
                          <a:cs typeface="Arial"/>
                        </a:rPr>
                        <a:t>Level </a:t>
                      </a:r>
                      <a:r>
                        <a:rPr sz="1400" b="1" dirty="0">
                          <a:solidFill>
                            <a:srgbClr val="FFFFFF"/>
                          </a:solidFill>
                          <a:latin typeface="Arial"/>
                          <a:cs typeface="Arial"/>
                        </a:rPr>
                        <a:t>1</a:t>
                      </a:r>
                      <a:r>
                        <a:rPr sz="1400" b="1" spc="-10" dirty="0">
                          <a:solidFill>
                            <a:srgbClr val="FFFFFF"/>
                          </a:solidFill>
                          <a:latin typeface="Arial"/>
                          <a:cs typeface="Arial"/>
                        </a:rPr>
                        <a:t> </a:t>
                      </a:r>
                      <a:r>
                        <a:rPr sz="1400" b="1" spc="-5" dirty="0">
                          <a:solidFill>
                            <a:srgbClr val="FFFFFF"/>
                          </a:solidFill>
                          <a:latin typeface="Arial"/>
                          <a:cs typeface="Arial"/>
                        </a:rPr>
                        <a:t>VBP</a:t>
                      </a:r>
                      <a:endParaRPr sz="1400" dirty="0">
                        <a:latin typeface="Arial"/>
                        <a:cs typeface="Arial"/>
                      </a:endParaRPr>
                    </a:p>
                  </a:txBody>
                  <a:tcPr marL="0" marR="0" marT="215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marL="108585">
                        <a:lnSpc>
                          <a:spcPct val="100000"/>
                        </a:lnSpc>
                        <a:spcBef>
                          <a:spcPts val="170"/>
                        </a:spcBef>
                      </a:pPr>
                      <a:r>
                        <a:rPr sz="1400" b="1" spc="-5" dirty="0">
                          <a:solidFill>
                            <a:srgbClr val="FFFFFF"/>
                          </a:solidFill>
                          <a:latin typeface="Arial"/>
                          <a:cs typeface="Arial"/>
                        </a:rPr>
                        <a:t>Level </a:t>
                      </a:r>
                      <a:r>
                        <a:rPr sz="1400" b="1" dirty="0">
                          <a:solidFill>
                            <a:srgbClr val="FFFFFF"/>
                          </a:solidFill>
                          <a:latin typeface="Arial"/>
                          <a:cs typeface="Arial"/>
                        </a:rPr>
                        <a:t>2</a:t>
                      </a:r>
                      <a:r>
                        <a:rPr sz="1400" b="1" spc="-15" dirty="0">
                          <a:solidFill>
                            <a:srgbClr val="FFFFFF"/>
                          </a:solidFill>
                          <a:latin typeface="Arial"/>
                          <a:cs typeface="Arial"/>
                        </a:rPr>
                        <a:t> </a:t>
                      </a:r>
                      <a:r>
                        <a:rPr sz="1400" b="1" spc="-5" dirty="0">
                          <a:solidFill>
                            <a:srgbClr val="FFFFFF"/>
                          </a:solidFill>
                          <a:latin typeface="Arial"/>
                          <a:cs typeface="Arial"/>
                        </a:rPr>
                        <a:t>VBP</a:t>
                      </a:r>
                      <a:endParaRPr sz="1400" dirty="0">
                        <a:latin typeface="Arial"/>
                        <a:cs typeface="Arial"/>
                      </a:endParaRPr>
                    </a:p>
                  </a:txBody>
                  <a:tcPr marL="0" marR="0" marT="215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marL="108585">
                        <a:lnSpc>
                          <a:spcPct val="100000"/>
                        </a:lnSpc>
                        <a:spcBef>
                          <a:spcPts val="170"/>
                        </a:spcBef>
                      </a:pPr>
                      <a:r>
                        <a:rPr sz="1400" b="1" spc="-5" dirty="0">
                          <a:solidFill>
                            <a:srgbClr val="FFFFFF"/>
                          </a:solidFill>
                          <a:latin typeface="Arial"/>
                          <a:cs typeface="Arial"/>
                        </a:rPr>
                        <a:t>Level </a:t>
                      </a:r>
                      <a:r>
                        <a:rPr sz="1400" b="1" dirty="0">
                          <a:solidFill>
                            <a:srgbClr val="FFFFFF"/>
                          </a:solidFill>
                          <a:latin typeface="Arial"/>
                          <a:cs typeface="Arial"/>
                        </a:rPr>
                        <a:t>3</a:t>
                      </a:r>
                      <a:r>
                        <a:rPr sz="1400" b="1" spc="-10" dirty="0">
                          <a:solidFill>
                            <a:srgbClr val="FFFFFF"/>
                          </a:solidFill>
                          <a:latin typeface="Arial"/>
                          <a:cs typeface="Arial"/>
                        </a:rPr>
                        <a:t> </a:t>
                      </a:r>
                      <a:r>
                        <a:rPr sz="1400" b="1" spc="-5" dirty="0">
                          <a:solidFill>
                            <a:srgbClr val="FFFFFF"/>
                          </a:solidFill>
                          <a:latin typeface="Arial"/>
                          <a:cs typeface="Arial"/>
                        </a:rPr>
                        <a:t>VBP</a:t>
                      </a:r>
                      <a:endParaRPr sz="1400" dirty="0">
                        <a:latin typeface="Arial"/>
                        <a:cs typeface="Arial"/>
                      </a:endParaRPr>
                    </a:p>
                    <a:p>
                      <a:pPr marL="108585" marR="136525">
                        <a:lnSpc>
                          <a:spcPct val="116700"/>
                        </a:lnSpc>
                        <a:spcBef>
                          <a:spcPts val="125"/>
                        </a:spcBef>
                      </a:pPr>
                      <a:r>
                        <a:rPr sz="1400" spc="-5" dirty="0">
                          <a:solidFill>
                            <a:srgbClr val="FFFFFF"/>
                          </a:solidFill>
                          <a:latin typeface="Arial"/>
                          <a:cs typeface="Arial"/>
                        </a:rPr>
                        <a:t>(feasible after experience with Level  2; requires mature</a:t>
                      </a:r>
                      <a:r>
                        <a:rPr sz="1400" spc="-30" dirty="0">
                          <a:solidFill>
                            <a:srgbClr val="FFFFFF"/>
                          </a:solidFill>
                          <a:latin typeface="Arial"/>
                          <a:cs typeface="Arial"/>
                        </a:rPr>
                        <a:t> </a:t>
                      </a:r>
                      <a:r>
                        <a:rPr sz="1400" dirty="0">
                          <a:solidFill>
                            <a:srgbClr val="FFFFFF"/>
                          </a:solidFill>
                          <a:latin typeface="Arial"/>
                          <a:cs typeface="Arial"/>
                        </a:rPr>
                        <a:t>contractors)</a:t>
                      </a:r>
                      <a:endParaRPr sz="1400" dirty="0">
                        <a:latin typeface="Arial"/>
                        <a:cs typeface="Arial"/>
                      </a:endParaRPr>
                    </a:p>
                  </a:txBody>
                  <a:tcPr marL="0" marR="0" marT="215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extLst>
                  <a:ext uri="{0D108BD9-81ED-4DB2-BD59-A6C34878D82A}">
                    <a16:rowId xmlns:a16="http://schemas.microsoft.com/office/drawing/2014/main" val="10000"/>
                  </a:ext>
                </a:extLst>
              </a:tr>
              <a:tr h="1285240">
                <a:tc>
                  <a:txBody>
                    <a:bodyPr/>
                    <a:lstStyle/>
                    <a:p>
                      <a:pPr marL="109855" marR="99060">
                        <a:lnSpc>
                          <a:spcPts val="1950"/>
                        </a:lnSpc>
                        <a:spcBef>
                          <a:spcPts val="85"/>
                        </a:spcBef>
                      </a:pPr>
                      <a:r>
                        <a:rPr sz="1400" b="1" spc="-5" dirty="0">
                          <a:solidFill>
                            <a:srgbClr val="808080"/>
                          </a:solidFill>
                          <a:latin typeface="Arial"/>
                          <a:cs typeface="Arial"/>
                        </a:rPr>
                        <a:t>FFS with bonus</a:t>
                      </a:r>
                      <a:r>
                        <a:rPr sz="1400" b="1" spc="-85" dirty="0">
                          <a:solidFill>
                            <a:srgbClr val="808080"/>
                          </a:solidFill>
                          <a:latin typeface="Arial"/>
                          <a:cs typeface="Arial"/>
                        </a:rPr>
                        <a:t> </a:t>
                      </a:r>
                      <a:r>
                        <a:rPr sz="1400" b="1" spc="-5" dirty="0">
                          <a:solidFill>
                            <a:srgbClr val="808080"/>
                          </a:solidFill>
                          <a:latin typeface="Arial"/>
                          <a:cs typeface="Arial"/>
                        </a:rPr>
                        <a:t>and/or  withhold based on  quality</a:t>
                      </a:r>
                      <a:r>
                        <a:rPr sz="1400" b="1" spc="-15" dirty="0">
                          <a:solidFill>
                            <a:srgbClr val="808080"/>
                          </a:solidFill>
                          <a:latin typeface="Arial"/>
                          <a:cs typeface="Arial"/>
                        </a:rPr>
                        <a:t> </a:t>
                      </a:r>
                      <a:r>
                        <a:rPr sz="1400" b="1" spc="-5" dirty="0">
                          <a:solidFill>
                            <a:srgbClr val="808080"/>
                          </a:solidFill>
                          <a:latin typeface="Arial"/>
                          <a:cs typeface="Arial"/>
                        </a:rPr>
                        <a:t>scores</a:t>
                      </a:r>
                      <a:endParaRPr sz="1400" dirty="0">
                        <a:latin typeface="Arial"/>
                        <a:cs typeface="Arial"/>
                      </a:endParaRPr>
                    </a:p>
                  </a:txBody>
                  <a:tcPr marL="0" marR="0" marT="107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1F1F1"/>
                    </a:solidFill>
                  </a:tcPr>
                </a:tc>
                <a:tc>
                  <a:txBody>
                    <a:bodyPr/>
                    <a:lstStyle/>
                    <a:p>
                      <a:pPr marL="109220" marR="337185">
                        <a:lnSpc>
                          <a:spcPts val="1950"/>
                        </a:lnSpc>
                        <a:spcBef>
                          <a:spcPts val="85"/>
                        </a:spcBef>
                      </a:pPr>
                      <a:r>
                        <a:rPr sz="1400" spc="-5" dirty="0">
                          <a:latin typeface="Arial"/>
                          <a:cs typeface="Arial"/>
                        </a:rPr>
                        <a:t>FFS with upside-only </a:t>
                      </a:r>
                      <a:r>
                        <a:rPr sz="1400" dirty="0">
                          <a:latin typeface="Arial"/>
                          <a:cs typeface="Arial"/>
                        </a:rPr>
                        <a:t>shared  savings </a:t>
                      </a:r>
                      <a:r>
                        <a:rPr sz="1400" spc="-5" dirty="0">
                          <a:latin typeface="Arial"/>
                          <a:cs typeface="Arial"/>
                        </a:rPr>
                        <a:t>available when outcome  </a:t>
                      </a:r>
                      <a:r>
                        <a:rPr sz="1400" dirty="0">
                          <a:latin typeface="Arial"/>
                          <a:cs typeface="Arial"/>
                        </a:rPr>
                        <a:t>scores </a:t>
                      </a:r>
                      <a:r>
                        <a:rPr sz="1400" spc="-5" dirty="0">
                          <a:latin typeface="Arial"/>
                          <a:cs typeface="Arial"/>
                        </a:rPr>
                        <a:t>are</a:t>
                      </a:r>
                      <a:r>
                        <a:rPr sz="1400" spc="-20" dirty="0">
                          <a:latin typeface="Arial"/>
                          <a:cs typeface="Arial"/>
                        </a:rPr>
                        <a:t> </a:t>
                      </a:r>
                      <a:r>
                        <a:rPr sz="1400" dirty="0">
                          <a:latin typeface="Arial"/>
                          <a:cs typeface="Arial"/>
                        </a:rPr>
                        <a:t>sufficient</a:t>
                      </a:r>
                    </a:p>
                    <a:p>
                      <a:pPr marL="109220" marR="71120">
                        <a:lnSpc>
                          <a:spcPts val="1939"/>
                        </a:lnSpc>
                        <a:spcBef>
                          <a:spcPts val="20"/>
                        </a:spcBef>
                      </a:pPr>
                      <a:r>
                        <a:rPr sz="1400" spc="-5" dirty="0">
                          <a:latin typeface="Arial"/>
                          <a:cs typeface="Arial"/>
                        </a:rPr>
                        <a:t>(For PCMH/IPC, FFS may be  </a:t>
                      </a:r>
                      <a:r>
                        <a:rPr sz="1400" dirty="0">
                          <a:latin typeface="Arial"/>
                          <a:cs typeface="Arial"/>
                        </a:rPr>
                        <a:t>complemented </a:t>
                      </a:r>
                      <a:r>
                        <a:rPr sz="1400" spc="-5" dirty="0">
                          <a:latin typeface="Arial"/>
                          <a:cs typeface="Arial"/>
                        </a:rPr>
                        <a:t>with PMPM</a:t>
                      </a:r>
                      <a:r>
                        <a:rPr sz="1400" spc="-100" dirty="0">
                          <a:latin typeface="Arial"/>
                          <a:cs typeface="Arial"/>
                        </a:rPr>
                        <a:t> </a:t>
                      </a:r>
                      <a:r>
                        <a:rPr sz="1400" dirty="0">
                          <a:latin typeface="Arial"/>
                          <a:cs typeface="Arial"/>
                        </a:rPr>
                        <a:t>subsidy)</a:t>
                      </a:r>
                    </a:p>
                  </a:txBody>
                  <a:tcPr marL="0" marR="0" marT="107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tc>
                  <a:txBody>
                    <a:bodyPr/>
                    <a:lstStyle/>
                    <a:p>
                      <a:pPr marL="109220" marR="219075">
                        <a:lnSpc>
                          <a:spcPts val="1950"/>
                        </a:lnSpc>
                        <a:spcBef>
                          <a:spcPts val="85"/>
                        </a:spcBef>
                      </a:pPr>
                      <a:r>
                        <a:rPr sz="1400" spc="-5" dirty="0">
                          <a:latin typeface="Arial"/>
                          <a:cs typeface="Arial"/>
                        </a:rPr>
                        <a:t>FFS with risk </a:t>
                      </a:r>
                      <a:r>
                        <a:rPr sz="1400" dirty="0">
                          <a:latin typeface="Arial"/>
                          <a:cs typeface="Arial"/>
                        </a:rPr>
                        <a:t>sharing </a:t>
                      </a:r>
                      <a:r>
                        <a:rPr sz="1400" spc="-5" dirty="0">
                          <a:latin typeface="Arial"/>
                          <a:cs typeface="Arial"/>
                        </a:rPr>
                        <a:t>(upside  available when outcome </a:t>
                      </a:r>
                      <a:r>
                        <a:rPr sz="1400" dirty="0">
                          <a:latin typeface="Arial"/>
                          <a:cs typeface="Arial"/>
                        </a:rPr>
                        <a:t>scores  </a:t>
                      </a:r>
                      <a:r>
                        <a:rPr sz="1400" spc="-5" dirty="0">
                          <a:latin typeface="Arial"/>
                          <a:cs typeface="Arial"/>
                        </a:rPr>
                        <a:t>are</a:t>
                      </a:r>
                      <a:r>
                        <a:rPr sz="1400" spc="-10" dirty="0">
                          <a:latin typeface="Arial"/>
                          <a:cs typeface="Arial"/>
                        </a:rPr>
                        <a:t> </a:t>
                      </a:r>
                      <a:r>
                        <a:rPr sz="1400" dirty="0">
                          <a:latin typeface="Arial"/>
                          <a:cs typeface="Arial"/>
                        </a:rPr>
                        <a:t>sufficient)</a:t>
                      </a:r>
                    </a:p>
                  </a:txBody>
                  <a:tcPr marL="0" marR="0" marT="107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tc>
                  <a:txBody>
                    <a:bodyPr/>
                    <a:lstStyle/>
                    <a:p>
                      <a:pPr marL="108585" marR="447040">
                        <a:lnSpc>
                          <a:spcPts val="1950"/>
                        </a:lnSpc>
                        <a:spcBef>
                          <a:spcPts val="85"/>
                        </a:spcBef>
                      </a:pPr>
                      <a:r>
                        <a:rPr sz="1400" spc="-5" dirty="0">
                          <a:latin typeface="Arial"/>
                          <a:cs typeface="Arial"/>
                        </a:rPr>
                        <a:t>Prospective </a:t>
                      </a:r>
                      <a:r>
                        <a:rPr sz="1400" dirty="0">
                          <a:latin typeface="Arial"/>
                          <a:cs typeface="Arial"/>
                        </a:rPr>
                        <a:t>capitation </a:t>
                      </a:r>
                      <a:r>
                        <a:rPr sz="1400" spc="-5" dirty="0">
                          <a:latin typeface="Arial"/>
                          <a:cs typeface="Arial"/>
                        </a:rPr>
                        <a:t>PMPM</a:t>
                      </a:r>
                      <a:r>
                        <a:rPr sz="1400" spc="-100" dirty="0">
                          <a:latin typeface="Arial"/>
                          <a:cs typeface="Arial"/>
                        </a:rPr>
                        <a:t> </a:t>
                      </a:r>
                      <a:r>
                        <a:rPr sz="1400" spc="-5" dirty="0">
                          <a:latin typeface="Arial"/>
                          <a:cs typeface="Arial"/>
                        </a:rPr>
                        <a:t>or  Bundle (with outcome-based  </a:t>
                      </a:r>
                      <a:r>
                        <a:rPr sz="1400" dirty="0">
                          <a:latin typeface="Arial"/>
                          <a:cs typeface="Arial"/>
                        </a:rPr>
                        <a:t>component)</a:t>
                      </a:r>
                    </a:p>
                  </a:txBody>
                  <a:tcPr marL="0" marR="0" marT="107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extLst>
                  <a:ext uri="{0D108BD9-81ED-4DB2-BD59-A6C34878D82A}">
                    <a16:rowId xmlns:a16="http://schemas.microsoft.com/office/drawing/2014/main" val="10001"/>
                  </a:ext>
                </a:extLst>
              </a:tr>
              <a:tr h="304165">
                <a:tc>
                  <a:txBody>
                    <a:bodyPr/>
                    <a:lstStyle/>
                    <a:p>
                      <a:pPr marL="109855">
                        <a:lnSpc>
                          <a:spcPct val="100000"/>
                        </a:lnSpc>
                        <a:spcBef>
                          <a:spcPts val="170"/>
                        </a:spcBef>
                      </a:pPr>
                      <a:r>
                        <a:rPr sz="1400" b="1" spc="-5" dirty="0">
                          <a:solidFill>
                            <a:srgbClr val="808080"/>
                          </a:solidFill>
                          <a:latin typeface="Arial"/>
                          <a:cs typeface="Arial"/>
                        </a:rPr>
                        <a:t>FFS</a:t>
                      </a:r>
                      <a:r>
                        <a:rPr sz="1400" b="1" spc="-15" dirty="0">
                          <a:solidFill>
                            <a:srgbClr val="808080"/>
                          </a:solidFill>
                          <a:latin typeface="Arial"/>
                          <a:cs typeface="Arial"/>
                        </a:rPr>
                        <a:t> </a:t>
                      </a:r>
                      <a:r>
                        <a:rPr sz="1400" b="1" spc="-5" dirty="0">
                          <a:solidFill>
                            <a:srgbClr val="808080"/>
                          </a:solidFill>
                          <a:latin typeface="Arial"/>
                          <a:cs typeface="Arial"/>
                        </a:rPr>
                        <a:t>Payments</a:t>
                      </a:r>
                      <a:endParaRPr sz="1400" dirty="0">
                        <a:latin typeface="Arial"/>
                        <a:cs typeface="Arial"/>
                      </a:endParaRPr>
                    </a:p>
                  </a:txBody>
                  <a:tcPr marL="0" marR="0" marT="215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L="935990">
                        <a:lnSpc>
                          <a:spcPct val="100000"/>
                        </a:lnSpc>
                        <a:spcBef>
                          <a:spcPts val="170"/>
                        </a:spcBef>
                      </a:pPr>
                      <a:r>
                        <a:rPr sz="1400" spc="-5" dirty="0">
                          <a:latin typeface="Arial"/>
                          <a:cs typeface="Arial"/>
                        </a:rPr>
                        <a:t>FFS</a:t>
                      </a:r>
                      <a:r>
                        <a:rPr sz="1400" spc="-10" dirty="0">
                          <a:latin typeface="Arial"/>
                          <a:cs typeface="Arial"/>
                        </a:rPr>
                        <a:t> </a:t>
                      </a:r>
                      <a:r>
                        <a:rPr sz="1400" spc="-5" dirty="0">
                          <a:latin typeface="Arial"/>
                          <a:cs typeface="Arial"/>
                        </a:rPr>
                        <a:t>Payments</a:t>
                      </a:r>
                      <a:endParaRPr sz="1400" dirty="0">
                        <a:latin typeface="Arial"/>
                        <a:cs typeface="Arial"/>
                      </a:endParaRPr>
                    </a:p>
                  </a:txBody>
                  <a:tcPr marL="0" marR="0" marT="215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marL="838200">
                        <a:lnSpc>
                          <a:spcPct val="100000"/>
                        </a:lnSpc>
                        <a:spcBef>
                          <a:spcPts val="170"/>
                        </a:spcBef>
                      </a:pPr>
                      <a:r>
                        <a:rPr sz="1400" spc="-5" dirty="0">
                          <a:latin typeface="Arial"/>
                          <a:cs typeface="Arial"/>
                        </a:rPr>
                        <a:t>FFS</a:t>
                      </a:r>
                      <a:r>
                        <a:rPr sz="1400" spc="-15" dirty="0">
                          <a:latin typeface="Arial"/>
                          <a:cs typeface="Arial"/>
                        </a:rPr>
                        <a:t> </a:t>
                      </a:r>
                      <a:r>
                        <a:rPr sz="1400" spc="-5" dirty="0">
                          <a:latin typeface="Arial"/>
                          <a:cs typeface="Arial"/>
                        </a:rPr>
                        <a:t>Payments</a:t>
                      </a:r>
                      <a:endParaRPr sz="1400" dirty="0">
                        <a:latin typeface="Arial"/>
                        <a:cs typeface="Arial"/>
                      </a:endParaRPr>
                    </a:p>
                  </a:txBody>
                  <a:tcPr marL="0" marR="0" marT="215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marL="24130" algn="ctr">
                        <a:lnSpc>
                          <a:spcPct val="100000"/>
                        </a:lnSpc>
                        <a:spcBef>
                          <a:spcPts val="170"/>
                        </a:spcBef>
                      </a:pPr>
                      <a:r>
                        <a:rPr sz="1400" spc="-5" dirty="0">
                          <a:latin typeface="Arial"/>
                          <a:cs typeface="Arial"/>
                        </a:rPr>
                        <a:t>Prospective total budget</a:t>
                      </a:r>
                      <a:r>
                        <a:rPr sz="1400" spc="-45" dirty="0">
                          <a:latin typeface="Arial"/>
                          <a:cs typeface="Arial"/>
                        </a:rPr>
                        <a:t> </a:t>
                      </a:r>
                      <a:r>
                        <a:rPr sz="1400" spc="-5" dirty="0">
                          <a:latin typeface="Arial"/>
                          <a:cs typeface="Arial"/>
                        </a:rPr>
                        <a:t>payments</a:t>
                      </a:r>
                      <a:endParaRPr sz="1400" dirty="0">
                        <a:latin typeface="Arial"/>
                        <a:cs typeface="Arial"/>
                      </a:endParaRPr>
                    </a:p>
                  </a:txBody>
                  <a:tcPr marL="0" marR="0" marT="215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extLst>
                  <a:ext uri="{0D108BD9-81ED-4DB2-BD59-A6C34878D82A}">
                    <a16:rowId xmlns:a16="http://schemas.microsoft.com/office/drawing/2014/main" val="10002"/>
                  </a:ext>
                </a:extLst>
              </a:tr>
              <a:tr h="659765">
                <a:tc>
                  <a:txBody>
                    <a:bodyPr/>
                    <a:lstStyle/>
                    <a:p>
                      <a:pPr>
                        <a:lnSpc>
                          <a:spcPct val="100000"/>
                        </a:lnSpc>
                      </a:pPr>
                      <a:endParaRPr sz="1450" dirty="0">
                        <a:latin typeface="Times New Roman"/>
                        <a:cs typeface="Times New Roman"/>
                      </a:endParaRPr>
                    </a:p>
                    <a:p>
                      <a:pPr marL="109855">
                        <a:lnSpc>
                          <a:spcPct val="100000"/>
                        </a:lnSpc>
                      </a:pPr>
                      <a:r>
                        <a:rPr sz="1400" b="1" spc="-5" dirty="0">
                          <a:solidFill>
                            <a:srgbClr val="808080"/>
                          </a:solidFill>
                          <a:latin typeface="Arial"/>
                          <a:cs typeface="Arial"/>
                        </a:rPr>
                        <a:t>No Risk</a:t>
                      </a:r>
                      <a:r>
                        <a:rPr sz="1400" b="1" spc="-20" dirty="0">
                          <a:solidFill>
                            <a:srgbClr val="808080"/>
                          </a:solidFill>
                          <a:latin typeface="Arial"/>
                          <a:cs typeface="Arial"/>
                        </a:rPr>
                        <a:t> </a:t>
                      </a:r>
                      <a:r>
                        <a:rPr sz="1400" b="1" spc="-5" dirty="0">
                          <a:solidFill>
                            <a:srgbClr val="808080"/>
                          </a:solidFill>
                          <a:latin typeface="Arial"/>
                          <a:cs typeface="Arial"/>
                        </a:rPr>
                        <a:t>Sharing</a:t>
                      </a:r>
                      <a:endParaRPr sz="14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a:lnSpc>
                          <a:spcPct val="100000"/>
                        </a:lnSpc>
                        <a:spcBef>
                          <a:spcPts val="40"/>
                        </a:spcBef>
                      </a:pPr>
                      <a:endParaRPr sz="1350" dirty="0">
                        <a:latin typeface="Times New Roman"/>
                        <a:cs typeface="Times New Roman"/>
                      </a:endParaRPr>
                    </a:p>
                    <a:p>
                      <a:pPr marL="739140">
                        <a:lnSpc>
                          <a:spcPct val="100000"/>
                        </a:lnSpc>
                      </a:pPr>
                      <a:r>
                        <a:rPr sz="1400" dirty="0">
                          <a:latin typeface="Arial"/>
                          <a:cs typeface="Arial"/>
                        </a:rPr>
                        <a:t>↑ </a:t>
                      </a:r>
                      <a:r>
                        <a:rPr sz="1400" spc="-5" dirty="0">
                          <a:latin typeface="Arial"/>
                          <a:cs typeface="Arial"/>
                        </a:rPr>
                        <a:t>Upside Risk</a:t>
                      </a:r>
                      <a:r>
                        <a:rPr sz="1400" spc="-25" dirty="0">
                          <a:latin typeface="Arial"/>
                          <a:cs typeface="Arial"/>
                        </a:rPr>
                        <a:t> </a:t>
                      </a:r>
                      <a:r>
                        <a:rPr sz="1400" spc="-5" dirty="0">
                          <a:latin typeface="Arial"/>
                          <a:cs typeface="Arial"/>
                        </a:rPr>
                        <a:t>Only</a:t>
                      </a:r>
                      <a:endParaRPr sz="1400" dirty="0">
                        <a:latin typeface="Arial"/>
                        <a:cs typeface="Arial"/>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spcBef>
                          <a:spcPts val="40"/>
                        </a:spcBef>
                      </a:pPr>
                      <a:endParaRPr sz="1350" dirty="0">
                        <a:latin typeface="Times New Roman"/>
                        <a:cs typeface="Times New Roman"/>
                      </a:endParaRPr>
                    </a:p>
                    <a:p>
                      <a:pPr marL="267970">
                        <a:lnSpc>
                          <a:spcPct val="100000"/>
                        </a:lnSpc>
                      </a:pPr>
                      <a:r>
                        <a:rPr sz="1400" dirty="0">
                          <a:latin typeface="Arial"/>
                          <a:cs typeface="Arial"/>
                        </a:rPr>
                        <a:t>↑↓ </a:t>
                      </a:r>
                      <a:r>
                        <a:rPr sz="1400" spc="-5" dirty="0">
                          <a:latin typeface="Arial"/>
                          <a:cs typeface="Arial"/>
                        </a:rPr>
                        <a:t>Upside </a:t>
                      </a:r>
                      <a:r>
                        <a:rPr sz="1400" dirty="0">
                          <a:latin typeface="Arial"/>
                          <a:cs typeface="Arial"/>
                        </a:rPr>
                        <a:t>&amp; </a:t>
                      </a:r>
                      <a:r>
                        <a:rPr sz="1400" spc="-5" dirty="0">
                          <a:latin typeface="Arial"/>
                          <a:cs typeface="Arial"/>
                        </a:rPr>
                        <a:t>Downside</a:t>
                      </a:r>
                      <a:r>
                        <a:rPr sz="1400" spc="-45" dirty="0">
                          <a:latin typeface="Arial"/>
                          <a:cs typeface="Arial"/>
                        </a:rPr>
                        <a:t> </a:t>
                      </a:r>
                      <a:r>
                        <a:rPr sz="1400" spc="-5" dirty="0">
                          <a:latin typeface="Arial"/>
                          <a:cs typeface="Arial"/>
                        </a:rPr>
                        <a:t>Risk</a:t>
                      </a:r>
                      <a:endParaRPr sz="1400" dirty="0">
                        <a:latin typeface="Arial"/>
                        <a:cs typeface="Arial"/>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spcBef>
                          <a:spcPts val="40"/>
                        </a:spcBef>
                      </a:pPr>
                      <a:endParaRPr sz="1350" dirty="0">
                        <a:latin typeface="Times New Roman"/>
                        <a:cs typeface="Times New Roman"/>
                      </a:endParaRPr>
                    </a:p>
                    <a:p>
                      <a:pPr marL="32384" algn="ctr">
                        <a:lnSpc>
                          <a:spcPct val="100000"/>
                        </a:lnSpc>
                      </a:pPr>
                      <a:r>
                        <a:rPr sz="1400" dirty="0">
                          <a:latin typeface="Arial"/>
                          <a:cs typeface="Arial"/>
                        </a:rPr>
                        <a:t>↑↓ </a:t>
                      </a:r>
                      <a:r>
                        <a:rPr sz="1400" spc="-5" dirty="0">
                          <a:latin typeface="Arial"/>
                          <a:cs typeface="Arial"/>
                        </a:rPr>
                        <a:t>Upside </a:t>
                      </a:r>
                      <a:r>
                        <a:rPr sz="1400" dirty="0">
                          <a:latin typeface="Arial"/>
                          <a:cs typeface="Arial"/>
                        </a:rPr>
                        <a:t>&amp; </a:t>
                      </a:r>
                      <a:r>
                        <a:rPr sz="1400" spc="-5" dirty="0">
                          <a:latin typeface="Arial"/>
                          <a:cs typeface="Arial"/>
                        </a:rPr>
                        <a:t>Downside</a:t>
                      </a:r>
                      <a:r>
                        <a:rPr sz="1400" spc="-45" dirty="0">
                          <a:latin typeface="Arial"/>
                          <a:cs typeface="Arial"/>
                        </a:rPr>
                        <a:t> </a:t>
                      </a:r>
                      <a:r>
                        <a:rPr sz="1400" spc="-5" dirty="0">
                          <a:latin typeface="Arial"/>
                          <a:cs typeface="Arial"/>
                        </a:rPr>
                        <a:t>Risk</a:t>
                      </a:r>
                      <a:endParaRPr sz="1400" dirty="0">
                        <a:latin typeface="Arial"/>
                        <a:cs typeface="Arial"/>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extLst>
                  <a:ext uri="{0D108BD9-81ED-4DB2-BD59-A6C34878D82A}">
                    <a16:rowId xmlns:a16="http://schemas.microsoft.com/office/drawing/2014/main" val="10003"/>
                  </a:ext>
                </a:extLst>
              </a:tr>
            </a:tbl>
          </a:graphicData>
        </a:graphic>
      </p:graphicFrame>
      <p:sp>
        <p:nvSpPr>
          <p:cNvPr id="2" name="Rectangle 1">
            <a:extLst>
              <a:ext uri="{FF2B5EF4-FFF2-40B4-BE49-F238E27FC236}">
                <a16:creationId xmlns:a16="http://schemas.microsoft.com/office/drawing/2014/main" id="{DF1A93CB-C154-4E45-B63F-E6B985EF8A69}"/>
              </a:ext>
            </a:extLst>
          </p:cNvPr>
          <p:cNvSpPr/>
          <p:nvPr/>
        </p:nvSpPr>
        <p:spPr>
          <a:xfrm>
            <a:off x="520700" y="5450566"/>
            <a:ext cx="7988300" cy="1056251"/>
          </a:xfrm>
          <a:prstGeom prst="rect">
            <a:avLst/>
          </a:prstGeom>
        </p:spPr>
        <p:txBody>
          <a:bodyPr wrap="square">
            <a:spAutoFit/>
          </a:bodyPr>
          <a:lstStyle/>
          <a:p>
            <a:pPr marL="12700" marR="5080" indent="-635">
              <a:lnSpc>
                <a:spcPct val="116100"/>
              </a:lnSpc>
              <a:spcBef>
                <a:spcPts val="100"/>
              </a:spcBef>
            </a:pPr>
            <a:r>
              <a:rPr lang="en-US" i="1" spc="-5" dirty="0">
                <a:latin typeface="Arial"/>
                <a:cs typeface="Arial"/>
              </a:rPr>
              <a:t>*Level </a:t>
            </a:r>
            <a:r>
              <a:rPr lang="en-US" i="1" dirty="0">
                <a:latin typeface="Arial"/>
                <a:cs typeface="Arial"/>
              </a:rPr>
              <a:t>0 </a:t>
            </a:r>
            <a:r>
              <a:rPr lang="en-US" i="1" spc="-5" dirty="0">
                <a:latin typeface="Arial"/>
                <a:cs typeface="Arial"/>
              </a:rPr>
              <a:t>is not </a:t>
            </a:r>
            <a:r>
              <a:rPr lang="en-US" i="1" dirty="0">
                <a:latin typeface="Arial"/>
                <a:cs typeface="Arial"/>
              </a:rPr>
              <a:t>considered </a:t>
            </a:r>
            <a:r>
              <a:rPr lang="en-US" i="1" spc="-5" dirty="0">
                <a:latin typeface="Arial"/>
                <a:cs typeface="Arial"/>
              </a:rPr>
              <a:t>to be </a:t>
            </a:r>
            <a:r>
              <a:rPr lang="en-US" i="1" dirty="0">
                <a:latin typeface="Arial"/>
                <a:cs typeface="Arial"/>
              </a:rPr>
              <a:t>a sufficient </a:t>
            </a:r>
            <a:r>
              <a:rPr lang="en-US" i="1" spc="-5" dirty="0">
                <a:latin typeface="Arial"/>
                <a:cs typeface="Arial"/>
              </a:rPr>
              <a:t>move away from traditional fee-for-service incentives to be </a:t>
            </a:r>
            <a:r>
              <a:rPr lang="en-US" i="1" dirty="0">
                <a:latin typeface="Arial"/>
                <a:cs typeface="Arial"/>
              </a:rPr>
              <a:t>counted </a:t>
            </a:r>
            <a:r>
              <a:rPr lang="en-US" i="1" spc="-5" dirty="0">
                <a:latin typeface="Arial"/>
                <a:cs typeface="Arial"/>
              </a:rPr>
              <a:t>as </a:t>
            </a:r>
            <a:r>
              <a:rPr lang="en-US" i="1" dirty="0">
                <a:latin typeface="Arial"/>
                <a:cs typeface="Arial"/>
              </a:rPr>
              <a:t>value  </a:t>
            </a:r>
            <a:r>
              <a:rPr lang="en-US" i="1" spc="-5" dirty="0">
                <a:latin typeface="Arial"/>
                <a:cs typeface="Arial"/>
              </a:rPr>
              <a:t>based payment in the terms of the NYS VBP</a:t>
            </a:r>
            <a:r>
              <a:rPr lang="en-US" i="1" spc="-10" dirty="0">
                <a:latin typeface="Arial"/>
                <a:cs typeface="Arial"/>
              </a:rPr>
              <a:t> </a:t>
            </a:r>
            <a:r>
              <a:rPr lang="en-US" i="1" spc="-5" dirty="0">
                <a:latin typeface="Arial"/>
                <a:cs typeface="Arial"/>
              </a:rPr>
              <a:t>Roadmap.</a:t>
            </a:r>
            <a:endParaRPr lang="en-US" dirty="0">
              <a:latin typeface="Arial"/>
              <a:cs typeface="Arial"/>
            </a:endParaRPr>
          </a:p>
        </p:txBody>
      </p:sp>
    </p:spTree>
    <p:extLst>
      <p:ext uri="{BB962C8B-B14F-4D97-AF65-F5344CB8AC3E}">
        <p14:creationId xmlns:p14="http://schemas.microsoft.com/office/powerpoint/2010/main" val="143778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219810" y="295280"/>
            <a:ext cx="10979727" cy="1000120"/>
          </a:xfrm>
        </p:spPr>
        <p:txBody>
          <a:bodyPr>
            <a:normAutofit/>
          </a:bodyPr>
          <a:lstStyle/>
          <a:p>
            <a:r>
              <a:rPr lang="en-US" b="1" dirty="0">
                <a:solidFill>
                  <a:srgbClr val="503278"/>
                </a:solidFill>
                <a:latin typeface="Arial" panose="020B0604020202020204" pitchFamily="34" charset="0"/>
                <a:cs typeface="Arial" panose="020B0604020202020204" pitchFamily="34" charset="0"/>
              </a:rPr>
              <a:t>Contracting Parties</a:t>
            </a:r>
            <a:endParaRPr lang="en-US" sz="2000" dirty="0">
              <a:solidFill>
                <a:srgbClr val="503278"/>
              </a:solidFill>
              <a:latin typeface="Arial" panose="020B0604020202020204" pitchFamily="34" charset="0"/>
              <a:cs typeface="Arial" panose="020B0604020202020204" pitchFamily="34" charset="0"/>
            </a:endParaRPr>
          </a:p>
        </p:txBody>
      </p:sp>
      <p:sp>
        <p:nvSpPr>
          <p:cNvPr id="16" name="Rectangle 15"/>
          <p:cNvSpPr/>
          <p:nvPr/>
        </p:nvSpPr>
        <p:spPr>
          <a:xfrm>
            <a:off x="0" y="144555"/>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7" name="Rectangle 16"/>
          <p:cNvSpPr/>
          <p:nvPr/>
        </p:nvSpPr>
        <p:spPr>
          <a:xfrm>
            <a:off x="0" y="15"/>
            <a:ext cx="12192000" cy="15072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5</a:t>
            </a:r>
          </a:p>
        </p:txBody>
      </p:sp>
      <p:sp>
        <p:nvSpPr>
          <p:cNvPr id="12" name="object 3">
            <a:extLst>
              <a:ext uri="{FF2B5EF4-FFF2-40B4-BE49-F238E27FC236}">
                <a16:creationId xmlns:a16="http://schemas.microsoft.com/office/drawing/2014/main" id="{7515422F-6A5C-4956-B345-899A73236F29}"/>
              </a:ext>
            </a:extLst>
          </p:cNvPr>
          <p:cNvSpPr txBox="1"/>
          <p:nvPr/>
        </p:nvSpPr>
        <p:spPr>
          <a:xfrm>
            <a:off x="180870" y="1197839"/>
            <a:ext cx="11134694" cy="4891083"/>
          </a:xfrm>
          <a:prstGeom prst="rect">
            <a:avLst/>
          </a:prstGeom>
        </p:spPr>
        <p:txBody>
          <a:bodyPr vert="horz" wrap="square" lIns="0" tIns="12700" rIns="0" bIns="0" rtlCol="0">
            <a:spAutoFit/>
          </a:bodyPr>
          <a:lstStyle/>
          <a:p>
            <a:pPr marL="316865" indent="-304165">
              <a:spcBef>
                <a:spcPts val="100"/>
              </a:spcBef>
              <a:buChar char="•"/>
              <a:tabLst>
                <a:tab pos="316865" algn="l"/>
                <a:tab pos="317500" algn="l"/>
              </a:tabLst>
            </a:pPr>
            <a:r>
              <a:rPr sz="2000" b="1" spc="-5" dirty="0">
                <a:solidFill>
                  <a:srgbClr val="3E3151"/>
                </a:solidFill>
                <a:latin typeface="Arial"/>
                <a:cs typeface="Arial"/>
              </a:rPr>
              <a:t>Medicaid MCO</a:t>
            </a:r>
            <a:r>
              <a:rPr lang="en-US" sz="2000" b="1" spc="-5" dirty="0">
                <a:solidFill>
                  <a:srgbClr val="3E3151"/>
                </a:solidFill>
                <a:latin typeface="Arial"/>
                <a:cs typeface="Arial"/>
              </a:rPr>
              <a:t> --</a:t>
            </a:r>
            <a:r>
              <a:rPr sz="2000" b="1" spc="-5" dirty="0">
                <a:solidFill>
                  <a:srgbClr val="3E3151"/>
                </a:solidFill>
                <a:latin typeface="Arial"/>
                <a:cs typeface="Arial"/>
              </a:rPr>
              <a:t> </a:t>
            </a:r>
            <a:r>
              <a:rPr sz="1600" spc="-5" dirty="0">
                <a:latin typeface="Arial"/>
                <a:cs typeface="Arial"/>
              </a:rPr>
              <a:t>holds </a:t>
            </a:r>
            <a:r>
              <a:rPr sz="1600" dirty="0">
                <a:latin typeface="Arial"/>
                <a:cs typeface="Arial"/>
              </a:rPr>
              <a:t>a </a:t>
            </a:r>
            <a:r>
              <a:rPr sz="1600" spc="-5" dirty="0">
                <a:latin typeface="Arial"/>
                <a:cs typeface="Arial"/>
              </a:rPr>
              <a:t>Certificate of Authority from DOH under authority of Public Health Law Article</a:t>
            </a:r>
            <a:r>
              <a:rPr sz="1600" spc="-10" dirty="0">
                <a:latin typeface="Arial"/>
                <a:cs typeface="Arial"/>
              </a:rPr>
              <a:t> </a:t>
            </a:r>
            <a:r>
              <a:rPr sz="1600" spc="-5" dirty="0">
                <a:latin typeface="Arial"/>
                <a:cs typeface="Arial"/>
              </a:rPr>
              <a:t>44.</a:t>
            </a:r>
            <a:endParaRPr sz="2350" dirty="0">
              <a:latin typeface="Times New Roman"/>
              <a:cs typeface="Times New Roman"/>
            </a:endParaRPr>
          </a:p>
          <a:p>
            <a:pPr marL="316865" marR="20955" indent="-304165">
              <a:buChar char="•"/>
              <a:tabLst>
                <a:tab pos="316865" algn="l"/>
                <a:tab pos="317500" algn="l"/>
              </a:tabLst>
            </a:pPr>
            <a:r>
              <a:rPr sz="2000" b="1" spc="-5" dirty="0">
                <a:solidFill>
                  <a:srgbClr val="3E3151"/>
                </a:solidFill>
                <a:latin typeface="Arial"/>
                <a:cs typeface="Arial"/>
              </a:rPr>
              <a:t>IPA </a:t>
            </a:r>
            <a:r>
              <a:rPr sz="2000" b="1" spc="-5" dirty="0">
                <a:latin typeface="Arial"/>
                <a:cs typeface="Arial"/>
              </a:rPr>
              <a:t>-- </a:t>
            </a:r>
            <a:r>
              <a:rPr sz="1600" spc="-5" dirty="0">
                <a:latin typeface="Arial"/>
                <a:cs typeface="Arial"/>
              </a:rPr>
              <a:t>an organization that </a:t>
            </a:r>
            <a:r>
              <a:rPr sz="1600" dirty="0">
                <a:latin typeface="Arial"/>
                <a:cs typeface="Arial"/>
              </a:rPr>
              <a:t>contracts </a:t>
            </a:r>
            <a:r>
              <a:rPr sz="1600" spc="-5" dirty="0">
                <a:latin typeface="Arial"/>
                <a:cs typeface="Arial"/>
              </a:rPr>
              <a:t>directly with health </a:t>
            </a:r>
            <a:r>
              <a:rPr sz="1600" dirty="0">
                <a:latin typeface="Arial"/>
                <a:cs typeface="Arial"/>
              </a:rPr>
              <a:t>care </a:t>
            </a:r>
            <a:r>
              <a:rPr sz="1600" spc="-5" dirty="0">
                <a:latin typeface="Arial"/>
                <a:cs typeface="Arial"/>
              </a:rPr>
              <a:t>providers. IPAs </a:t>
            </a:r>
            <a:r>
              <a:rPr sz="1600" dirty="0">
                <a:latin typeface="Arial"/>
                <a:cs typeface="Arial"/>
              </a:rPr>
              <a:t>contract </a:t>
            </a:r>
            <a:r>
              <a:rPr sz="1600" spc="-5" dirty="0">
                <a:latin typeface="Arial"/>
                <a:cs typeface="Arial"/>
              </a:rPr>
              <a:t>with MCOs to help form the MCOs  provider</a:t>
            </a:r>
            <a:r>
              <a:rPr sz="1600" spc="-10" dirty="0">
                <a:latin typeface="Arial"/>
                <a:cs typeface="Arial"/>
              </a:rPr>
              <a:t> </a:t>
            </a:r>
            <a:r>
              <a:rPr sz="1600" spc="-5" dirty="0">
                <a:latin typeface="Arial"/>
                <a:cs typeface="Arial"/>
              </a:rPr>
              <a:t>network.</a:t>
            </a:r>
            <a:endParaRPr sz="1600" dirty="0">
              <a:latin typeface="Arial"/>
              <a:cs typeface="Arial"/>
            </a:endParaRPr>
          </a:p>
          <a:p>
            <a:pPr marL="366395" marR="228600" indent="-304165">
              <a:spcBef>
                <a:spcPts val="1090"/>
              </a:spcBef>
              <a:buChar char="•"/>
              <a:tabLst>
                <a:tab pos="366395" algn="l"/>
                <a:tab pos="367030" algn="l"/>
              </a:tabLst>
            </a:pPr>
            <a:r>
              <a:rPr sz="2000" b="1" spc="-5" dirty="0">
                <a:solidFill>
                  <a:srgbClr val="3E3151"/>
                </a:solidFill>
                <a:latin typeface="Arial"/>
                <a:cs typeface="Arial"/>
              </a:rPr>
              <a:t>ACO </a:t>
            </a:r>
            <a:r>
              <a:rPr sz="2000" b="1" spc="-5" dirty="0">
                <a:latin typeface="Arial"/>
                <a:cs typeface="Arial"/>
              </a:rPr>
              <a:t>-- </a:t>
            </a:r>
            <a:r>
              <a:rPr sz="1600" spc="-5" dirty="0">
                <a:latin typeface="Arial"/>
                <a:cs typeface="Arial"/>
              </a:rPr>
              <a:t>An organization of </a:t>
            </a:r>
            <a:r>
              <a:rPr sz="1600" dirty="0">
                <a:latin typeface="Arial"/>
                <a:cs typeface="Arial"/>
              </a:rPr>
              <a:t>clinically </a:t>
            </a:r>
            <a:r>
              <a:rPr sz="1600" spc="-5" dirty="0">
                <a:latin typeface="Arial"/>
                <a:cs typeface="Arial"/>
              </a:rPr>
              <a:t>integrated health </a:t>
            </a:r>
            <a:r>
              <a:rPr sz="1600" dirty="0">
                <a:latin typeface="Arial"/>
                <a:cs typeface="Arial"/>
              </a:rPr>
              <a:t>care </a:t>
            </a:r>
            <a:r>
              <a:rPr sz="1600" spc="-5" dirty="0">
                <a:latin typeface="Arial"/>
                <a:cs typeface="Arial"/>
              </a:rPr>
              <a:t>providers that provide, manage, and </a:t>
            </a:r>
            <a:r>
              <a:rPr sz="1600" dirty="0">
                <a:latin typeface="Arial"/>
                <a:cs typeface="Arial"/>
              </a:rPr>
              <a:t>coordinate </a:t>
            </a:r>
            <a:r>
              <a:rPr sz="1600" spc="-5" dirty="0">
                <a:latin typeface="Arial"/>
                <a:cs typeface="Arial"/>
              </a:rPr>
              <a:t>health </a:t>
            </a:r>
            <a:r>
              <a:rPr sz="1600" dirty="0">
                <a:latin typeface="Arial"/>
                <a:cs typeface="Arial"/>
              </a:rPr>
              <a:t>care  </a:t>
            </a:r>
            <a:r>
              <a:rPr sz="1600" spc="-5" dirty="0">
                <a:latin typeface="Arial"/>
                <a:cs typeface="Arial"/>
              </a:rPr>
              <a:t>(including primary </a:t>
            </a:r>
            <a:r>
              <a:rPr sz="1600" dirty="0">
                <a:latin typeface="Arial"/>
                <a:cs typeface="Arial"/>
              </a:rPr>
              <a:t>care) </a:t>
            </a:r>
            <a:r>
              <a:rPr sz="1600" spc="-5" dirty="0">
                <a:latin typeface="Arial"/>
                <a:cs typeface="Arial"/>
              </a:rPr>
              <a:t>for </a:t>
            </a:r>
            <a:r>
              <a:rPr sz="1600" dirty="0">
                <a:latin typeface="Arial"/>
                <a:cs typeface="Arial"/>
              </a:rPr>
              <a:t>a </a:t>
            </a:r>
            <a:r>
              <a:rPr sz="1600" spc="-5" dirty="0">
                <a:latin typeface="Arial"/>
                <a:cs typeface="Arial"/>
              </a:rPr>
              <a:t>defined</a:t>
            </a:r>
            <a:r>
              <a:rPr sz="1600" spc="425" dirty="0">
                <a:latin typeface="Arial"/>
                <a:cs typeface="Arial"/>
              </a:rPr>
              <a:t> </a:t>
            </a:r>
            <a:r>
              <a:rPr sz="1600" spc="-5" dirty="0">
                <a:latin typeface="Arial"/>
                <a:cs typeface="Arial"/>
              </a:rPr>
              <a:t>population</a:t>
            </a:r>
            <a:endParaRPr sz="1600" dirty="0">
              <a:latin typeface="Arial"/>
              <a:cs typeface="Arial"/>
            </a:endParaRPr>
          </a:p>
          <a:p>
            <a:pPr marL="766445" lvl="1" indent="-228600">
              <a:buChar char="•"/>
              <a:tabLst>
                <a:tab pos="766445" algn="l"/>
                <a:tab pos="767080" algn="l"/>
              </a:tabLst>
            </a:pPr>
            <a:r>
              <a:rPr sz="1600" spc="-5" dirty="0">
                <a:latin typeface="Arial"/>
                <a:cs typeface="Arial"/>
              </a:rPr>
              <a:t>Medicare ACO (approved by CMS) </a:t>
            </a:r>
            <a:r>
              <a:rPr lang="en-US" sz="1600" spc="-5" dirty="0">
                <a:latin typeface="Arial"/>
                <a:cs typeface="Arial"/>
              </a:rPr>
              <a:t>for Medicare population such approval </a:t>
            </a:r>
            <a:r>
              <a:rPr sz="1600" spc="-5" dirty="0">
                <a:latin typeface="Arial"/>
                <a:cs typeface="Arial"/>
              </a:rPr>
              <a:t>does not make </a:t>
            </a:r>
            <a:r>
              <a:rPr lang="en-US" sz="1600" spc="-5" dirty="0">
                <a:latin typeface="Arial"/>
                <a:cs typeface="Arial"/>
              </a:rPr>
              <a:t>the entity into a </a:t>
            </a:r>
            <a:r>
              <a:rPr sz="1600" spc="-5" dirty="0">
                <a:latin typeface="Arial"/>
                <a:cs typeface="Arial"/>
              </a:rPr>
              <a:t>Medicaid ACO and </a:t>
            </a:r>
            <a:r>
              <a:rPr sz="1600" dirty="0">
                <a:latin typeface="Arial"/>
                <a:cs typeface="Arial"/>
              </a:rPr>
              <a:t>vice versa.</a:t>
            </a:r>
          </a:p>
          <a:p>
            <a:pPr marL="766445" lvl="1" indent="-228600">
              <a:spcBef>
                <a:spcPts val="555"/>
              </a:spcBef>
              <a:buChar char="•"/>
              <a:tabLst>
                <a:tab pos="766445" algn="l"/>
                <a:tab pos="767080" algn="l"/>
              </a:tabLst>
            </a:pPr>
            <a:r>
              <a:rPr sz="1600" spc="-5" dirty="0">
                <a:latin typeface="Arial"/>
                <a:cs typeface="Arial"/>
              </a:rPr>
              <a:t>IPAs may be </a:t>
            </a:r>
            <a:r>
              <a:rPr sz="1600" dirty="0">
                <a:latin typeface="Arial"/>
                <a:cs typeface="Arial"/>
              </a:rPr>
              <a:t>certified </a:t>
            </a:r>
            <a:r>
              <a:rPr sz="1600" spc="-5" dirty="0">
                <a:latin typeface="Arial"/>
                <a:cs typeface="Arial"/>
              </a:rPr>
              <a:t>by DOH as an ACO, but an ACO is not an</a:t>
            </a:r>
            <a:r>
              <a:rPr sz="1600" spc="425" dirty="0">
                <a:latin typeface="Arial"/>
                <a:cs typeface="Arial"/>
              </a:rPr>
              <a:t> </a:t>
            </a:r>
            <a:r>
              <a:rPr sz="1600" spc="-5" dirty="0">
                <a:latin typeface="Arial"/>
                <a:cs typeface="Arial"/>
              </a:rPr>
              <a:t>IPA.</a:t>
            </a:r>
            <a:endParaRPr sz="1600" dirty="0">
              <a:latin typeface="Arial"/>
              <a:cs typeface="Arial"/>
            </a:endParaRPr>
          </a:p>
          <a:p>
            <a:pPr marL="766445" lvl="1" indent="-228600">
              <a:spcBef>
                <a:spcPts val="555"/>
              </a:spcBef>
              <a:buChar char="•"/>
              <a:tabLst>
                <a:tab pos="766445" algn="l"/>
                <a:tab pos="767080" algn="l"/>
              </a:tabLst>
            </a:pPr>
            <a:r>
              <a:rPr sz="1600" spc="-5" dirty="0">
                <a:latin typeface="Arial"/>
                <a:cs typeface="Arial"/>
              </a:rPr>
              <a:t>For Medicaid (and for </a:t>
            </a:r>
            <a:r>
              <a:rPr sz="1600" dirty="0">
                <a:latin typeface="Arial"/>
                <a:cs typeface="Arial"/>
              </a:rPr>
              <a:t>commercial </a:t>
            </a:r>
            <a:r>
              <a:rPr sz="1600" spc="-5" dirty="0">
                <a:latin typeface="Arial"/>
                <a:cs typeface="Arial"/>
              </a:rPr>
              <a:t>health insurance), an ACO must be approved as an</a:t>
            </a:r>
            <a:r>
              <a:rPr sz="1600" spc="-10" dirty="0">
                <a:latin typeface="Arial"/>
                <a:cs typeface="Arial"/>
              </a:rPr>
              <a:t> </a:t>
            </a:r>
            <a:r>
              <a:rPr sz="1600" spc="-5" dirty="0">
                <a:latin typeface="Arial"/>
                <a:cs typeface="Arial"/>
              </a:rPr>
              <a:t>IPA</a:t>
            </a:r>
            <a:r>
              <a:rPr lang="en-US" sz="1600" spc="-5" dirty="0">
                <a:latin typeface="Arial"/>
                <a:cs typeface="Arial"/>
              </a:rPr>
              <a:t>.</a:t>
            </a:r>
            <a:endParaRPr sz="2300" dirty="0">
              <a:latin typeface="Times New Roman"/>
              <a:cs typeface="Times New Roman"/>
            </a:endParaRPr>
          </a:p>
          <a:p>
            <a:pPr marL="366395" indent="-304165">
              <a:buChar char="•"/>
              <a:tabLst>
                <a:tab pos="366395" algn="l"/>
                <a:tab pos="367030" algn="l"/>
                <a:tab pos="1918970" algn="l"/>
              </a:tabLst>
            </a:pPr>
            <a:r>
              <a:rPr sz="2000" b="1" spc="-5" dirty="0">
                <a:solidFill>
                  <a:srgbClr val="3E3151"/>
                </a:solidFill>
                <a:latin typeface="Arial"/>
                <a:cs typeface="Arial"/>
              </a:rPr>
              <a:t>Providers</a:t>
            </a:r>
            <a:r>
              <a:rPr sz="2000" b="1" spc="-10" dirty="0">
                <a:solidFill>
                  <a:srgbClr val="3E3151"/>
                </a:solidFill>
                <a:latin typeface="Arial"/>
                <a:cs typeface="Arial"/>
              </a:rPr>
              <a:t> </a:t>
            </a:r>
            <a:r>
              <a:rPr sz="2000" b="1" spc="-5" dirty="0">
                <a:solidFill>
                  <a:srgbClr val="3E3151"/>
                </a:solidFill>
                <a:latin typeface="Arial"/>
                <a:cs typeface="Arial"/>
              </a:rPr>
              <a:t>--	</a:t>
            </a:r>
            <a:r>
              <a:rPr sz="1600" spc="-5" dirty="0">
                <a:latin typeface="Arial"/>
                <a:cs typeface="Arial"/>
              </a:rPr>
              <a:t>Individual provider </a:t>
            </a:r>
            <a:r>
              <a:rPr sz="1600" dirty="0">
                <a:latin typeface="Arial"/>
                <a:cs typeface="Arial"/>
              </a:rPr>
              <a:t>s </a:t>
            </a:r>
            <a:r>
              <a:rPr sz="1600" spc="-5" dirty="0">
                <a:latin typeface="Arial"/>
                <a:cs typeface="Arial"/>
              </a:rPr>
              <a:t>may </a:t>
            </a:r>
            <a:r>
              <a:rPr sz="1600" dirty="0">
                <a:latin typeface="Arial"/>
                <a:cs typeface="Arial"/>
              </a:rPr>
              <a:t>contract </a:t>
            </a:r>
            <a:r>
              <a:rPr sz="1600" spc="-5" dirty="0">
                <a:latin typeface="Arial"/>
                <a:cs typeface="Arial"/>
              </a:rPr>
              <a:t>with MCO directly for provision of </a:t>
            </a:r>
            <a:r>
              <a:rPr sz="1600" dirty="0">
                <a:latin typeface="Arial"/>
                <a:cs typeface="Arial"/>
              </a:rPr>
              <a:t>care </a:t>
            </a:r>
            <a:r>
              <a:rPr sz="1600" spc="-5" dirty="0">
                <a:latin typeface="Arial"/>
                <a:cs typeface="Arial"/>
              </a:rPr>
              <a:t>and</a:t>
            </a:r>
            <a:r>
              <a:rPr sz="1600" spc="-25" dirty="0">
                <a:latin typeface="Arial"/>
                <a:cs typeface="Arial"/>
              </a:rPr>
              <a:t> </a:t>
            </a:r>
            <a:r>
              <a:rPr sz="1600" dirty="0">
                <a:latin typeface="Arial"/>
                <a:cs typeface="Arial"/>
              </a:rPr>
              <a:t>services.</a:t>
            </a:r>
          </a:p>
          <a:p>
            <a:pPr marL="766445" lvl="1" indent="-225425">
              <a:spcBef>
                <a:spcPts val="334"/>
              </a:spcBef>
              <a:buChar char="•"/>
              <a:tabLst>
                <a:tab pos="766445" algn="l"/>
                <a:tab pos="767080" algn="l"/>
              </a:tabLst>
            </a:pPr>
            <a:r>
              <a:rPr sz="1600" spc="-5" dirty="0">
                <a:latin typeface="Arial"/>
                <a:cs typeface="Arial"/>
              </a:rPr>
              <a:t>Individual physicians/practitioners, Medical</a:t>
            </a:r>
            <a:r>
              <a:rPr sz="1600" spc="-10" dirty="0">
                <a:latin typeface="Arial"/>
                <a:cs typeface="Arial"/>
              </a:rPr>
              <a:t> </a:t>
            </a:r>
            <a:r>
              <a:rPr sz="1600" spc="-5" dirty="0">
                <a:latin typeface="Arial"/>
                <a:cs typeface="Arial"/>
              </a:rPr>
              <a:t>groups,</a:t>
            </a:r>
            <a:endParaRPr sz="1600" dirty="0">
              <a:latin typeface="Arial"/>
              <a:cs typeface="Arial"/>
            </a:endParaRPr>
          </a:p>
          <a:p>
            <a:pPr marL="766445" lvl="1" indent="-225425">
              <a:buChar char="•"/>
              <a:tabLst>
                <a:tab pos="766445" algn="l"/>
                <a:tab pos="767080" algn="l"/>
              </a:tabLst>
            </a:pPr>
            <a:r>
              <a:rPr sz="1600" spc="-5" dirty="0">
                <a:latin typeface="Arial"/>
                <a:cs typeface="Arial"/>
              </a:rPr>
              <a:t>Hospital</a:t>
            </a:r>
            <a:r>
              <a:rPr sz="1600" spc="-10" dirty="0">
                <a:latin typeface="Arial"/>
                <a:cs typeface="Arial"/>
              </a:rPr>
              <a:t> </a:t>
            </a:r>
            <a:r>
              <a:rPr sz="1600" spc="-5" dirty="0">
                <a:latin typeface="Arial"/>
                <a:cs typeface="Arial"/>
              </a:rPr>
              <a:t>Systems</a:t>
            </a:r>
            <a:endParaRPr sz="1600" dirty="0">
              <a:latin typeface="Arial"/>
              <a:cs typeface="Arial"/>
            </a:endParaRPr>
          </a:p>
          <a:p>
            <a:pPr marL="766445" lvl="1" indent="-225425">
              <a:spcBef>
                <a:spcPts val="125"/>
              </a:spcBef>
              <a:buChar char="•"/>
              <a:tabLst>
                <a:tab pos="766445" algn="l"/>
                <a:tab pos="767080" algn="l"/>
              </a:tabLst>
            </a:pPr>
            <a:r>
              <a:rPr sz="1600" spc="-5" dirty="0">
                <a:latin typeface="Arial"/>
                <a:cs typeface="Arial"/>
              </a:rPr>
              <a:t>FQHCs and large medical groups</a:t>
            </a:r>
            <a:endParaRPr sz="1600" dirty="0">
              <a:latin typeface="Arial"/>
              <a:cs typeface="Arial"/>
            </a:endParaRPr>
          </a:p>
          <a:p>
            <a:pPr marL="766445" lvl="1" indent="-225425">
              <a:spcBef>
                <a:spcPts val="330"/>
              </a:spcBef>
              <a:buChar char="•"/>
              <a:tabLst>
                <a:tab pos="766445" algn="l"/>
                <a:tab pos="767080" algn="l"/>
              </a:tabLst>
            </a:pPr>
            <a:r>
              <a:rPr sz="1600" spc="-5" dirty="0">
                <a:latin typeface="Arial"/>
                <a:cs typeface="Arial"/>
              </a:rPr>
              <a:t>Smaller providers including </a:t>
            </a:r>
            <a:r>
              <a:rPr sz="1600" dirty="0">
                <a:latin typeface="Arial"/>
                <a:cs typeface="Arial"/>
              </a:rPr>
              <a:t>community </a:t>
            </a:r>
            <a:r>
              <a:rPr sz="1600" spc="-5" dirty="0">
                <a:latin typeface="Arial"/>
                <a:cs typeface="Arial"/>
              </a:rPr>
              <a:t>based organizations</a:t>
            </a:r>
            <a:r>
              <a:rPr sz="1600" spc="425" dirty="0">
                <a:latin typeface="Arial"/>
                <a:cs typeface="Arial"/>
              </a:rPr>
              <a:t> </a:t>
            </a:r>
            <a:r>
              <a:rPr sz="1600" spc="-5" dirty="0">
                <a:latin typeface="Arial"/>
                <a:cs typeface="Arial"/>
              </a:rPr>
              <a:t>(CBOs)</a:t>
            </a:r>
            <a:endParaRPr sz="2150" dirty="0">
              <a:latin typeface="Times New Roman"/>
              <a:cs typeface="Times New Roman"/>
            </a:endParaRPr>
          </a:p>
          <a:p>
            <a:pPr marL="424815" marR="5080" indent="-304165">
              <a:buChar char="•"/>
              <a:tabLst>
                <a:tab pos="424815" algn="l"/>
                <a:tab pos="425450" algn="l"/>
                <a:tab pos="2118360" algn="l"/>
              </a:tabLst>
            </a:pPr>
            <a:r>
              <a:rPr sz="2000" b="1" spc="-5" dirty="0">
                <a:solidFill>
                  <a:srgbClr val="3E3151"/>
                </a:solidFill>
                <a:latin typeface="Arial"/>
                <a:cs typeface="Arial"/>
              </a:rPr>
              <a:t>Management	Contractor -- </a:t>
            </a:r>
            <a:r>
              <a:rPr sz="1600" spc="-5" dirty="0">
                <a:latin typeface="Arial"/>
                <a:cs typeface="Arial"/>
              </a:rPr>
              <a:t>An entity that an MCO may delegate </a:t>
            </a:r>
            <a:r>
              <a:rPr sz="1600" dirty="0">
                <a:latin typeface="Arial"/>
                <a:cs typeface="Arial"/>
              </a:rPr>
              <a:t>some </a:t>
            </a:r>
            <a:r>
              <a:rPr sz="1600" spc="-5" dirty="0">
                <a:latin typeface="Arial"/>
                <a:cs typeface="Arial"/>
              </a:rPr>
              <a:t>of its management functions to. Many  management </a:t>
            </a:r>
            <a:r>
              <a:rPr sz="1600" dirty="0">
                <a:latin typeface="Arial"/>
                <a:cs typeface="Arial"/>
              </a:rPr>
              <a:t>contractors </a:t>
            </a:r>
            <a:r>
              <a:rPr sz="1600" spc="-5" dirty="0">
                <a:latin typeface="Arial"/>
                <a:cs typeface="Arial"/>
              </a:rPr>
              <a:t>have affiliated IPAs. Pharmacy Benefit Managers and Dental Benefit Managers are examples of  management </a:t>
            </a:r>
            <a:r>
              <a:rPr sz="1600" dirty="0">
                <a:latin typeface="Arial"/>
                <a:cs typeface="Arial"/>
              </a:rPr>
              <a:t>contractors.</a:t>
            </a:r>
          </a:p>
        </p:txBody>
      </p:sp>
    </p:spTree>
    <p:extLst>
      <p:ext uri="{BB962C8B-B14F-4D97-AF65-F5344CB8AC3E}">
        <p14:creationId xmlns:p14="http://schemas.microsoft.com/office/powerpoint/2010/main" val="582039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219810" y="295280"/>
            <a:ext cx="10979727" cy="1000120"/>
          </a:xfrm>
        </p:spPr>
        <p:txBody>
          <a:bodyPr>
            <a:normAutofit/>
          </a:bodyPr>
          <a:lstStyle/>
          <a:p>
            <a:r>
              <a:rPr lang="en-US" b="1" dirty="0">
                <a:solidFill>
                  <a:srgbClr val="503278"/>
                </a:solidFill>
                <a:latin typeface="Arial" panose="020B0604020202020204" pitchFamily="34" charset="0"/>
                <a:cs typeface="Arial" panose="020B0604020202020204" pitchFamily="34" charset="0"/>
              </a:rPr>
              <a:t>Two Methods of Contracting</a:t>
            </a:r>
            <a:endParaRPr lang="en-US" sz="2000" dirty="0">
              <a:solidFill>
                <a:srgbClr val="503278"/>
              </a:solidFill>
              <a:latin typeface="Arial" panose="020B0604020202020204" pitchFamily="34" charset="0"/>
              <a:cs typeface="Arial" panose="020B0604020202020204" pitchFamily="34" charset="0"/>
            </a:endParaRPr>
          </a:p>
        </p:txBody>
      </p:sp>
      <p:sp>
        <p:nvSpPr>
          <p:cNvPr id="16" name="Rectangle 15"/>
          <p:cNvSpPr/>
          <p:nvPr/>
        </p:nvSpPr>
        <p:spPr>
          <a:xfrm>
            <a:off x="0" y="144555"/>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7" name="Rectangle 16"/>
          <p:cNvSpPr/>
          <p:nvPr/>
        </p:nvSpPr>
        <p:spPr>
          <a:xfrm>
            <a:off x="0" y="15"/>
            <a:ext cx="12192000" cy="15072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6</a:t>
            </a:r>
          </a:p>
        </p:txBody>
      </p:sp>
      <p:sp>
        <p:nvSpPr>
          <p:cNvPr id="8" name="object 3">
            <a:extLst>
              <a:ext uri="{FF2B5EF4-FFF2-40B4-BE49-F238E27FC236}">
                <a16:creationId xmlns:a16="http://schemas.microsoft.com/office/drawing/2014/main" id="{4DA7CB7B-D79D-40FA-99AC-4CDF992C60A4}"/>
              </a:ext>
            </a:extLst>
          </p:cNvPr>
          <p:cNvSpPr/>
          <p:nvPr/>
        </p:nvSpPr>
        <p:spPr>
          <a:xfrm>
            <a:off x="782957" y="2588410"/>
            <a:ext cx="1894839" cy="1137285"/>
          </a:xfrm>
          <a:custGeom>
            <a:avLst/>
            <a:gdLst/>
            <a:ahLst/>
            <a:cxnLst/>
            <a:rect l="l" t="t" r="r" b="b"/>
            <a:pathLst>
              <a:path w="1894839" h="1137285">
                <a:moveTo>
                  <a:pt x="1781016" y="1136817"/>
                </a:moveTo>
                <a:lnTo>
                  <a:pt x="113680" y="1136817"/>
                </a:lnTo>
                <a:lnTo>
                  <a:pt x="69430" y="1127884"/>
                </a:lnTo>
                <a:lnTo>
                  <a:pt x="33295" y="1103521"/>
                </a:lnTo>
                <a:lnTo>
                  <a:pt x="8932" y="1067385"/>
                </a:lnTo>
                <a:lnTo>
                  <a:pt x="0" y="1023135"/>
                </a:lnTo>
                <a:lnTo>
                  <a:pt x="0" y="113680"/>
                </a:lnTo>
                <a:lnTo>
                  <a:pt x="8932" y="69430"/>
                </a:lnTo>
                <a:lnTo>
                  <a:pt x="33295" y="33295"/>
                </a:lnTo>
                <a:lnTo>
                  <a:pt x="69430" y="8932"/>
                </a:lnTo>
                <a:lnTo>
                  <a:pt x="113680" y="0"/>
                </a:lnTo>
                <a:lnTo>
                  <a:pt x="1781016" y="0"/>
                </a:lnTo>
                <a:lnTo>
                  <a:pt x="1824520" y="8652"/>
                </a:lnTo>
                <a:lnTo>
                  <a:pt x="1861401" y="33295"/>
                </a:lnTo>
                <a:lnTo>
                  <a:pt x="1886044" y="70176"/>
                </a:lnTo>
                <a:lnTo>
                  <a:pt x="1894697" y="113680"/>
                </a:lnTo>
                <a:lnTo>
                  <a:pt x="1894697" y="1023135"/>
                </a:lnTo>
                <a:lnTo>
                  <a:pt x="1885764" y="1067385"/>
                </a:lnTo>
                <a:lnTo>
                  <a:pt x="1861401" y="1103521"/>
                </a:lnTo>
                <a:lnTo>
                  <a:pt x="1825266" y="1127884"/>
                </a:lnTo>
                <a:lnTo>
                  <a:pt x="1781016" y="1136817"/>
                </a:lnTo>
                <a:close/>
              </a:path>
            </a:pathLst>
          </a:custGeom>
          <a:solidFill>
            <a:srgbClr val="49ABC5"/>
          </a:solidFill>
        </p:spPr>
        <p:txBody>
          <a:bodyPr wrap="square" lIns="0" tIns="0" rIns="0" bIns="0" rtlCol="0"/>
          <a:lstStyle/>
          <a:p>
            <a:pPr marL="12700" lvl="0">
              <a:spcBef>
                <a:spcPts val="100"/>
              </a:spcBef>
            </a:pPr>
            <a:endParaRPr lang="en-US" sz="3500" dirty="0">
              <a:solidFill>
                <a:prstClr val="black"/>
              </a:solidFill>
              <a:cs typeface="Calibri"/>
            </a:endParaRPr>
          </a:p>
        </p:txBody>
      </p:sp>
      <p:sp>
        <p:nvSpPr>
          <p:cNvPr id="2" name="TextBox 1">
            <a:extLst>
              <a:ext uri="{FF2B5EF4-FFF2-40B4-BE49-F238E27FC236}">
                <a16:creationId xmlns:a16="http://schemas.microsoft.com/office/drawing/2014/main" id="{5FBF9266-E770-4F82-8619-914B33D2D38A}"/>
              </a:ext>
            </a:extLst>
          </p:cNvPr>
          <p:cNvSpPr txBox="1"/>
          <p:nvPr/>
        </p:nvSpPr>
        <p:spPr>
          <a:xfrm>
            <a:off x="1184781" y="2858641"/>
            <a:ext cx="1192584" cy="584775"/>
          </a:xfrm>
          <a:prstGeom prst="rect">
            <a:avLst/>
          </a:prstGeom>
          <a:noFill/>
        </p:spPr>
        <p:txBody>
          <a:bodyPr wrap="square" rtlCol="0">
            <a:spAutoFit/>
          </a:bodyPr>
          <a:lstStyle/>
          <a:p>
            <a:r>
              <a:rPr lang="en-US" sz="3200" dirty="0">
                <a:solidFill>
                  <a:schemeClr val="bg1"/>
                </a:solidFill>
              </a:rPr>
              <a:t>MCO</a:t>
            </a:r>
          </a:p>
        </p:txBody>
      </p:sp>
      <p:sp>
        <p:nvSpPr>
          <p:cNvPr id="11" name="object 5">
            <a:extLst>
              <a:ext uri="{FF2B5EF4-FFF2-40B4-BE49-F238E27FC236}">
                <a16:creationId xmlns:a16="http://schemas.microsoft.com/office/drawing/2014/main" id="{D6E4B6B7-29D5-4C50-A117-78A76A1D187C}"/>
              </a:ext>
            </a:extLst>
          </p:cNvPr>
          <p:cNvSpPr/>
          <p:nvPr/>
        </p:nvSpPr>
        <p:spPr>
          <a:xfrm>
            <a:off x="2844388" y="2921878"/>
            <a:ext cx="401955" cy="469900"/>
          </a:xfrm>
          <a:custGeom>
            <a:avLst/>
            <a:gdLst/>
            <a:ahLst/>
            <a:cxnLst/>
            <a:rect l="l" t="t" r="r" b="b"/>
            <a:pathLst>
              <a:path w="401955" h="469900">
                <a:moveTo>
                  <a:pt x="200838" y="469884"/>
                </a:moveTo>
                <a:lnTo>
                  <a:pt x="200838" y="375906"/>
                </a:lnTo>
                <a:lnTo>
                  <a:pt x="0" y="375906"/>
                </a:lnTo>
                <a:lnTo>
                  <a:pt x="0" y="93975"/>
                </a:lnTo>
                <a:lnTo>
                  <a:pt x="200838" y="93975"/>
                </a:lnTo>
                <a:lnTo>
                  <a:pt x="200838" y="0"/>
                </a:lnTo>
                <a:lnTo>
                  <a:pt x="401674" y="234941"/>
                </a:lnTo>
                <a:lnTo>
                  <a:pt x="200838" y="469884"/>
                </a:lnTo>
                <a:close/>
              </a:path>
            </a:pathLst>
          </a:custGeom>
          <a:solidFill>
            <a:srgbClr val="49ABC5"/>
          </a:solidFill>
        </p:spPr>
        <p:txBody>
          <a:bodyPr wrap="square" lIns="0" tIns="0" rIns="0" bIns="0" rtlCol="0"/>
          <a:lstStyle/>
          <a:p>
            <a:endParaRPr dirty="0"/>
          </a:p>
        </p:txBody>
      </p:sp>
      <p:sp>
        <p:nvSpPr>
          <p:cNvPr id="13" name="object 6">
            <a:extLst>
              <a:ext uri="{FF2B5EF4-FFF2-40B4-BE49-F238E27FC236}">
                <a16:creationId xmlns:a16="http://schemas.microsoft.com/office/drawing/2014/main" id="{B2CE967B-EA6D-4FE2-A92D-484DC3D78D38}"/>
              </a:ext>
            </a:extLst>
          </p:cNvPr>
          <p:cNvSpPr/>
          <p:nvPr/>
        </p:nvSpPr>
        <p:spPr>
          <a:xfrm>
            <a:off x="3435536" y="2588410"/>
            <a:ext cx="1894839" cy="1137285"/>
          </a:xfrm>
          <a:custGeom>
            <a:avLst/>
            <a:gdLst/>
            <a:ahLst/>
            <a:cxnLst/>
            <a:rect l="l" t="t" r="r" b="b"/>
            <a:pathLst>
              <a:path w="1894839" h="1137285">
                <a:moveTo>
                  <a:pt x="1781015" y="1136817"/>
                </a:moveTo>
                <a:lnTo>
                  <a:pt x="113680" y="1136817"/>
                </a:lnTo>
                <a:lnTo>
                  <a:pt x="69430" y="1127884"/>
                </a:lnTo>
                <a:lnTo>
                  <a:pt x="33295" y="1103521"/>
                </a:lnTo>
                <a:lnTo>
                  <a:pt x="8932" y="1067385"/>
                </a:lnTo>
                <a:lnTo>
                  <a:pt x="0" y="1023135"/>
                </a:lnTo>
                <a:lnTo>
                  <a:pt x="0" y="113680"/>
                </a:lnTo>
                <a:lnTo>
                  <a:pt x="8932" y="69430"/>
                </a:lnTo>
                <a:lnTo>
                  <a:pt x="33295" y="33295"/>
                </a:lnTo>
                <a:lnTo>
                  <a:pt x="69430" y="8932"/>
                </a:lnTo>
                <a:lnTo>
                  <a:pt x="113680" y="0"/>
                </a:lnTo>
                <a:lnTo>
                  <a:pt x="1781015" y="0"/>
                </a:lnTo>
                <a:lnTo>
                  <a:pt x="1824520" y="8652"/>
                </a:lnTo>
                <a:lnTo>
                  <a:pt x="1861401" y="33295"/>
                </a:lnTo>
                <a:lnTo>
                  <a:pt x="1886044" y="70176"/>
                </a:lnTo>
                <a:lnTo>
                  <a:pt x="1894697" y="113680"/>
                </a:lnTo>
                <a:lnTo>
                  <a:pt x="1894697" y="1023135"/>
                </a:lnTo>
                <a:lnTo>
                  <a:pt x="1885764" y="1067385"/>
                </a:lnTo>
                <a:lnTo>
                  <a:pt x="1861401" y="1103521"/>
                </a:lnTo>
                <a:lnTo>
                  <a:pt x="1825266" y="1127884"/>
                </a:lnTo>
                <a:lnTo>
                  <a:pt x="1781015" y="1136817"/>
                </a:lnTo>
                <a:close/>
              </a:path>
            </a:pathLst>
          </a:custGeom>
          <a:solidFill>
            <a:srgbClr val="5FDE45"/>
          </a:solidFill>
        </p:spPr>
        <p:txBody>
          <a:bodyPr wrap="square" lIns="0" tIns="0" rIns="0" bIns="0" rtlCol="0"/>
          <a:lstStyle/>
          <a:p>
            <a:endParaRPr dirty="0"/>
          </a:p>
        </p:txBody>
      </p:sp>
      <p:sp>
        <p:nvSpPr>
          <p:cNvPr id="14" name="object 8">
            <a:extLst>
              <a:ext uri="{FF2B5EF4-FFF2-40B4-BE49-F238E27FC236}">
                <a16:creationId xmlns:a16="http://schemas.microsoft.com/office/drawing/2014/main" id="{CB0FEC95-ECFE-41AE-8296-4E0CD84AD3BC}"/>
              </a:ext>
            </a:extLst>
          </p:cNvPr>
          <p:cNvSpPr/>
          <p:nvPr/>
        </p:nvSpPr>
        <p:spPr>
          <a:xfrm>
            <a:off x="4241918" y="3891965"/>
            <a:ext cx="281940" cy="201295"/>
          </a:xfrm>
          <a:custGeom>
            <a:avLst/>
            <a:gdLst/>
            <a:ahLst/>
            <a:cxnLst/>
            <a:rect l="l" t="t" r="r" b="b"/>
            <a:pathLst>
              <a:path w="281939" h="201295">
                <a:moveTo>
                  <a:pt x="281930" y="200837"/>
                </a:moveTo>
                <a:lnTo>
                  <a:pt x="0" y="200837"/>
                </a:lnTo>
                <a:lnTo>
                  <a:pt x="0" y="0"/>
                </a:lnTo>
                <a:lnTo>
                  <a:pt x="281930" y="0"/>
                </a:lnTo>
                <a:lnTo>
                  <a:pt x="281930" y="200837"/>
                </a:lnTo>
                <a:close/>
              </a:path>
            </a:pathLst>
          </a:custGeom>
          <a:solidFill>
            <a:srgbClr val="F69444"/>
          </a:solidFill>
        </p:spPr>
        <p:txBody>
          <a:bodyPr wrap="square" lIns="0" tIns="0" rIns="0" bIns="0" rtlCol="0"/>
          <a:lstStyle/>
          <a:p>
            <a:endParaRPr dirty="0"/>
          </a:p>
        </p:txBody>
      </p:sp>
      <p:sp>
        <p:nvSpPr>
          <p:cNvPr id="15" name="object 9">
            <a:extLst>
              <a:ext uri="{FF2B5EF4-FFF2-40B4-BE49-F238E27FC236}">
                <a16:creationId xmlns:a16="http://schemas.microsoft.com/office/drawing/2014/main" id="{6A24153F-3345-4B75-8A94-E8F1D0E230A2}"/>
              </a:ext>
            </a:extLst>
          </p:cNvPr>
          <p:cNvSpPr/>
          <p:nvPr/>
        </p:nvSpPr>
        <p:spPr>
          <a:xfrm>
            <a:off x="4147942" y="4092802"/>
            <a:ext cx="469900" cy="201295"/>
          </a:xfrm>
          <a:custGeom>
            <a:avLst/>
            <a:gdLst/>
            <a:ahLst/>
            <a:cxnLst/>
            <a:rect l="l" t="t" r="r" b="b"/>
            <a:pathLst>
              <a:path w="469900" h="201295">
                <a:moveTo>
                  <a:pt x="234942" y="200838"/>
                </a:moveTo>
                <a:lnTo>
                  <a:pt x="0" y="0"/>
                </a:lnTo>
                <a:lnTo>
                  <a:pt x="469885" y="0"/>
                </a:lnTo>
                <a:lnTo>
                  <a:pt x="234942" y="200838"/>
                </a:lnTo>
                <a:close/>
              </a:path>
            </a:pathLst>
          </a:custGeom>
          <a:solidFill>
            <a:srgbClr val="F69444"/>
          </a:solidFill>
        </p:spPr>
        <p:txBody>
          <a:bodyPr wrap="square" lIns="0" tIns="0" rIns="0" bIns="0" rtlCol="0"/>
          <a:lstStyle/>
          <a:p>
            <a:endParaRPr dirty="0"/>
          </a:p>
        </p:txBody>
      </p:sp>
      <p:sp>
        <p:nvSpPr>
          <p:cNvPr id="18" name="object 10">
            <a:extLst>
              <a:ext uri="{FF2B5EF4-FFF2-40B4-BE49-F238E27FC236}">
                <a16:creationId xmlns:a16="http://schemas.microsoft.com/office/drawing/2014/main" id="{E51AEEF8-AC9E-48C5-93D0-2B2B09388E6F}"/>
              </a:ext>
            </a:extLst>
          </p:cNvPr>
          <p:cNvSpPr/>
          <p:nvPr/>
        </p:nvSpPr>
        <p:spPr>
          <a:xfrm>
            <a:off x="3435536" y="4684728"/>
            <a:ext cx="1894839" cy="1137285"/>
          </a:xfrm>
          <a:custGeom>
            <a:avLst/>
            <a:gdLst/>
            <a:ahLst/>
            <a:cxnLst/>
            <a:rect l="l" t="t" r="r" b="b"/>
            <a:pathLst>
              <a:path w="1894839" h="1137285">
                <a:moveTo>
                  <a:pt x="1781015" y="1136819"/>
                </a:moveTo>
                <a:lnTo>
                  <a:pt x="113680" y="1136819"/>
                </a:lnTo>
                <a:lnTo>
                  <a:pt x="69430" y="1127885"/>
                </a:lnTo>
                <a:lnTo>
                  <a:pt x="33295" y="1103521"/>
                </a:lnTo>
                <a:lnTo>
                  <a:pt x="8932" y="1067387"/>
                </a:lnTo>
                <a:lnTo>
                  <a:pt x="0" y="1023137"/>
                </a:lnTo>
                <a:lnTo>
                  <a:pt x="0" y="113682"/>
                </a:lnTo>
                <a:lnTo>
                  <a:pt x="8932" y="69432"/>
                </a:lnTo>
                <a:lnTo>
                  <a:pt x="33295" y="33296"/>
                </a:lnTo>
                <a:lnTo>
                  <a:pt x="69430" y="8932"/>
                </a:lnTo>
                <a:lnTo>
                  <a:pt x="113680" y="0"/>
                </a:lnTo>
                <a:lnTo>
                  <a:pt x="1781015" y="0"/>
                </a:lnTo>
                <a:lnTo>
                  <a:pt x="1824520" y="8653"/>
                </a:lnTo>
                <a:lnTo>
                  <a:pt x="1861401" y="33296"/>
                </a:lnTo>
                <a:lnTo>
                  <a:pt x="1886044" y="70176"/>
                </a:lnTo>
                <a:lnTo>
                  <a:pt x="1894697" y="113682"/>
                </a:lnTo>
                <a:lnTo>
                  <a:pt x="1894697" y="1023137"/>
                </a:lnTo>
                <a:lnTo>
                  <a:pt x="1885764" y="1067387"/>
                </a:lnTo>
                <a:lnTo>
                  <a:pt x="1861401" y="1103521"/>
                </a:lnTo>
                <a:lnTo>
                  <a:pt x="1825266" y="1127885"/>
                </a:lnTo>
                <a:lnTo>
                  <a:pt x="1781015" y="1136819"/>
                </a:lnTo>
                <a:close/>
              </a:path>
            </a:pathLst>
          </a:custGeom>
          <a:solidFill>
            <a:srgbClr val="F69444"/>
          </a:solidFill>
        </p:spPr>
        <p:txBody>
          <a:bodyPr wrap="square" lIns="0" tIns="0" rIns="0" bIns="0" rtlCol="0"/>
          <a:lstStyle/>
          <a:p>
            <a:endParaRPr dirty="0"/>
          </a:p>
        </p:txBody>
      </p:sp>
      <p:sp>
        <p:nvSpPr>
          <p:cNvPr id="19" name="object 18">
            <a:extLst>
              <a:ext uri="{FF2B5EF4-FFF2-40B4-BE49-F238E27FC236}">
                <a16:creationId xmlns:a16="http://schemas.microsoft.com/office/drawing/2014/main" id="{1F41DA37-E579-416C-8B84-A87BFA94D0E7}"/>
              </a:ext>
            </a:extLst>
          </p:cNvPr>
          <p:cNvSpPr/>
          <p:nvPr/>
        </p:nvSpPr>
        <p:spPr>
          <a:xfrm>
            <a:off x="5986723" y="1988142"/>
            <a:ext cx="0" cy="4464685"/>
          </a:xfrm>
          <a:custGeom>
            <a:avLst/>
            <a:gdLst/>
            <a:ahLst/>
            <a:cxnLst/>
            <a:rect l="l" t="t" r="r" b="b"/>
            <a:pathLst>
              <a:path h="4464685">
                <a:moveTo>
                  <a:pt x="0" y="0"/>
                </a:moveTo>
                <a:lnTo>
                  <a:pt x="0" y="4464412"/>
                </a:lnTo>
              </a:path>
            </a:pathLst>
          </a:custGeom>
          <a:ln w="38074">
            <a:solidFill>
              <a:srgbClr val="000000"/>
            </a:solidFill>
          </a:ln>
        </p:spPr>
        <p:txBody>
          <a:bodyPr wrap="square" lIns="0" tIns="0" rIns="0" bIns="0" rtlCol="0"/>
          <a:lstStyle/>
          <a:p>
            <a:endParaRPr dirty="0"/>
          </a:p>
        </p:txBody>
      </p:sp>
      <p:sp>
        <p:nvSpPr>
          <p:cNvPr id="20" name="object 12">
            <a:extLst>
              <a:ext uri="{FF2B5EF4-FFF2-40B4-BE49-F238E27FC236}">
                <a16:creationId xmlns:a16="http://schemas.microsoft.com/office/drawing/2014/main" id="{511B60FD-DDD0-4809-A375-A6E38320B820}"/>
              </a:ext>
            </a:extLst>
          </p:cNvPr>
          <p:cNvSpPr/>
          <p:nvPr/>
        </p:nvSpPr>
        <p:spPr>
          <a:xfrm>
            <a:off x="6686415" y="3474418"/>
            <a:ext cx="2016760" cy="1210310"/>
          </a:xfrm>
          <a:custGeom>
            <a:avLst/>
            <a:gdLst/>
            <a:ahLst/>
            <a:cxnLst/>
            <a:rect l="l" t="t" r="r" b="b"/>
            <a:pathLst>
              <a:path w="2016759" h="1210310">
                <a:moveTo>
                  <a:pt x="1895260" y="1209739"/>
                </a:moveTo>
                <a:lnTo>
                  <a:pt x="120973" y="1209739"/>
                </a:lnTo>
                <a:lnTo>
                  <a:pt x="73885" y="1200233"/>
                </a:lnTo>
                <a:lnTo>
                  <a:pt x="35431" y="1174307"/>
                </a:lnTo>
                <a:lnTo>
                  <a:pt x="9506" y="1135854"/>
                </a:lnTo>
                <a:lnTo>
                  <a:pt x="0" y="1088766"/>
                </a:lnTo>
                <a:lnTo>
                  <a:pt x="0" y="120973"/>
                </a:lnTo>
                <a:lnTo>
                  <a:pt x="9506" y="73884"/>
                </a:lnTo>
                <a:lnTo>
                  <a:pt x="35431" y="35431"/>
                </a:lnTo>
                <a:lnTo>
                  <a:pt x="73885" y="9505"/>
                </a:lnTo>
                <a:lnTo>
                  <a:pt x="120973" y="0"/>
                </a:lnTo>
                <a:lnTo>
                  <a:pt x="1895260" y="0"/>
                </a:lnTo>
                <a:lnTo>
                  <a:pt x="1941554" y="9207"/>
                </a:lnTo>
                <a:lnTo>
                  <a:pt x="1980803" y="35431"/>
                </a:lnTo>
                <a:lnTo>
                  <a:pt x="2007025" y="74678"/>
                </a:lnTo>
                <a:lnTo>
                  <a:pt x="2016235" y="120973"/>
                </a:lnTo>
                <a:lnTo>
                  <a:pt x="2016235" y="1088766"/>
                </a:lnTo>
                <a:lnTo>
                  <a:pt x="2006728" y="1135854"/>
                </a:lnTo>
                <a:lnTo>
                  <a:pt x="1980802" y="1174307"/>
                </a:lnTo>
                <a:lnTo>
                  <a:pt x="1942349" y="1200233"/>
                </a:lnTo>
                <a:lnTo>
                  <a:pt x="1895260" y="1209739"/>
                </a:lnTo>
                <a:close/>
              </a:path>
            </a:pathLst>
          </a:custGeom>
          <a:solidFill>
            <a:srgbClr val="49ABC5"/>
          </a:solidFill>
        </p:spPr>
        <p:txBody>
          <a:bodyPr wrap="square" lIns="0" tIns="0" rIns="0" bIns="0" rtlCol="0"/>
          <a:lstStyle/>
          <a:p>
            <a:endParaRPr dirty="0"/>
          </a:p>
        </p:txBody>
      </p:sp>
      <p:sp>
        <p:nvSpPr>
          <p:cNvPr id="21" name="object 14">
            <a:extLst>
              <a:ext uri="{FF2B5EF4-FFF2-40B4-BE49-F238E27FC236}">
                <a16:creationId xmlns:a16="http://schemas.microsoft.com/office/drawing/2014/main" id="{E9F666D1-2F1E-4830-8A1E-B055DC8E2309}"/>
              </a:ext>
            </a:extLst>
          </p:cNvPr>
          <p:cNvSpPr/>
          <p:nvPr/>
        </p:nvSpPr>
        <p:spPr>
          <a:xfrm>
            <a:off x="8904274" y="3829274"/>
            <a:ext cx="427990" cy="500380"/>
          </a:xfrm>
          <a:custGeom>
            <a:avLst/>
            <a:gdLst/>
            <a:ahLst/>
            <a:cxnLst/>
            <a:rect l="l" t="t" r="r" b="b"/>
            <a:pathLst>
              <a:path w="427990" h="500379">
                <a:moveTo>
                  <a:pt x="213720" y="500026"/>
                </a:moveTo>
                <a:lnTo>
                  <a:pt x="213720" y="400021"/>
                </a:lnTo>
                <a:lnTo>
                  <a:pt x="0" y="400021"/>
                </a:lnTo>
                <a:lnTo>
                  <a:pt x="0" y="100004"/>
                </a:lnTo>
                <a:lnTo>
                  <a:pt x="213720" y="100004"/>
                </a:lnTo>
                <a:lnTo>
                  <a:pt x="213720" y="0"/>
                </a:lnTo>
                <a:lnTo>
                  <a:pt x="427439" y="250013"/>
                </a:lnTo>
                <a:lnTo>
                  <a:pt x="213720" y="500026"/>
                </a:lnTo>
                <a:close/>
              </a:path>
            </a:pathLst>
          </a:custGeom>
          <a:solidFill>
            <a:srgbClr val="49ABC5"/>
          </a:solidFill>
        </p:spPr>
        <p:txBody>
          <a:bodyPr wrap="square" lIns="0" tIns="0" rIns="0" bIns="0" rtlCol="0"/>
          <a:lstStyle/>
          <a:p>
            <a:endParaRPr dirty="0"/>
          </a:p>
        </p:txBody>
      </p:sp>
      <p:sp>
        <p:nvSpPr>
          <p:cNvPr id="22" name="object 15">
            <a:extLst>
              <a:ext uri="{FF2B5EF4-FFF2-40B4-BE49-F238E27FC236}">
                <a16:creationId xmlns:a16="http://schemas.microsoft.com/office/drawing/2014/main" id="{7AFDDBAB-6B16-4C48-80CD-781027C58C81}"/>
              </a:ext>
            </a:extLst>
          </p:cNvPr>
          <p:cNvSpPr/>
          <p:nvPr/>
        </p:nvSpPr>
        <p:spPr>
          <a:xfrm>
            <a:off x="9509145" y="3474418"/>
            <a:ext cx="2016760" cy="1210310"/>
          </a:xfrm>
          <a:custGeom>
            <a:avLst/>
            <a:gdLst/>
            <a:ahLst/>
            <a:cxnLst/>
            <a:rect l="l" t="t" r="r" b="b"/>
            <a:pathLst>
              <a:path w="2016759" h="1210310">
                <a:moveTo>
                  <a:pt x="1895261" y="1209739"/>
                </a:moveTo>
                <a:lnTo>
                  <a:pt x="120974" y="1209739"/>
                </a:lnTo>
                <a:lnTo>
                  <a:pt x="73885" y="1200233"/>
                </a:lnTo>
                <a:lnTo>
                  <a:pt x="35432" y="1174307"/>
                </a:lnTo>
                <a:lnTo>
                  <a:pt x="9506" y="1135854"/>
                </a:lnTo>
                <a:lnTo>
                  <a:pt x="0" y="1088766"/>
                </a:lnTo>
                <a:lnTo>
                  <a:pt x="0" y="120973"/>
                </a:lnTo>
                <a:lnTo>
                  <a:pt x="9506" y="73884"/>
                </a:lnTo>
                <a:lnTo>
                  <a:pt x="35432" y="35431"/>
                </a:lnTo>
                <a:lnTo>
                  <a:pt x="73885" y="9505"/>
                </a:lnTo>
                <a:lnTo>
                  <a:pt x="120974" y="0"/>
                </a:lnTo>
                <a:lnTo>
                  <a:pt x="1895261" y="0"/>
                </a:lnTo>
                <a:lnTo>
                  <a:pt x="1941556" y="9207"/>
                </a:lnTo>
                <a:lnTo>
                  <a:pt x="1980803" y="35431"/>
                </a:lnTo>
                <a:lnTo>
                  <a:pt x="2007027" y="74678"/>
                </a:lnTo>
                <a:lnTo>
                  <a:pt x="2016235" y="120973"/>
                </a:lnTo>
                <a:lnTo>
                  <a:pt x="2016235" y="1088766"/>
                </a:lnTo>
                <a:lnTo>
                  <a:pt x="2006729" y="1135854"/>
                </a:lnTo>
                <a:lnTo>
                  <a:pt x="1980803" y="1174307"/>
                </a:lnTo>
                <a:lnTo>
                  <a:pt x="1942349" y="1200233"/>
                </a:lnTo>
                <a:lnTo>
                  <a:pt x="1895261" y="1209739"/>
                </a:lnTo>
                <a:close/>
              </a:path>
            </a:pathLst>
          </a:custGeom>
          <a:solidFill>
            <a:srgbClr val="F69444"/>
          </a:solidFill>
        </p:spPr>
        <p:txBody>
          <a:bodyPr wrap="square" lIns="0" tIns="0" rIns="0" bIns="0" rtlCol="0"/>
          <a:lstStyle/>
          <a:p>
            <a:endParaRPr dirty="0"/>
          </a:p>
        </p:txBody>
      </p:sp>
      <p:sp>
        <p:nvSpPr>
          <p:cNvPr id="3" name="TextBox 2">
            <a:extLst>
              <a:ext uri="{FF2B5EF4-FFF2-40B4-BE49-F238E27FC236}">
                <a16:creationId xmlns:a16="http://schemas.microsoft.com/office/drawing/2014/main" id="{8969D50B-7641-4777-B214-CB45D9668D95}"/>
              </a:ext>
            </a:extLst>
          </p:cNvPr>
          <p:cNvSpPr txBox="1"/>
          <p:nvPr/>
        </p:nvSpPr>
        <p:spPr>
          <a:xfrm>
            <a:off x="4004083" y="2797085"/>
            <a:ext cx="923017" cy="646331"/>
          </a:xfrm>
          <a:prstGeom prst="rect">
            <a:avLst/>
          </a:prstGeom>
          <a:noFill/>
        </p:spPr>
        <p:txBody>
          <a:bodyPr wrap="square" rtlCol="0">
            <a:spAutoFit/>
          </a:bodyPr>
          <a:lstStyle/>
          <a:p>
            <a:r>
              <a:rPr lang="en-US" sz="3600" dirty="0">
                <a:solidFill>
                  <a:schemeClr val="bg1"/>
                </a:solidFill>
              </a:rPr>
              <a:t>IPA</a:t>
            </a:r>
          </a:p>
        </p:txBody>
      </p:sp>
      <p:sp>
        <p:nvSpPr>
          <p:cNvPr id="4" name="TextBox 3">
            <a:extLst>
              <a:ext uri="{FF2B5EF4-FFF2-40B4-BE49-F238E27FC236}">
                <a16:creationId xmlns:a16="http://schemas.microsoft.com/office/drawing/2014/main" id="{CB99A068-F4D1-42C1-8B08-2D054CFA1D00}"/>
              </a:ext>
            </a:extLst>
          </p:cNvPr>
          <p:cNvSpPr txBox="1"/>
          <p:nvPr/>
        </p:nvSpPr>
        <p:spPr>
          <a:xfrm>
            <a:off x="3644900" y="5018705"/>
            <a:ext cx="1494954" cy="523220"/>
          </a:xfrm>
          <a:prstGeom prst="rect">
            <a:avLst/>
          </a:prstGeom>
          <a:noFill/>
        </p:spPr>
        <p:txBody>
          <a:bodyPr wrap="square" rtlCol="0">
            <a:spAutoFit/>
          </a:bodyPr>
          <a:lstStyle/>
          <a:p>
            <a:r>
              <a:rPr lang="en-US" sz="2800" dirty="0">
                <a:solidFill>
                  <a:schemeClr val="bg1"/>
                </a:solidFill>
              </a:rPr>
              <a:t>Provider</a:t>
            </a:r>
          </a:p>
        </p:txBody>
      </p:sp>
      <p:sp>
        <p:nvSpPr>
          <p:cNvPr id="5" name="TextBox 4">
            <a:extLst>
              <a:ext uri="{FF2B5EF4-FFF2-40B4-BE49-F238E27FC236}">
                <a16:creationId xmlns:a16="http://schemas.microsoft.com/office/drawing/2014/main" id="{23078DFD-983A-49DA-AAD9-2CBC27BB64A9}"/>
              </a:ext>
            </a:extLst>
          </p:cNvPr>
          <p:cNvSpPr txBox="1"/>
          <p:nvPr/>
        </p:nvSpPr>
        <p:spPr>
          <a:xfrm>
            <a:off x="7152232" y="3744879"/>
            <a:ext cx="1085125" cy="584775"/>
          </a:xfrm>
          <a:prstGeom prst="rect">
            <a:avLst/>
          </a:prstGeom>
          <a:noFill/>
        </p:spPr>
        <p:txBody>
          <a:bodyPr wrap="square" rtlCol="0">
            <a:spAutoFit/>
          </a:bodyPr>
          <a:lstStyle/>
          <a:p>
            <a:r>
              <a:rPr lang="en-US" sz="3200" dirty="0">
                <a:solidFill>
                  <a:schemeClr val="bg1"/>
                </a:solidFill>
              </a:rPr>
              <a:t>MCO</a:t>
            </a:r>
          </a:p>
        </p:txBody>
      </p:sp>
      <p:sp>
        <p:nvSpPr>
          <p:cNvPr id="6" name="Rectangle 5">
            <a:extLst>
              <a:ext uri="{FF2B5EF4-FFF2-40B4-BE49-F238E27FC236}">
                <a16:creationId xmlns:a16="http://schemas.microsoft.com/office/drawing/2014/main" id="{015B58CF-91BB-41E6-9161-6285C1EA2842}"/>
              </a:ext>
            </a:extLst>
          </p:cNvPr>
          <p:cNvSpPr/>
          <p:nvPr/>
        </p:nvSpPr>
        <p:spPr>
          <a:xfrm>
            <a:off x="5753807" y="1569080"/>
            <a:ext cx="465832" cy="369332"/>
          </a:xfrm>
          <a:prstGeom prst="rect">
            <a:avLst/>
          </a:prstGeom>
        </p:spPr>
        <p:txBody>
          <a:bodyPr wrap="none">
            <a:spAutoFit/>
          </a:bodyPr>
          <a:lstStyle/>
          <a:p>
            <a:pPr marR="5080" algn="r">
              <a:lnSpc>
                <a:spcPct val="100000"/>
              </a:lnSpc>
              <a:spcBef>
                <a:spcPts val="1875"/>
              </a:spcBef>
            </a:pPr>
            <a:r>
              <a:rPr lang="en-US" spc="-5" dirty="0">
                <a:cs typeface="Calibri"/>
              </a:rPr>
              <a:t>OR</a:t>
            </a:r>
            <a:endParaRPr lang="en-US" dirty="0">
              <a:cs typeface="Calibri"/>
            </a:endParaRPr>
          </a:p>
        </p:txBody>
      </p:sp>
      <p:sp>
        <p:nvSpPr>
          <p:cNvPr id="23" name="TextBox 22">
            <a:extLst>
              <a:ext uri="{FF2B5EF4-FFF2-40B4-BE49-F238E27FC236}">
                <a16:creationId xmlns:a16="http://schemas.microsoft.com/office/drawing/2014/main" id="{3F432466-28EF-45D1-9DF1-7FB0363A3CA8}"/>
              </a:ext>
            </a:extLst>
          </p:cNvPr>
          <p:cNvSpPr txBox="1"/>
          <p:nvPr/>
        </p:nvSpPr>
        <p:spPr>
          <a:xfrm>
            <a:off x="9887604" y="3817854"/>
            <a:ext cx="1562100" cy="523220"/>
          </a:xfrm>
          <a:prstGeom prst="rect">
            <a:avLst/>
          </a:prstGeom>
          <a:noFill/>
        </p:spPr>
        <p:txBody>
          <a:bodyPr wrap="square" rtlCol="0">
            <a:spAutoFit/>
          </a:bodyPr>
          <a:lstStyle/>
          <a:p>
            <a:r>
              <a:rPr lang="en-US" sz="2800" dirty="0">
                <a:solidFill>
                  <a:schemeClr val="bg1"/>
                </a:solidFill>
              </a:rPr>
              <a:t>Provider</a:t>
            </a:r>
          </a:p>
        </p:txBody>
      </p:sp>
      <p:sp>
        <p:nvSpPr>
          <p:cNvPr id="12" name="TextBox 11">
            <a:extLst>
              <a:ext uri="{FF2B5EF4-FFF2-40B4-BE49-F238E27FC236}">
                <a16:creationId xmlns:a16="http://schemas.microsoft.com/office/drawing/2014/main" id="{7011B7E5-B3D6-4BDA-BD6F-D6D4A4D87AF1}"/>
              </a:ext>
            </a:extLst>
          </p:cNvPr>
          <p:cNvSpPr txBox="1"/>
          <p:nvPr/>
        </p:nvSpPr>
        <p:spPr>
          <a:xfrm>
            <a:off x="2596196" y="1431942"/>
            <a:ext cx="1300294" cy="52322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400" dirty="0">
                <a:solidFill>
                  <a:schemeClr val="tx1"/>
                </a:solidFill>
              </a:rPr>
              <a:t>Shared Savings Agreement</a:t>
            </a:r>
          </a:p>
        </p:txBody>
      </p:sp>
      <p:cxnSp>
        <p:nvCxnSpPr>
          <p:cNvPr id="28" name="Straight Arrow Connector 27">
            <a:extLst>
              <a:ext uri="{FF2B5EF4-FFF2-40B4-BE49-F238E27FC236}">
                <a16:creationId xmlns:a16="http://schemas.microsoft.com/office/drawing/2014/main" id="{D95854F3-B908-498E-8AC0-B6F7D7F5CDF0}"/>
              </a:ext>
            </a:extLst>
          </p:cNvPr>
          <p:cNvCxnSpPr>
            <a:cxnSpLocks/>
            <a:endCxn id="12" idx="1"/>
          </p:cNvCxnSpPr>
          <p:nvPr/>
        </p:nvCxnSpPr>
        <p:spPr>
          <a:xfrm rot="5400000" flipH="1" flipV="1">
            <a:off x="1721881" y="1702047"/>
            <a:ext cx="882810" cy="86582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4639556-DB0B-4D75-8E8A-B570951D2475}"/>
              </a:ext>
            </a:extLst>
          </p:cNvPr>
          <p:cNvCxnSpPr>
            <a:cxnSpLocks/>
            <a:stCxn id="12" idx="3"/>
          </p:cNvCxnSpPr>
          <p:nvPr/>
        </p:nvCxnSpPr>
        <p:spPr>
          <a:xfrm>
            <a:off x="3896490" y="1693552"/>
            <a:ext cx="868457" cy="8948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8A39EEA3-DCC5-44EF-BB97-A02AFFF5727E}"/>
              </a:ext>
            </a:extLst>
          </p:cNvPr>
          <p:cNvSpPr txBox="1"/>
          <p:nvPr/>
        </p:nvSpPr>
        <p:spPr>
          <a:xfrm>
            <a:off x="8468122" y="2274000"/>
            <a:ext cx="1300294" cy="52322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400" dirty="0">
                <a:solidFill>
                  <a:schemeClr val="tx1"/>
                </a:solidFill>
              </a:rPr>
              <a:t>Shared Savings Agreement</a:t>
            </a:r>
          </a:p>
        </p:txBody>
      </p:sp>
      <p:cxnSp>
        <p:nvCxnSpPr>
          <p:cNvPr id="40" name="Straight Arrow Connector 39">
            <a:extLst>
              <a:ext uri="{FF2B5EF4-FFF2-40B4-BE49-F238E27FC236}">
                <a16:creationId xmlns:a16="http://schemas.microsoft.com/office/drawing/2014/main" id="{9B817B35-6ED3-4E50-B4C4-167D143537B1}"/>
              </a:ext>
            </a:extLst>
          </p:cNvPr>
          <p:cNvCxnSpPr>
            <a:cxnSpLocks/>
          </p:cNvCxnSpPr>
          <p:nvPr/>
        </p:nvCxnSpPr>
        <p:spPr>
          <a:xfrm rot="5400000" flipH="1" flipV="1">
            <a:off x="7568453" y="2584857"/>
            <a:ext cx="882810" cy="8658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721E6EA-C2DE-4E2F-87A1-31DEB9305D89}"/>
              </a:ext>
            </a:extLst>
          </p:cNvPr>
          <p:cNvCxnSpPr>
            <a:cxnSpLocks/>
          </p:cNvCxnSpPr>
          <p:nvPr/>
        </p:nvCxnSpPr>
        <p:spPr>
          <a:xfrm rot="16200000" flipH="1">
            <a:off x="9748869" y="2628744"/>
            <a:ext cx="894858" cy="8684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32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28614" y="630037"/>
            <a:ext cx="10979727" cy="1000120"/>
          </a:xfrm>
        </p:spPr>
        <p:txBody>
          <a:bodyPr>
            <a:normAutofit fontScale="90000"/>
          </a:bodyPr>
          <a:lstStyle/>
          <a:p>
            <a:r>
              <a:rPr lang="en-US" b="1" dirty="0">
                <a:solidFill>
                  <a:srgbClr val="503278"/>
                </a:solidFill>
                <a:latin typeface="Arial" panose="020B0604020202020204" pitchFamily="34" charset="0"/>
                <a:cs typeface="Arial" panose="020B0604020202020204" pitchFamily="34" charset="0"/>
              </a:rPr>
              <a:t>Structure of a VBP Arrangement:</a:t>
            </a:r>
            <a:br>
              <a:rPr lang="en-US" b="1" dirty="0">
                <a:solidFill>
                  <a:srgbClr val="503278"/>
                </a:solidFill>
                <a:latin typeface="Arial" panose="020B0604020202020204" pitchFamily="34" charset="0"/>
                <a:cs typeface="Arial" panose="020B0604020202020204" pitchFamily="34" charset="0"/>
              </a:rPr>
            </a:br>
            <a:r>
              <a:rPr lang="en-US" sz="2700" b="1" dirty="0">
                <a:solidFill>
                  <a:srgbClr val="503278"/>
                </a:solidFill>
                <a:latin typeface="Arial" panose="020B0604020202020204" pitchFamily="34" charset="0"/>
                <a:cs typeface="Arial" panose="020B0604020202020204" pitchFamily="34" charset="0"/>
              </a:rPr>
              <a:t>Total Care for General Population (TCGP)</a:t>
            </a:r>
            <a:br>
              <a:rPr lang="en-US" b="1" dirty="0">
                <a:solidFill>
                  <a:srgbClr val="503278"/>
                </a:solidFill>
                <a:latin typeface="Arial" panose="020B0604020202020204" pitchFamily="34" charset="0"/>
                <a:cs typeface="Arial" panose="020B0604020202020204" pitchFamily="34" charset="0"/>
              </a:rPr>
            </a:br>
            <a:endParaRPr lang="en-US" sz="2000" dirty="0">
              <a:solidFill>
                <a:srgbClr val="503278"/>
              </a:solidFill>
              <a:latin typeface="Arial" panose="020B0604020202020204" pitchFamily="34" charset="0"/>
              <a:cs typeface="Arial" panose="020B0604020202020204" pitchFamily="34" charset="0"/>
            </a:endParaRPr>
          </a:p>
        </p:txBody>
      </p:sp>
      <p:sp>
        <p:nvSpPr>
          <p:cNvPr id="16" name="Rectangle 15"/>
          <p:cNvSpPr/>
          <p:nvPr/>
        </p:nvSpPr>
        <p:spPr>
          <a:xfrm>
            <a:off x="0" y="144555"/>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7" name="Rectangle 16"/>
          <p:cNvSpPr/>
          <p:nvPr/>
        </p:nvSpPr>
        <p:spPr>
          <a:xfrm>
            <a:off x="0" y="15"/>
            <a:ext cx="12192000" cy="15072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7</a:t>
            </a:r>
          </a:p>
        </p:txBody>
      </p:sp>
      <p:sp>
        <p:nvSpPr>
          <p:cNvPr id="2" name="TextBox 1">
            <a:extLst>
              <a:ext uri="{FF2B5EF4-FFF2-40B4-BE49-F238E27FC236}">
                <a16:creationId xmlns:a16="http://schemas.microsoft.com/office/drawing/2014/main" id="{5FBF9266-E770-4F82-8619-914B33D2D38A}"/>
              </a:ext>
            </a:extLst>
          </p:cNvPr>
          <p:cNvSpPr txBox="1"/>
          <p:nvPr/>
        </p:nvSpPr>
        <p:spPr>
          <a:xfrm>
            <a:off x="1184781" y="2858641"/>
            <a:ext cx="1192584" cy="584775"/>
          </a:xfrm>
          <a:prstGeom prst="rect">
            <a:avLst/>
          </a:prstGeom>
          <a:noFill/>
        </p:spPr>
        <p:txBody>
          <a:bodyPr wrap="square" rtlCol="0">
            <a:spAutoFit/>
          </a:bodyPr>
          <a:lstStyle/>
          <a:p>
            <a:r>
              <a:rPr lang="en-US" sz="3200" dirty="0">
                <a:solidFill>
                  <a:schemeClr val="bg1"/>
                </a:solidFill>
              </a:rPr>
              <a:t>MCO</a:t>
            </a:r>
          </a:p>
        </p:txBody>
      </p:sp>
      <p:sp>
        <p:nvSpPr>
          <p:cNvPr id="3" name="TextBox 2">
            <a:extLst>
              <a:ext uri="{FF2B5EF4-FFF2-40B4-BE49-F238E27FC236}">
                <a16:creationId xmlns:a16="http://schemas.microsoft.com/office/drawing/2014/main" id="{8969D50B-7641-4777-B214-CB45D9668D95}"/>
              </a:ext>
            </a:extLst>
          </p:cNvPr>
          <p:cNvSpPr txBox="1"/>
          <p:nvPr/>
        </p:nvSpPr>
        <p:spPr>
          <a:xfrm>
            <a:off x="4004083" y="2797085"/>
            <a:ext cx="923017" cy="646331"/>
          </a:xfrm>
          <a:prstGeom prst="rect">
            <a:avLst/>
          </a:prstGeom>
          <a:noFill/>
        </p:spPr>
        <p:txBody>
          <a:bodyPr wrap="square" rtlCol="0">
            <a:spAutoFit/>
          </a:bodyPr>
          <a:lstStyle/>
          <a:p>
            <a:r>
              <a:rPr lang="en-US" sz="3600" dirty="0">
                <a:solidFill>
                  <a:schemeClr val="bg1"/>
                </a:solidFill>
              </a:rPr>
              <a:t>IP</a:t>
            </a:r>
          </a:p>
        </p:txBody>
      </p:sp>
      <p:sp>
        <p:nvSpPr>
          <p:cNvPr id="4" name="TextBox 3">
            <a:extLst>
              <a:ext uri="{FF2B5EF4-FFF2-40B4-BE49-F238E27FC236}">
                <a16:creationId xmlns:a16="http://schemas.microsoft.com/office/drawing/2014/main" id="{CB99A068-F4D1-42C1-8B08-2D054CFA1D00}"/>
              </a:ext>
            </a:extLst>
          </p:cNvPr>
          <p:cNvSpPr txBox="1"/>
          <p:nvPr/>
        </p:nvSpPr>
        <p:spPr>
          <a:xfrm>
            <a:off x="3644900" y="5018705"/>
            <a:ext cx="1494954" cy="523220"/>
          </a:xfrm>
          <a:prstGeom prst="rect">
            <a:avLst/>
          </a:prstGeom>
          <a:noFill/>
        </p:spPr>
        <p:txBody>
          <a:bodyPr wrap="square" rtlCol="0">
            <a:spAutoFit/>
          </a:bodyPr>
          <a:lstStyle/>
          <a:p>
            <a:r>
              <a:rPr lang="en-US" sz="2800" b="1" dirty="0">
                <a:solidFill>
                  <a:schemeClr val="bg1"/>
                </a:solidFill>
              </a:rPr>
              <a:t>Provider</a:t>
            </a:r>
          </a:p>
        </p:txBody>
      </p:sp>
      <p:sp>
        <p:nvSpPr>
          <p:cNvPr id="5" name="TextBox 4">
            <a:extLst>
              <a:ext uri="{FF2B5EF4-FFF2-40B4-BE49-F238E27FC236}">
                <a16:creationId xmlns:a16="http://schemas.microsoft.com/office/drawing/2014/main" id="{23078DFD-983A-49DA-AAD9-2CBC27BB64A9}"/>
              </a:ext>
            </a:extLst>
          </p:cNvPr>
          <p:cNvSpPr txBox="1"/>
          <p:nvPr/>
        </p:nvSpPr>
        <p:spPr>
          <a:xfrm>
            <a:off x="7152232" y="3744879"/>
            <a:ext cx="1085125" cy="584775"/>
          </a:xfrm>
          <a:prstGeom prst="rect">
            <a:avLst/>
          </a:prstGeom>
          <a:noFill/>
        </p:spPr>
        <p:txBody>
          <a:bodyPr wrap="square" rtlCol="0">
            <a:spAutoFit/>
          </a:bodyPr>
          <a:lstStyle/>
          <a:p>
            <a:r>
              <a:rPr lang="en-US" sz="3200" dirty="0">
                <a:solidFill>
                  <a:schemeClr val="bg1"/>
                </a:solidFill>
              </a:rPr>
              <a:t>MCO</a:t>
            </a:r>
          </a:p>
        </p:txBody>
      </p:sp>
      <p:sp>
        <p:nvSpPr>
          <p:cNvPr id="23" name="object 3">
            <a:extLst>
              <a:ext uri="{FF2B5EF4-FFF2-40B4-BE49-F238E27FC236}">
                <a16:creationId xmlns:a16="http://schemas.microsoft.com/office/drawing/2014/main" id="{515B2E66-0980-4DBF-87AF-5ED3C8A2A0A4}"/>
              </a:ext>
            </a:extLst>
          </p:cNvPr>
          <p:cNvSpPr/>
          <p:nvPr/>
        </p:nvSpPr>
        <p:spPr>
          <a:xfrm>
            <a:off x="5404103" y="1938527"/>
            <a:ext cx="1248153" cy="835149"/>
          </a:xfrm>
          <a:prstGeom prst="rect">
            <a:avLst/>
          </a:prstGeom>
          <a:blipFill>
            <a:blip r:embed="rId3" cstate="print"/>
            <a:stretch>
              <a:fillRect/>
            </a:stretch>
          </a:blipFill>
        </p:spPr>
        <p:txBody>
          <a:bodyPr wrap="square" lIns="0" tIns="0" rIns="0" bIns="0" rtlCol="0"/>
          <a:lstStyle/>
          <a:p>
            <a:endParaRPr dirty="0"/>
          </a:p>
        </p:txBody>
      </p:sp>
      <p:sp>
        <p:nvSpPr>
          <p:cNvPr id="24" name="object 7">
            <a:extLst>
              <a:ext uri="{FF2B5EF4-FFF2-40B4-BE49-F238E27FC236}">
                <a16:creationId xmlns:a16="http://schemas.microsoft.com/office/drawing/2014/main" id="{83832CBE-AC23-4E19-B1E0-D8672CD34F94}"/>
              </a:ext>
            </a:extLst>
          </p:cNvPr>
          <p:cNvSpPr/>
          <p:nvPr/>
        </p:nvSpPr>
        <p:spPr>
          <a:xfrm>
            <a:off x="6027420" y="2770632"/>
            <a:ext cx="0" cy="331470"/>
          </a:xfrm>
          <a:custGeom>
            <a:avLst/>
            <a:gdLst/>
            <a:ahLst/>
            <a:cxnLst/>
            <a:rect l="l" t="t" r="r" b="b"/>
            <a:pathLst>
              <a:path h="331469">
                <a:moveTo>
                  <a:pt x="0" y="0"/>
                </a:moveTo>
                <a:lnTo>
                  <a:pt x="0" y="330911"/>
                </a:lnTo>
              </a:path>
            </a:pathLst>
          </a:custGeom>
          <a:ln w="12149">
            <a:solidFill>
              <a:srgbClr val="CB9900"/>
            </a:solidFill>
          </a:ln>
        </p:spPr>
        <p:txBody>
          <a:bodyPr wrap="square" lIns="0" tIns="0" rIns="0" bIns="0" rtlCol="0"/>
          <a:lstStyle/>
          <a:p>
            <a:endParaRPr dirty="0"/>
          </a:p>
        </p:txBody>
      </p:sp>
      <p:sp>
        <p:nvSpPr>
          <p:cNvPr id="25" name="object 8">
            <a:extLst>
              <a:ext uri="{FF2B5EF4-FFF2-40B4-BE49-F238E27FC236}">
                <a16:creationId xmlns:a16="http://schemas.microsoft.com/office/drawing/2014/main" id="{82B01ACF-5107-44A4-8341-B45F0AC97161}"/>
              </a:ext>
            </a:extLst>
          </p:cNvPr>
          <p:cNvSpPr/>
          <p:nvPr/>
        </p:nvSpPr>
        <p:spPr>
          <a:xfrm>
            <a:off x="5427076" y="3082046"/>
            <a:ext cx="1248153" cy="835149"/>
          </a:xfrm>
          <a:prstGeom prst="rect">
            <a:avLst/>
          </a:prstGeom>
          <a:blipFill>
            <a:blip r:embed="rId4" cstate="print"/>
            <a:stretch>
              <a:fillRect/>
            </a:stretch>
          </a:blipFill>
        </p:spPr>
        <p:txBody>
          <a:bodyPr wrap="square" lIns="0" tIns="0" rIns="0" bIns="0" rtlCol="0"/>
          <a:lstStyle/>
          <a:p>
            <a:endParaRPr dirty="0"/>
          </a:p>
        </p:txBody>
      </p:sp>
      <p:sp>
        <p:nvSpPr>
          <p:cNvPr id="26" name="object 10">
            <a:extLst>
              <a:ext uri="{FF2B5EF4-FFF2-40B4-BE49-F238E27FC236}">
                <a16:creationId xmlns:a16="http://schemas.microsoft.com/office/drawing/2014/main" id="{C4379464-2244-45BC-82C2-2FF07B2AC72A}"/>
              </a:ext>
            </a:extLst>
          </p:cNvPr>
          <p:cNvSpPr/>
          <p:nvPr/>
        </p:nvSpPr>
        <p:spPr>
          <a:xfrm>
            <a:off x="6027420" y="3928871"/>
            <a:ext cx="0" cy="331470"/>
          </a:xfrm>
          <a:custGeom>
            <a:avLst/>
            <a:gdLst/>
            <a:ahLst/>
            <a:cxnLst/>
            <a:rect l="l" t="t" r="r" b="b"/>
            <a:pathLst>
              <a:path h="331470">
                <a:moveTo>
                  <a:pt x="0" y="0"/>
                </a:moveTo>
                <a:lnTo>
                  <a:pt x="0" y="330910"/>
                </a:lnTo>
              </a:path>
            </a:pathLst>
          </a:custGeom>
          <a:ln w="12149">
            <a:solidFill>
              <a:srgbClr val="E7AE00"/>
            </a:solidFill>
          </a:ln>
        </p:spPr>
        <p:txBody>
          <a:bodyPr wrap="square" lIns="0" tIns="0" rIns="0" bIns="0" rtlCol="0"/>
          <a:lstStyle/>
          <a:p>
            <a:endParaRPr dirty="0"/>
          </a:p>
        </p:txBody>
      </p:sp>
      <p:sp>
        <p:nvSpPr>
          <p:cNvPr id="27" name="object 11">
            <a:extLst>
              <a:ext uri="{FF2B5EF4-FFF2-40B4-BE49-F238E27FC236}">
                <a16:creationId xmlns:a16="http://schemas.microsoft.com/office/drawing/2014/main" id="{E4D9A69E-9AB1-44FD-AB8B-0843ABF16AD3}"/>
              </a:ext>
            </a:extLst>
          </p:cNvPr>
          <p:cNvSpPr/>
          <p:nvPr/>
        </p:nvSpPr>
        <p:spPr>
          <a:xfrm>
            <a:off x="5403342" y="4243332"/>
            <a:ext cx="1248153" cy="835137"/>
          </a:xfrm>
          <a:prstGeom prst="rect">
            <a:avLst/>
          </a:prstGeom>
          <a:blipFill>
            <a:blip r:embed="rId5" cstate="print"/>
            <a:stretch>
              <a:fillRect/>
            </a:stretch>
          </a:blipFill>
        </p:spPr>
        <p:txBody>
          <a:bodyPr wrap="square" lIns="0" tIns="0" rIns="0" bIns="0" rtlCol="0"/>
          <a:lstStyle/>
          <a:p>
            <a:endParaRPr dirty="0"/>
          </a:p>
        </p:txBody>
      </p:sp>
      <p:sp>
        <p:nvSpPr>
          <p:cNvPr id="28" name="object 13">
            <a:extLst>
              <a:ext uri="{FF2B5EF4-FFF2-40B4-BE49-F238E27FC236}">
                <a16:creationId xmlns:a16="http://schemas.microsoft.com/office/drawing/2014/main" id="{703C6DF4-D3DA-485A-A63E-D58A6725D583}"/>
              </a:ext>
            </a:extLst>
          </p:cNvPr>
          <p:cNvSpPr/>
          <p:nvPr/>
        </p:nvSpPr>
        <p:spPr>
          <a:xfrm>
            <a:off x="1188716" y="5087110"/>
            <a:ext cx="4839970" cy="331470"/>
          </a:xfrm>
          <a:custGeom>
            <a:avLst/>
            <a:gdLst/>
            <a:ahLst/>
            <a:cxnLst/>
            <a:rect l="l" t="t" r="r" b="b"/>
            <a:pathLst>
              <a:path w="4839970" h="331470">
                <a:moveTo>
                  <a:pt x="4839510" y="0"/>
                </a:moveTo>
                <a:lnTo>
                  <a:pt x="4839510" y="165453"/>
                </a:lnTo>
                <a:lnTo>
                  <a:pt x="0" y="165453"/>
                </a:lnTo>
                <a:lnTo>
                  <a:pt x="0" y="330910"/>
                </a:lnTo>
              </a:path>
            </a:pathLst>
          </a:custGeom>
          <a:ln w="12149">
            <a:solidFill>
              <a:srgbClr val="E7AE00"/>
            </a:solidFill>
          </a:ln>
        </p:spPr>
        <p:txBody>
          <a:bodyPr wrap="square" lIns="0" tIns="0" rIns="0" bIns="0" rtlCol="0"/>
          <a:lstStyle/>
          <a:p>
            <a:endParaRPr dirty="0"/>
          </a:p>
        </p:txBody>
      </p:sp>
      <p:sp>
        <p:nvSpPr>
          <p:cNvPr id="29" name="object 31">
            <a:extLst>
              <a:ext uri="{FF2B5EF4-FFF2-40B4-BE49-F238E27FC236}">
                <a16:creationId xmlns:a16="http://schemas.microsoft.com/office/drawing/2014/main" id="{75D4431A-7CB4-4B2A-9429-F0678FEC31D2}"/>
              </a:ext>
            </a:extLst>
          </p:cNvPr>
          <p:cNvSpPr/>
          <p:nvPr/>
        </p:nvSpPr>
        <p:spPr>
          <a:xfrm>
            <a:off x="6027420" y="5087110"/>
            <a:ext cx="4839970" cy="331470"/>
          </a:xfrm>
          <a:custGeom>
            <a:avLst/>
            <a:gdLst/>
            <a:ahLst/>
            <a:cxnLst/>
            <a:rect l="l" t="t" r="r" b="b"/>
            <a:pathLst>
              <a:path w="4839970" h="331470">
                <a:moveTo>
                  <a:pt x="0" y="0"/>
                </a:moveTo>
                <a:lnTo>
                  <a:pt x="0" y="165453"/>
                </a:lnTo>
                <a:lnTo>
                  <a:pt x="4839510" y="165453"/>
                </a:lnTo>
                <a:lnTo>
                  <a:pt x="4839510" y="330910"/>
                </a:lnTo>
              </a:path>
            </a:pathLst>
          </a:custGeom>
          <a:ln w="12149">
            <a:solidFill>
              <a:srgbClr val="E7AE00"/>
            </a:solidFill>
          </a:ln>
        </p:spPr>
        <p:txBody>
          <a:bodyPr wrap="square" lIns="0" tIns="0" rIns="0" bIns="0" rtlCol="0"/>
          <a:lstStyle/>
          <a:p>
            <a:endParaRPr dirty="0"/>
          </a:p>
        </p:txBody>
      </p:sp>
      <p:sp>
        <p:nvSpPr>
          <p:cNvPr id="30" name="object 14">
            <a:extLst>
              <a:ext uri="{FF2B5EF4-FFF2-40B4-BE49-F238E27FC236}">
                <a16:creationId xmlns:a16="http://schemas.microsoft.com/office/drawing/2014/main" id="{A58DD223-DC88-4918-81F2-A59609F28633}"/>
              </a:ext>
            </a:extLst>
          </p:cNvPr>
          <p:cNvSpPr/>
          <p:nvPr/>
        </p:nvSpPr>
        <p:spPr>
          <a:xfrm>
            <a:off x="563880" y="5413247"/>
            <a:ext cx="1248153" cy="835149"/>
          </a:xfrm>
          <a:prstGeom prst="rect">
            <a:avLst/>
          </a:prstGeom>
          <a:blipFill>
            <a:blip r:embed="rId6" cstate="print"/>
            <a:stretch>
              <a:fillRect/>
            </a:stretch>
          </a:blipFill>
        </p:spPr>
        <p:txBody>
          <a:bodyPr wrap="square" lIns="0" tIns="0" rIns="0" bIns="0" rtlCol="0"/>
          <a:lstStyle/>
          <a:p>
            <a:endParaRPr dirty="0"/>
          </a:p>
        </p:txBody>
      </p:sp>
      <p:sp>
        <p:nvSpPr>
          <p:cNvPr id="31" name="object 17">
            <a:extLst>
              <a:ext uri="{FF2B5EF4-FFF2-40B4-BE49-F238E27FC236}">
                <a16:creationId xmlns:a16="http://schemas.microsoft.com/office/drawing/2014/main" id="{61944A5B-318F-49F0-8B35-692469696DE8}"/>
              </a:ext>
            </a:extLst>
          </p:cNvPr>
          <p:cNvSpPr/>
          <p:nvPr/>
        </p:nvSpPr>
        <p:spPr>
          <a:xfrm>
            <a:off x="2177794" y="5413247"/>
            <a:ext cx="1248153" cy="835149"/>
          </a:xfrm>
          <a:prstGeom prst="rect">
            <a:avLst/>
          </a:prstGeom>
          <a:blipFill>
            <a:blip r:embed="rId6" cstate="print"/>
            <a:stretch>
              <a:fillRect/>
            </a:stretch>
          </a:blipFill>
        </p:spPr>
        <p:txBody>
          <a:bodyPr wrap="square" lIns="0" tIns="0" rIns="0" bIns="0" rtlCol="0"/>
          <a:lstStyle/>
          <a:p>
            <a:endParaRPr dirty="0"/>
          </a:p>
        </p:txBody>
      </p:sp>
      <p:sp>
        <p:nvSpPr>
          <p:cNvPr id="32" name="object 20">
            <a:extLst>
              <a:ext uri="{FF2B5EF4-FFF2-40B4-BE49-F238E27FC236}">
                <a16:creationId xmlns:a16="http://schemas.microsoft.com/office/drawing/2014/main" id="{50B618C2-1588-470B-8F6B-FD34F919FFD5}"/>
              </a:ext>
            </a:extLst>
          </p:cNvPr>
          <p:cNvSpPr/>
          <p:nvPr/>
        </p:nvSpPr>
        <p:spPr>
          <a:xfrm>
            <a:off x="3790188" y="5413247"/>
            <a:ext cx="1248153" cy="835149"/>
          </a:xfrm>
          <a:prstGeom prst="rect">
            <a:avLst/>
          </a:prstGeom>
          <a:blipFill>
            <a:blip r:embed="rId6" cstate="print"/>
            <a:stretch>
              <a:fillRect/>
            </a:stretch>
          </a:blipFill>
        </p:spPr>
        <p:txBody>
          <a:bodyPr wrap="square" lIns="0" tIns="0" rIns="0" bIns="0" rtlCol="0"/>
          <a:lstStyle/>
          <a:p>
            <a:endParaRPr dirty="0"/>
          </a:p>
        </p:txBody>
      </p:sp>
      <p:sp>
        <p:nvSpPr>
          <p:cNvPr id="33" name="object 23">
            <a:extLst>
              <a:ext uri="{FF2B5EF4-FFF2-40B4-BE49-F238E27FC236}">
                <a16:creationId xmlns:a16="http://schemas.microsoft.com/office/drawing/2014/main" id="{C29E27FA-B0E4-4C90-AA04-E3FEF15713AE}"/>
              </a:ext>
            </a:extLst>
          </p:cNvPr>
          <p:cNvSpPr/>
          <p:nvPr/>
        </p:nvSpPr>
        <p:spPr>
          <a:xfrm>
            <a:off x="5404103" y="5413247"/>
            <a:ext cx="1248153" cy="835149"/>
          </a:xfrm>
          <a:prstGeom prst="rect">
            <a:avLst/>
          </a:prstGeom>
          <a:blipFill>
            <a:blip r:embed="rId6" cstate="print"/>
            <a:stretch>
              <a:fillRect/>
            </a:stretch>
          </a:blipFill>
        </p:spPr>
        <p:txBody>
          <a:bodyPr wrap="square" lIns="0" tIns="0" rIns="0" bIns="0" rtlCol="0"/>
          <a:lstStyle/>
          <a:p>
            <a:endParaRPr dirty="0"/>
          </a:p>
        </p:txBody>
      </p:sp>
      <p:sp>
        <p:nvSpPr>
          <p:cNvPr id="34" name="object 23">
            <a:extLst>
              <a:ext uri="{FF2B5EF4-FFF2-40B4-BE49-F238E27FC236}">
                <a16:creationId xmlns:a16="http://schemas.microsoft.com/office/drawing/2014/main" id="{AE1EE563-34EF-4C15-A12B-122EE7D25EF4}"/>
              </a:ext>
            </a:extLst>
          </p:cNvPr>
          <p:cNvSpPr/>
          <p:nvPr/>
        </p:nvSpPr>
        <p:spPr>
          <a:xfrm>
            <a:off x="5404103" y="5413247"/>
            <a:ext cx="1248153" cy="835149"/>
          </a:xfrm>
          <a:prstGeom prst="rect">
            <a:avLst/>
          </a:prstGeom>
          <a:blipFill>
            <a:blip r:embed="rId6" cstate="print"/>
            <a:stretch>
              <a:fillRect/>
            </a:stretch>
          </a:blipFill>
        </p:spPr>
        <p:txBody>
          <a:bodyPr wrap="square" lIns="0" tIns="0" rIns="0" bIns="0" rtlCol="0"/>
          <a:lstStyle/>
          <a:p>
            <a:endParaRPr dirty="0"/>
          </a:p>
        </p:txBody>
      </p:sp>
      <p:sp>
        <p:nvSpPr>
          <p:cNvPr id="35" name="object 26">
            <a:extLst>
              <a:ext uri="{FF2B5EF4-FFF2-40B4-BE49-F238E27FC236}">
                <a16:creationId xmlns:a16="http://schemas.microsoft.com/office/drawing/2014/main" id="{599B8070-1897-4BE4-9E2F-4BD86B66E1D3}"/>
              </a:ext>
            </a:extLst>
          </p:cNvPr>
          <p:cNvSpPr/>
          <p:nvPr/>
        </p:nvSpPr>
        <p:spPr>
          <a:xfrm>
            <a:off x="7016494" y="5413247"/>
            <a:ext cx="1249677" cy="835149"/>
          </a:xfrm>
          <a:prstGeom prst="rect">
            <a:avLst/>
          </a:prstGeom>
          <a:blipFill>
            <a:blip r:embed="rId7" cstate="print"/>
            <a:stretch>
              <a:fillRect/>
            </a:stretch>
          </a:blipFill>
        </p:spPr>
        <p:txBody>
          <a:bodyPr wrap="square" lIns="0" tIns="0" rIns="0" bIns="0" rtlCol="0"/>
          <a:lstStyle/>
          <a:p>
            <a:endParaRPr dirty="0"/>
          </a:p>
        </p:txBody>
      </p:sp>
      <p:sp>
        <p:nvSpPr>
          <p:cNvPr id="36" name="object 29">
            <a:extLst>
              <a:ext uri="{FF2B5EF4-FFF2-40B4-BE49-F238E27FC236}">
                <a16:creationId xmlns:a16="http://schemas.microsoft.com/office/drawing/2014/main" id="{D0734B07-B1FE-458D-B8E2-903ECC7904C4}"/>
              </a:ext>
            </a:extLst>
          </p:cNvPr>
          <p:cNvSpPr/>
          <p:nvPr/>
        </p:nvSpPr>
        <p:spPr>
          <a:xfrm>
            <a:off x="8630411" y="5413247"/>
            <a:ext cx="1248153" cy="835149"/>
          </a:xfrm>
          <a:prstGeom prst="rect">
            <a:avLst/>
          </a:prstGeom>
          <a:blipFill>
            <a:blip r:embed="rId8" cstate="print"/>
            <a:stretch>
              <a:fillRect/>
            </a:stretch>
          </a:blipFill>
        </p:spPr>
        <p:txBody>
          <a:bodyPr wrap="square" lIns="0" tIns="0" rIns="0" bIns="0" rtlCol="0"/>
          <a:lstStyle/>
          <a:p>
            <a:endParaRPr dirty="0"/>
          </a:p>
        </p:txBody>
      </p:sp>
      <p:sp>
        <p:nvSpPr>
          <p:cNvPr id="37" name="object 32">
            <a:extLst>
              <a:ext uri="{FF2B5EF4-FFF2-40B4-BE49-F238E27FC236}">
                <a16:creationId xmlns:a16="http://schemas.microsoft.com/office/drawing/2014/main" id="{4F73F485-335F-47AE-858C-067706BE2AC5}"/>
              </a:ext>
            </a:extLst>
          </p:cNvPr>
          <p:cNvSpPr/>
          <p:nvPr/>
        </p:nvSpPr>
        <p:spPr>
          <a:xfrm>
            <a:off x="10242803" y="5413247"/>
            <a:ext cx="1249677" cy="835149"/>
          </a:xfrm>
          <a:prstGeom prst="rect">
            <a:avLst/>
          </a:prstGeom>
          <a:blipFill>
            <a:blip r:embed="rId7" cstate="print"/>
            <a:stretch>
              <a:fillRect/>
            </a:stretch>
          </a:blipFill>
        </p:spPr>
        <p:txBody>
          <a:bodyPr wrap="square" lIns="0" tIns="0" rIns="0" bIns="0" rtlCol="0"/>
          <a:lstStyle/>
          <a:p>
            <a:endParaRPr dirty="0"/>
          </a:p>
        </p:txBody>
      </p:sp>
      <p:sp>
        <p:nvSpPr>
          <p:cNvPr id="38" name="object 16">
            <a:extLst>
              <a:ext uri="{FF2B5EF4-FFF2-40B4-BE49-F238E27FC236}">
                <a16:creationId xmlns:a16="http://schemas.microsoft.com/office/drawing/2014/main" id="{BF7C646E-049F-43C8-9747-973440567D06}"/>
              </a:ext>
            </a:extLst>
          </p:cNvPr>
          <p:cNvSpPr/>
          <p:nvPr/>
        </p:nvSpPr>
        <p:spPr>
          <a:xfrm>
            <a:off x="2801104" y="5087110"/>
            <a:ext cx="3226435" cy="331470"/>
          </a:xfrm>
          <a:custGeom>
            <a:avLst/>
            <a:gdLst/>
            <a:ahLst/>
            <a:cxnLst/>
            <a:rect l="l" t="t" r="r" b="b"/>
            <a:pathLst>
              <a:path w="3226435" h="331470">
                <a:moveTo>
                  <a:pt x="3226345" y="0"/>
                </a:moveTo>
                <a:lnTo>
                  <a:pt x="3226345" y="165453"/>
                </a:lnTo>
                <a:lnTo>
                  <a:pt x="0" y="165453"/>
                </a:lnTo>
                <a:lnTo>
                  <a:pt x="0" y="330910"/>
                </a:lnTo>
              </a:path>
            </a:pathLst>
          </a:custGeom>
          <a:ln w="12149">
            <a:solidFill>
              <a:srgbClr val="E7AE00"/>
            </a:solidFill>
          </a:ln>
        </p:spPr>
        <p:txBody>
          <a:bodyPr wrap="square" lIns="0" tIns="0" rIns="0" bIns="0" rtlCol="0"/>
          <a:lstStyle/>
          <a:p>
            <a:endParaRPr dirty="0"/>
          </a:p>
        </p:txBody>
      </p:sp>
      <p:sp>
        <p:nvSpPr>
          <p:cNvPr id="39" name="object 19">
            <a:extLst>
              <a:ext uri="{FF2B5EF4-FFF2-40B4-BE49-F238E27FC236}">
                <a16:creationId xmlns:a16="http://schemas.microsoft.com/office/drawing/2014/main" id="{AEF0389A-A1FA-4259-932F-C315C4862F3E}"/>
              </a:ext>
            </a:extLst>
          </p:cNvPr>
          <p:cNvSpPr/>
          <p:nvPr/>
        </p:nvSpPr>
        <p:spPr>
          <a:xfrm>
            <a:off x="4415030" y="5087110"/>
            <a:ext cx="1613535" cy="331470"/>
          </a:xfrm>
          <a:custGeom>
            <a:avLst/>
            <a:gdLst/>
            <a:ahLst/>
            <a:cxnLst/>
            <a:rect l="l" t="t" r="r" b="b"/>
            <a:pathLst>
              <a:path w="1613535" h="331470">
                <a:moveTo>
                  <a:pt x="1613165" y="0"/>
                </a:moveTo>
                <a:lnTo>
                  <a:pt x="1613165" y="165453"/>
                </a:lnTo>
                <a:lnTo>
                  <a:pt x="0" y="165453"/>
                </a:lnTo>
                <a:lnTo>
                  <a:pt x="0" y="330910"/>
                </a:lnTo>
              </a:path>
            </a:pathLst>
          </a:custGeom>
          <a:ln w="12149">
            <a:solidFill>
              <a:srgbClr val="E7AE00"/>
            </a:solidFill>
          </a:ln>
        </p:spPr>
        <p:txBody>
          <a:bodyPr wrap="square" lIns="0" tIns="0" rIns="0" bIns="0" rtlCol="0"/>
          <a:lstStyle/>
          <a:p>
            <a:endParaRPr dirty="0"/>
          </a:p>
        </p:txBody>
      </p:sp>
      <p:sp>
        <p:nvSpPr>
          <p:cNvPr id="41" name="object 28">
            <a:extLst>
              <a:ext uri="{FF2B5EF4-FFF2-40B4-BE49-F238E27FC236}">
                <a16:creationId xmlns:a16="http://schemas.microsoft.com/office/drawing/2014/main" id="{0EC44A30-9EC6-4C12-9210-A190A5F434AC}"/>
              </a:ext>
            </a:extLst>
          </p:cNvPr>
          <p:cNvSpPr/>
          <p:nvPr/>
        </p:nvSpPr>
        <p:spPr>
          <a:xfrm>
            <a:off x="6027420" y="5087110"/>
            <a:ext cx="3226435" cy="331470"/>
          </a:xfrm>
          <a:custGeom>
            <a:avLst/>
            <a:gdLst/>
            <a:ahLst/>
            <a:cxnLst/>
            <a:rect l="l" t="t" r="r" b="b"/>
            <a:pathLst>
              <a:path w="3226434" h="331470">
                <a:moveTo>
                  <a:pt x="0" y="0"/>
                </a:moveTo>
                <a:lnTo>
                  <a:pt x="0" y="165453"/>
                </a:lnTo>
                <a:lnTo>
                  <a:pt x="3226347" y="165453"/>
                </a:lnTo>
                <a:lnTo>
                  <a:pt x="3226347" y="330910"/>
                </a:lnTo>
              </a:path>
            </a:pathLst>
          </a:custGeom>
          <a:ln w="12149">
            <a:solidFill>
              <a:srgbClr val="E7AE00"/>
            </a:solidFill>
          </a:ln>
        </p:spPr>
        <p:txBody>
          <a:bodyPr wrap="square" lIns="0" tIns="0" rIns="0" bIns="0" rtlCol="0"/>
          <a:lstStyle/>
          <a:p>
            <a:endParaRPr dirty="0"/>
          </a:p>
        </p:txBody>
      </p:sp>
      <p:sp>
        <p:nvSpPr>
          <p:cNvPr id="42" name="object 25">
            <a:extLst>
              <a:ext uri="{FF2B5EF4-FFF2-40B4-BE49-F238E27FC236}">
                <a16:creationId xmlns:a16="http://schemas.microsoft.com/office/drawing/2014/main" id="{B4C4E1B0-0C35-4368-9C39-3F121B04C238}"/>
              </a:ext>
            </a:extLst>
          </p:cNvPr>
          <p:cNvSpPr/>
          <p:nvPr/>
        </p:nvSpPr>
        <p:spPr>
          <a:xfrm>
            <a:off x="6027420" y="5087110"/>
            <a:ext cx="1613535" cy="331470"/>
          </a:xfrm>
          <a:custGeom>
            <a:avLst/>
            <a:gdLst/>
            <a:ahLst/>
            <a:cxnLst/>
            <a:rect l="l" t="t" r="r" b="b"/>
            <a:pathLst>
              <a:path w="1613534" h="331470">
                <a:moveTo>
                  <a:pt x="0" y="0"/>
                </a:moveTo>
                <a:lnTo>
                  <a:pt x="0" y="165453"/>
                </a:lnTo>
                <a:lnTo>
                  <a:pt x="1613166" y="165453"/>
                </a:lnTo>
                <a:lnTo>
                  <a:pt x="1613166" y="330910"/>
                </a:lnTo>
              </a:path>
            </a:pathLst>
          </a:custGeom>
          <a:ln w="12149">
            <a:solidFill>
              <a:srgbClr val="E7AE00"/>
            </a:solidFill>
          </a:ln>
        </p:spPr>
        <p:txBody>
          <a:bodyPr wrap="square" lIns="0" tIns="0" rIns="0" bIns="0" rtlCol="0"/>
          <a:lstStyle/>
          <a:p>
            <a:endParaRPr dirty="0"/>
          </a:p>
        </p:txBody>
      </p:sp>
      <p:sp>
        <p:nvSpPr>
          <p:cNvPr id="43" name="object 22">
            <a:extLst>
              <a:ext uri="{FF2B5EF4-FFF2-40B4-BE49-F238E27FC236}">
                <a16:creationId xmlns:a16="http://schemas.microsoft.com/office/drawing/2014/main" id="{ACCB95C4-3DD5-4B3A-8DF2-B812FDEC1413}"/>
              </a:ext>
            </a:extLst>
          </p:cNvPr>
          <p:cNvSpPr/>
          <p:nvPr/>
        </p:nvSpPr>
        <p:spPr>
          <a:xfrm>
            <a:off x="6027420" y="5087110"/>
            <a:ext cx="0" cy="331470"/>
          </a:xfrm>
          <a:custGeom>
            <a:avLst/>
            <a:gdLst/>
            <a:ahLst/>
            <a:cxnLst/>
            <a:rect l="l" t="t" r="r" b="b"/>
            <a:pathLst>
              <a:path h="331470">
                <a:moveTo>
                  <a:pt x="0" y="0"/>
                </a:moveTo>
                <a:lnTo>
                  <a:pt x="0" y="330910"/>
                </a:lnTo>
              </a:path>
            </a:pathLst>
          </a:custGeom>
          <a:ln w="12149">
            <a:solidFill>
              <a:srgbClr val="E7AE00"/>
            </a:solidFill>
          </a:ln>
        </p:spPr>
        <p:txBody>
          <a:bodyPr wrap="square" lIns="0" tIns="0" rIns="0" bIns="0" rtlCol="0"/>
          <a:lstStyle/>
          <a:p>
            <a:endParaRPr dirty="0"/>
          </a:p>
        </p:txBody>
      </p:sp>
      <p:sp>
        <p:nvSpPr>
          <p:cNvPr id="6" name="TextBox 5">
            <a:extLst>
              <a:ext uri="{FF2B5EF4-FFF2-40B4-BE49-F238E27FC236}">
                <a16:creationId xmlns:a16="http://schemas.microsoft.com/office/drawing/2014/main" id="{EDA973F1-4CBF-4356-894D-5E03AE1547D0}"/>
              </a:ext>
            </a:extLst>
          </p:cNvPr>
          <p:cNvSpPr txBox="1"/>
          <p:nvPr/>
        </p:nvSpPr>
        <p:spPr>
          <a:xfrm>
            <a:off x="5652461" y="2133520"/>
            <a:ext cx="749918" cy="369332"/>
          </a:xfrm>
          <a:prstGeom prst="rect">
            <a:avLst/>
          </a:prstGeom>
          <a:noFill/>
        </p:spPr>
        <p:txBody>
          <a:bodyPr wrap="square" rtlCol="0">
            <a:spAutoFit/>
          </a:bodyPr>
          <a:lstStyle/>
          <a:p>
            <a:r>
              <a:rPr lang="en-US" dirty="0"/>
              <a:t> </a:t>
            </a:r>
            <a:r>
              <a:rPr lang="en-US" b="1" dirty="0">
                <a:solidFill>
                  <a:schemeClr val="bg1"/>
                </a:solidFill>
              </a:rPr>
              <a:t>DOH</a:t>
            </a:r>
          </a:p>
        </p:txBody>
      </p:sp>
      <p:sp>
        <p:nvSpPr>
          <p:cNvPr id="12" name="TextBox 11">
            <a:extLst>
              <a:ext uri="{FF2B5EF4-FFF2-40B4-BE49-F238E27FC236}">
                <a16:creationId xmlns:a16="http://schemas.microsoft.com/office/drawing/2014/main" id="{A16B2045-28F5-4118-85C0-41D22303C482}"/>
              </a:ext>
            </a:extLst>
          </p:cNvPr>
          <p:cNvSpPr txBox="1"/>
          <p:nvPr/>
        </p:nvSpPr>
        <p:spPr>
          <a:xfrm>
            <a:off x="5676954" y="3261739"/>
            <a:ext cx="975302" cy="369332"/>
          </a:xfrm>
          <a:prstGeom prst="rect">
            <a:avLst/>
          </a:prstGeom>
          <a:noFill/>
        </p:spPr>
        <p:txBody>
          <a:bodyPr wrap="square" rtlCol="0">
            <a:spAutoFit/>
          </a:bodyPr>
          <a:lstStyle/>
          <a:p>
            <a:r>
              <a:rPr lang="en-US" b="1" dirty="0">
                <a:solidFill>
                  <a:schemeClr val="bg1"/>
                </a:solidFill>
              </a:rPr>
              <a:t>MCO</a:t>
            </a:r>
          </a:p>
        </p:txBody>
      </p:sp>
      <p:sp>
        <p:nvSpPr>
          <p:cNvPr id="44" name="TextBox 43">
            <a:extLst>
              <a:ext uri="{FF2B5EF4-FFF2-40B4-BE49-F238E27FC236}">
                <a16:creationId xmlns:a16="http://schemas.microsoft.com/office/drawing/2014/main" id="{66EBEC98-2B18-4376-BEE6-B03612B29CD5}"/>
              </a:ext>
            </a:extLst>
          </p:cNvPr>
          <p:cNvSpPr txBox="1"/>
          <p:nvPr/>
        </p:nvSpPr>
        <p:spPr>
          <a:xfrm>
            <a:off x="5789646" y="4446954"/>
            <a:ext cx="749918" cy="369332"/>
          </a:xfrm>
          <a:prstGeom prst="rect">
            <a:avLst/>
          </a:prstGeom>
          <a:noFill/>
        </p:spPr>
        <p:txBody>
          <a:bodyPr wrap="square" rtlCol="0">
            <a:spAutoFit/>
          </a:bodyPr>
          <a:lstStyle/>
          <a:p>
            <a:r>
              <a:rPr lang="en-US" b="1" dirty="0"/>
              <a:t>IPA</a:t>
            </a:r>
          </a:p>
        </p:txBody>
      </p:sp>
      <p:sp>
        <p:nvSpPr>
          <p:cNvPr id="45" name="TextBox 44">
            <a:extLst>
              <a:ext uri="{FF2B5EF4-FFF2-40B4-BE49-F238E27FC236}">
                <a16:creationId xmlns:a16="http://schemas.microsoft.com/office/drawing/2014/main" id="{5B270FEE-C122-494A-A6CD-709E37A808C3}"/>
              </a:ext>
            </a:extLst>
          </p:cNvPr>
          <p:cNvSpPr txBox="1"/>
          <p:nvPr/>
        </p:nvSpPr>
        <p:spPr>
          <a:xfrm>
            <a:off x="652527" y="5646155"/>
            <a:ext cx="1064508" cy="369332"/>
          </a:xfrm>
          <a:prstGeom prst="rect">
            <a:avLst/>
          </a:prstGeom>
          <a:noFill/>
        </p:spPr>
        <p:txBody>
          <a:bodyPr wrap="square" rtlCol="0">
            <a:spAutoFit/>
          </a:bodyPr>
          <a:lstStyle/>
          <a:p>
            <a:r>
              <a:rPr lang="en-US" dirty="0"/>
              <a:t>Hospitals</a:t>
            </a:r>
          </a:p>
        </p:txBody>
      </p:sp>
      <p:sp>
        <p:nvSpPr>
          <p:cNvPr id="46" name="TextBox 45">
            <a:extLst>
              <a:ext uri="{FF2B5EF4-FFF2-40B4-BE49-F238E27FC236}">
                <a16:creationId xmlns:a16="http://schemas.microsoft.com/office/drawing/2014/main" id="{33B40FCC-EE4B-4339-86A8-675CF235F8DF}"/>
              </a:ext>
            </a:extLst>
          </p:cNvPr>
          <p:cNvSpPr txBox="1"/>
          <p:nvPr/>
        </p:nvSpPr>
        <p:spPr>
          <a:xfrm>
            <a:off x="2273668" y="5646155"/>
            <a:ext cx="1203035" cy="369332"/>
          </a:xfrm>
          <a:prstGeom prst="rect">
            <a:avLst/>
          </a:prstGeom>
          <a:noFill/>
        </p:spPr>
        <p:txBody>
          <a:bodyPr wrap="square" rtlCol="0">
            <a:spAutoFit/>
          </a:bodyPr>
          <a:lstStyle/>
          <a:p>
            <a:r>
              <a:rPr lang="en-US" dirty="0"/>
              <a:t>Physicians</a:t>
            </a:r>
          </a:p>
        </p:txBody>
      </p:sp>
      <p:sp>
        <p:nvSpPr>
          <p:cNvPr id="47" name="TextBox 46">
            <a:extLst>
              <a:ext uri="{FF2B5EF4-FFF2-40B4-BE49-F238E27FC236}">
                <a16:creationId xmlns:a16="http://schemas.microsoft.com/office/drawing/2014/main" id="{39C866AD-2DC9-413D-8438-C023D7BBCDC9}"/>
              </a:ext>
            </a:extLst>
          </p:cNvPr>
          <p:cNvSpPr txBox="1"/>
          <p:nvPr/>
        </p:nvSpPr>
        <p:spPr>
          <a:xfrm>
            <a:off x="4021234" y="5646155"/>
            <a:ext cx="905866" cy="369332"/>
          </a:xfrm>
          <a:prstGeom prst="rect">
            <a:avLst/>
          </a:prstGeom>
          <a:noFill/>
        </p:spPr>
        <p:txBody>
          <a:bodyPr wrap="square" rtlCol="0">
            <a:spAutoFit/>
          </a:bodyPr>
          <a:lstStyle/>
          <a:p>
            <a:r>
              <a:rPr lang="en-US" dirty="0"/>
              <a:t>FQHCs</a:t>
            </a:r>
          </a:p>
        </p:txBody>
      </p:sp>
      <p:sp>
        <p:nvSpPr>
          <p:cNvPr id="48" name="TextBox 47">
            <a:extLst>
              <a:ext uri="{FF2B5EF4-FFF2-40B4-BE49-F238E27FC236}">
                <a16:creationId xmlns:a16="http://schemas.microsoft.com/office/drawing/2014/main" id="{DB95FCFF-6C9A-49F5-B190-E5904DB47769}"/>
              </a:ext>
            </a:extLst>
          </p:cNvPr>
          <p:cNvSpPr txBox="1"/>
          <p:nvPr/>
        </p:nvSpPr>
        <p:spPr>
          <a:xfrm>
            <a:off x="5427076" y="5515047"/>
            <a:ext cx="1171137" cy="646331"/>
          </a:xfrm>
          <a:prstGeom prst="rect">
            <a:avLst/>
          </a:prstGeom>
          <a:noFill/>
        </p:spPr>
        <p:txBody>
          <a:bodyPr wrap="square" rtlCol="0">
            <a:spAutoFit/>
          </a:bodyPr>
          <a:lstStyle/>
          <a:p>
            <a:pPr algn="ctr"/>
            <a:r>
              <a:rPr lang="en-US" dirty="0"/>
              <a:t>BH Providers</a:t>
            </a:r>
          </a:p>
        </p:txBody>
      </p:sp>
      <p:sp>
        <p:nvSpPr>
          <p:cNvPr id="49" name="TextBox 48">
            <a:extLst>
              <a:ext uri="{FF2B5EF4-FFF2-40B4-BE49-F238E27FC236}">
                <a16:creationId xmlns:a16="http://schemas.microsoft.com/office/drawing/2014/main" id="{C349276B-D086-4CD0-A3FD-40009E7C949B}"/>
              </a:ext>
            </a:extLst>
          </p:cNvPr>
          <p:cNvSpPr txBox="1"/>
          <p:nvPr/>
        </p:nvSpPr>
        <p:spPr>
          <a:xfrm>
            <a:off x="7005232" y="5583272"/>
            <a:ext cx="1369468" cy="369332"/>
          </a:xfrm>
          <a:prstGeom prst="rect">
            <a:avLst/>
          </a:prstGeom>
          <a:noFill/>
        </p:spPr>
        <p:txBody>
          <a:bodyPr wrap="square" rtlCol="0">
            <a:spAutoFit/>
          </a:bodyPr>
          <a:lstStyle/>
          <a:p>
            <a:r>
              <a:rPr lang="en-US" dirty="0"/>
              <a:t>Pharmacies</a:t>
            </a:r>
          </a:p>
        </p:txBody>
      </p:sp>
      <p:sp>
        <p:nvSpPr>
          <p:cNvPr id="50" name="TextBox 49">
            <a:extLst>
              <a:ext uri="{FF2B5EF4-FFF2-40B4-BE49-F238E27FC236}">
                <a16:creationId xmlns:a16="http://schemas.microsoft.com/office/drawing/2014/main" id="{6E3AE2B4-7F81-426A-A3C4-94FD25B3291D}"/>
              </a:ext>
            </a:extLst>
          </p:cNvPr>
          <p:cNvSpPr txBox="1"/>
          <p:nvPr/>
        </p:nvSpPr>
        <p:spPr>
          <a:xfrm>
            <a:off x="8916223" y="5583272"/>
            <a:ext cx="675263" cy="369332"/>
          </a:xfrm>
          <a:prstGeom prst="rect">
            <a:avLst/>
          </a:prstGeom>
          <a:noFill/>
        </p:spPr>
        <p:txBody>
          <a:bodyPr wrap="square" rtlCol="0">
            <a:spAutoFit/>
          </a:bodyPr>
          <a:lstStyle/>
          <a:p>
            <a:r>
              <a:rPr lang="en-US" dirty="0"/>
              <a:t>CBOs</a:t>
            </a:r>
          </a:p>
        </p:txBody>
      </p:sp>
      <p:sp>
        <p:nvSpPr>
          <p:cNvPr id="51" name="TextBox 50">
            <a:extLst>
              <a:ext uri="{FF2B5EF4-FFF2-40B4-BE49-F238E27FC236}">
                <a16:creationId xmlns:a16="http://schemas.microsoft.com/office/drawing/2014/main" id="{7FD5A865-40EC-4B2D-9319-0143C935F279}"/>
              </a:ext>
            </a:extLst>
          </p:cNvPr>
          <p:cNvSpPr txBox="1"/>
          <p:nvPr/>
        </p:nvSpPr>
        <p:spPr>
          <a:xfrm>
            <a:off x="10258071" y="5507655"/>
            <a:ext cx="1234409" cy="646331"/>
          </a:xfrm>
          <a:prstGeom prst="rect">
            <a:avLst/>
          </a:prstGeom>
          <a:noFill/>
        </p:spPr>
        <p:txBody>
          <a:bodyPr wrap="square" rtlCol="0">
            <a:spAutoFit/>
          </a:bodyPr>
          <a:lstStyle/>
          <a:p>
            <a:pPr algn="ctr"/>
            <a:r>
              <a:rPr lang="en-US" dirty="0"/>
              <a:t>Ancillary Providers</a:t>
            </a:r>
          </a:p>
        </p:txBody>
      </p:sp>
    </p:spTree>
    <p:extLst>
      <p:ext uri="{BB962C8B-B14F-4D97-AF65-F5344CB8AC3E}">
        <p14:creationId xmlns:p14="http://schemas.microsoft.com/office/powerpoint/2010/main" val="2438635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0" y="717627"/>
            <a:ext cx="10979727" cy="1000120"/>
          </a:xfrm>
        </p:spPr>
        <p:txBody>
          <a:bodyPr>
            <a:normAutofit fontScale="90000"/>
          </a:bodyPr>
          <a:lstStyle/>
          <a:p>
            <a:r>
              <a:rPr lang="en-US" b="1" dirty="0">
                <a:solidFill>
                  <a:srgbClr val="503278"/>
                </a:solidFill>
                <a:latin typeface="Arial" panose="020B0604020202020204" pitchFamily="34" charset="0"/>
                <a:cs typeface="Arial" panose="020B0604020202020204" pitchFamily="34" charset="0"/>
              </a:rPr>
              <a:t>TCGP</a:t>
            </a:r>
            <a:br>
              <a:rPr lang="en-US" b="1" dirty="0">
                <a:solidFill>
                  <a:srgbClr val="503278"/>
                </a:solidFill>
                <a:latin typeface="Arial" panose="020B0604020202020204" pitchFamily="34" charset="0"/>
                <a:cs typeface="Arial" panose="020B0604020202020204" pitchFamily="34" charset="0"/>
              </a:rPr>
            </a:br>
            <a:r>
              <a:rPr lang="en-US" b="1" dirty="0">
                <a:solidFill>
                  <a:srgbClr val="503278"/>
                </a:solidFill>
                <a:latin typeface="Arial" panose="020B0604020202020204" pitchFamily="34" charset="0"/>
                <a:cs typeface="Arial" panose="020B0604020202020204" pitchFamily="34" charset="0"/>
              </a:rPr>
              <a:t> </a:t>
            </a:r>
            <a:r>
              <a:rPr lang="en-US" sz="3600" b="1" dirty="0">
                <a:solidFill>
                  <a:srgbClr val="503278"/>
                </a:solidFill>
                <a:latin typeface="Arial" panose="020B0604020202020204" pitchFamily="34" charset="0"/>
                <a:cs typeface="Arial" panose="020B0604020202020204" pitchFamily="34" charset="0"/>
              </a:rPr>
              <a:t>IPA to IPA Contract</a:t>
            </a:r>
            <a:br>
              <a:rPr lang="en-US" b="1" dirty="0">
                <a:solidFill>
                  <a:srgbClr val="503278"/>
                </a:solidFill>
                <a:latin typeface="Arial" panose="020B0604020202020204" pitchFamily="34" charset="0"/>
                <a:cs typeface="Arial" panose="020B0604020202020204" pitchFamily="34" charset="0"/>
              </a:rPr>
            </a:br>
            <a:endParaRPr lang="en-US" sz="2000" dirty="0">
              <a:solidFill>
                <a:srgbClr val="503278"/>
              </a:solidFill>
              <a:latin typeface="Arial" panose="020B0604020202020204" pitchFamily="34" charset="0"/>
              <a:cs typeface="Arial" panose="020B0604020202020204" pitchFamily="34" charset="0"/>
            </a:endParaRPr>
          </a:p>
        </p:txBody>
      </p:sp>
      <p:sp>
        <p:nvSpPr>
          <p:cNvPr id="16" name="Rectangle 15"/>
          <p:cNvSpPr/>
          <p:nvPr/>
        </p:nvSpPr>
        <p:spPr>
          <a:xfrm>
            <a:off x="0" y="144555"/>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7" name="Rectangle 16"/>
          <p:cNvSpPr/>
          <p:nvPr/>
        </p:nvSpPr>
        <p:spPr>
          <a:xfrm>
            <a:off x="0" y="15"/>
            <a:ext cx="12192000" cy="15072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p:nvSpPr>
        <p:spPr>
          <a:xfrm>
            <a:off x="180870" y="204197"/>
            <a:ext cx="11796765"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March 2018							              		                                                       8</a:t>
            </a:r>
          </a:p>
        </p:txBody>
      </p:sp>
      <p:sp>
        <p:nvSpPr>
          <p:cNvPr id="2" name="TextBox 1">
            <a:extLst>
              <a:ext uri="{FF2B5EF4-FFF2-40B4-BE49-F238E27FC236}">
                <a16:creationId xmlns:a16="http://schemas.microsoft.com/office/drawing/2014/main" id="{5FBF9266-E770-4F82-8619-914B33D2D38A}"/>
              </a:ext>
            </a:extLst>
          </p:cNvPr>
          <p:cNvSpPr txBox="1"/>
          <p:nvPr/>
        </p:nvSpPr>
        <p:spPr>
          <a:xfrm>
            <a:off x="1184781" y="2858641"/>
            <a:ext cx="1192584" cy="584775"/>
          </a:xfrm>
          <a:prstGeom prst="rect">
            <a:avLst/>
          </a:prstGeom>
          <a:noFill/>
        </p:spPr>
        <p:txBody>
          <a:bodyPr wrap="square" rtlCol="0">
            <a:spAutoFit/>
          </a:bodyPr>
          <a:lstStyle/>
          <a:p>
            <a:r>
              <a:rPr lang="en-US" sz="3200" dirty="0">
                <a:solidFill>
                  <a:schemeClr val="bg1"/>
                </a:solidFill>
              </a:rPr>
              <a:t>MCO</a:t>
            </a:r>
          </a:p>
        </p:txBody>
      </p:sp>
      <p:sp>
        <p:nvSpPr>
          <p:cNvPr id="3" name="TextBox 2">
            <a:extLst>
              <a:ext uri="{FF2B5EF4-FFF2-40B4-BE49-F238E27FC236}">
                <a16:creationId xmlns:a16="http://schemas.microsoft.com/office/drawing/2014/main" id="{8969D50B-7641-4777-B214-CB45D9668D95}"/>
              </a:ext>
            </a:extLst>
          </p:cNvPr>
          <p:cNvSpPr txBox="1"/>
          <p:nvPr/>
        </p:nvSpPr>
        <p:spPr>
          <a:xfrm>
            <a:off x="4004083" y="2797085"/>
            <a:ext cx="923017" cy="646331"/>
          </a:xfrm>
          <a:prstGeom prst="rect">
            <a:avLst/>
          </a:prstGeom>
          <a:noFill/>
        </p:spPr>
        <p:txBody>
          <a:bodyPr wrap="square" rtlCol="0">
            <a:spAutoFit/>
          </a:bodyPr>
          <a:lstStyle/>
          <a:p>
            <a:r>
              <a:rPr lang="en-US" sz="3600" dirty="0">
                <a:solidFill>
                  <a:schemeClr val="bg1"/>
                </a:solidFill>
              </a:rPr>
              <a:t>IP</a:t>
            </a:r>
          </a:p>
        </p:txBody>
      </p:sp>
      <p:sp>
        <p:nvSpPr>
          <p:cNvPr id="4" name="TextBox 3">
            <a:extLst>
              <a:ext uri="{FF2B5EF4-FFF2-40B4-BE49-F238E27FC236}">
                <a16:creationId xmlns:a16="http://schemas.microsoft.com/office/drawing/2014/main" id="{CB99A068-F4D1-42C1-8B08-2D054CFA1D00}"/>
              </a:ext>
            </a:extLst>
          </p:cNvPr>
          <p:cNvSpPr txBox="1"/>
          <p:nvPr/>
        </p:nvSpPr>
        <p:spPr>
          <a:xfrm>
            <a:off x="3644900" y="5018705"/>
            <a:ext cx="1494954" cy="523220"/>
          </a:xfrm>
          <a:prstGeom prst="rect">
            <a:avLst/>
          </a:prstGeom>
          <a:noFill/>
        </p:spPr>
        <p:txBody>
          <a:bodyPr wrap="square" rtlCol="0">
            <a:spAutoFit/>
          </a:bodyPr>
          <a:lstStyle/>
          <a:p>
            <a:r>
              <a:rPr lang="en-US" sz="2800" b="1" dirty="0">
                <a:solidFill>
                  <a:schemeClr val="bg1"/>
                </a:solidFill>
              </a:rPr>
              <a:t>Provider</a:t>
            </a:r>
          </a:p>
        </p:txBody>
      </p:sp>
      <p:sp>
        <p:nvSpPr>
          <p:cNvPr id="5" name="TextBox 4">
            <a:extLst>
              <a:ext uri="{FF2B5EF4-FFF2-40B4-BE49-F238E27FC236}">
                <a16:creationId xmlns:a16="http://schemas.microsoft.com/office/drawing/2014/main" id="{23078DFD-983A-49DA-AAD9-2CBC27BB64A9}"/>
              </a:ext>
            </a:extLst>
          </p:cNvPr>
          <p:cNvSpPr txBox="1"/>
          <p:nvPr/>
        </p:nvSpPr>
        <p:spPr>
          <a:xfrm>
            <a:off x="7152232" y="3744879"/>
            <a:ext cx="1085125" cy="584775"/>
          </a:xfrm>
          <a:prstGeom prst="rect">
            <a:avLst/>
          </a:prstGeom>
          <a:noFill/>
        </p:spPr>
        <p:txBody>
          <a:bodyPr wrap="square" rtlCol="0">
            <a:spAutoFit/>
          </a:bodyPr>
          <a:lstStyle/>
          <a:p>
            <a:r>
              <a:rPr lang="en-US" sz="3200" dirty="0">
                <a:solidFill>
                  <a:schemeClr val="bg1"/>
                </a:solidFill>
              </a:rPr>
              <a:t>MCO</a:t>
            </a:r>
          </a:p>
        </p:txBody>
      </p:sp>
      <p:sp>
        <p:nvSpPr>
          <p:cNvPr id="23" name="object 3">
            <a:extLst>
              <a:ext uri="{FF2B5EF4-FFF2-40B4-BE49-F238E27FC236}">
                <a16:creationId xmlns:a16="http://schemas.microsoft.com/office/drawing/2014/main" id="{515B2E66-0980-4DBF-87AF-5ED3C8A2A0A4}"/>
              </a:ext>
            </a:extLst>
          </p:cNvPr>
          <p:cNvSpPr/>
          <p:nvPr/>
        </p:nvSpPr>
        <p:spPr>
          <a:xfrm>
            <a:off x="5388568" y="1450596"/>
            <a:ext cx="1150204" cy="624590"/>
          </a:xfrm>
          <a:prstGeom prst="rect">
            <a:avLst/>
          </a:prstGeom>
          <a:blipFill>
            <a:blip r:embed="rId3" cstate="print"/>
            <a:stretch>
              <a:fillRect/>
            </a:stretch>
          </a:blipFill>
        </p:spPr>
        <p:txBody>
          <a:bodyPr wrap="square" lIns="0" tIns="0" rIns="0" bIns="0" rtlCol="0"/>
          <a:lstStyle/>
          <a:p>
            <a:endParaRPr dirty="0"/>
          </a:p>
        </p:txBody>
      </p:sp>
      <p:sp>
        <p:nvSpPr>
          <p:cNvPr id="24" name="object 7">
            <a:extLst>
              <a:ext uri="{FF2B5EF4-FFF2-40B4-BE49-F238E27FC236}">
                <a16:creationId xmlns:a16="http://schemas.microsoft.com/office/drawing/2014/main" id="{83832CBE-AC23-4E19-B1E0-D8672CD34F94}"/>
              </a:ext>
            </a:extLst>
          </p:cNvPr>
          <p:cNvSpPr/>
          <p:nvPr/>
        </p:nvSpPr>
        <p:spPr>
          <a:xfrm>
            <a:off x="5963670" y="2075186"/>
            <a:ext cx="0" cy="331470"/>
          </a:xfrm>
          <a:custGeom>
            <a:avLst/>
            <a:gdLst/>
            <a:ahLst/>
            <a:cxnLst/>
            <a:rect l="l" t="t" r="r" b="b"/>
            <a:pathLst>
              <a:path h="331469">
                <a:moveTo>
                  <a:pt x="0" y="0"/>
                </a:moveTo>
                <a:lnTo>
                  <a:pt x="0" y="330911"/>
                </a:lnTo>
              </a:path>
            </a:pathLst>
          </a:custGeom>
          <a:ln w="12149">
            <a:solidFill>
              <a:srgbClr val="CB9900"/>
            </a:solidFill>
          </a:ln>
        </p:spPr>
        <p:txBody>
          <a:bodyPr wrap="square" lIns="0" tIns="0" rIns="0" bIns="0" rtlCol="0"/>
          <a:lstStyle/>
          <a:p>
            <a:endParaRPr dirty="0"/>
          </a:p>
        </p:txBody>
      </p:sp>
      <p:sp>
        <p:nvSpPr>
          <p:cNvPr id="25" name="object 8">
            <a:extLst>
              <a:ext uri="{FF2B5EF4-FFF2-40B4-BE49-F238E27FC236}">
                <a16:creationId xmlns:a16="http://schemas.microsoft.com/office/drawing/2014/main" id="{82B01ACF-5107-44A4-8341-B45F0AC97161}"/>
              </a:ext>
            </a:extLst>
          </p:cNvPr>
          <p:cNvSpPr/>
          <p:nvPr/>
        </p:nvSpPr>
        <p:spPr>
          <a:xfrm>
            <a:off x="5427076" y="2395976"/>
            <a:ext cx="1111695" cy="610241"/>
          </a:xfrm>
          <a:prstGeom prst="rect">
            <a:avLst/>
          </a:prstGeom>
          <a:blipFill>
            <a:blip r:embed="rId4" cstate="print"/>
            <a:stretch>
              <a:fillRect/>
            </a:stretch>
          </a:blipFill>
        </p:spPr>
        <p:txBody>
          <a:bodyPr wrap="square" lIns="0" tIns="0" rIns="0" bIns="0" rtlCol="0"/>
          <a:lstStyle/>
          <a:p>
            <a:endParaRPr dirty="0"/>
          </a:p>
        </p:txBody>
      </p:sp>
      <p:sp>
        <p:nvSpPr>
          <p:cNvPr id="26" name="object 10">
            <a:extLst>
              <a:ext uri="{FF2B5EF4-FFF2-40B4-BE49-F238E27FC236}">
                <a16:creationId xmlns:a16="http://schemas.microsoft.com/office/drawing/2014/main" id="{C4379464-2244-45BC-82C2-2FF07B2AC72A}"/>
              </a:ext>
            </a:extLst>
          </p:cNvPr>
          <p:cNvSpPr/>
          <p:nvPr/>
        </p:nvSpPr>
        <p:spPr>
          <a:xfrm>
            <a:off x="5964383" y="3006217"/>
            <a:ext cx="0" cy="331470"/>
          </a:xfrm>
          <a:custGeom>
            <a:avLst/>
            <a:gdLst/>
            <a:ahLst/>
            <a:cxnLst/>
            <a:rect l="l" t="t" r="r" b="b"/>
            <a:pathLst>
              <a:path h="331470">
                <a:moveTo>
                  <a:pt x="0" y="0"/>
                </a:moveTo>
                <a:lnTo>
                  <a:pt x="0" y="330910"/>
                </a:lnTo>
              </a:path>
            </a:pathLst>
          </a:custGeom>
          <a:ln w="12149">
            <a:solidFill>
              <a:srgbClr val="E7AE00"/>
            </a:solidFill>
          </a:ln>
        </p:spPr>
        <p:txBody>
          <a:bodyPr wrap="square" lIns="0" tIns="0" rIns="0" bIns="0" rtlCol="0"/>
          <a:lstStyle/>
          <a:p>
            <a:endParaRPr dirty="0"/>
          </a:p>
        </p:txBody>
      </p:sp>
      <p:sp>
        <p:nvSpPr>
          <p:cNvPr id="27" name="object 11">
            <a:extLst>
              <a:ext uri="{FF2B5EF4-FFF2-40B4-BE49-F238E27FC236}">
                <a16:creationId xmlns:a16="http://schemas.microsoft.com/office/drawing/2014/main" id="{E4D9A69E-9AB1-44FD-AB8B-0843ABF16AD3}"/>
              </a:ext>
            </a:extLst>
          </p:cNvPr>
          <p:cNvSpPr/>
          <p:nvPr/>
        </p:nvSpPr>
        <p:spPr>
          <a:xfrm>
            <a:off x="5427076" y="3325386"/>
            <a:ext cx="1111695" cy="607561"/>
          </a:xfrm>
          <a:prstGeom prst="rect">
            <a:avLst/>
          </a:prstGeom>
          <a:blipFill>
            <a:blip r:embed="rId5" cstate="print"/>
            <a:stretch>
              <a:fillRect/>
            </a:stretch>
          </a:blipFill>
        </p:spPr>
        <p:txBody>
          <a:bodyPr wrap="square" lIns="0" tIns="0" rIns="0" bIns="0" rtlCol="0"/>
          <a:lstStyle/>
          <a:p>
            <a:endParaRPr dirty="0"/>
          </a:p>
        </p:txBody>
      </p:sp>
      <p:sp>
        <p:nvSpPr>
          <p:cNvPr id="30" name="object 14">
            <a:extLst>
              <a:ext uri="{FF2B5EF4-FFF2-40B4-BE49-F238E27FC236}">
                <a16:creationId xmlns:a16="http://schemas.microsoft.com/office/drawing/2014/main" id="{A58DD223-DC88-4918-81F2-A59609F28633}"/>
              </a:ext>
            </a:extLst>
          </p:cNvPr>
          <p:cNvSpPr/>
          <p:nvPr/>
        </p:nvSpPr>
        <p:spPr>
          <a:xfrm>
            <a:off x="3320496" y="4550205"/>
            <a:ext cx="1248153" cy="835149"/>
          </a:xfrm>
          <a:prstGeom prst="rect">
            <a:avLst/>
          </a:prstGeom>
          <a:blipFill>
            <a:blip r:embed="rId6" cstate="print"/>
            <a:stretch>
              <a:fillRect/>
            </a:stretch>
          </a:blipFill>
        </p:spPr>
        <p:txBody>
          <a:bodyPr wrap="square" lIns="0" tIns="0" rIns="0" bIns="0" rtlCol="0"/>
          <a:lstStyle/>
          <a:p>
            <a:endParaRPr dirty="0"/>
          </a:p>
        </p:txBody>
      </p:sp>
      <p:sp>
        <p:nvSpPr>
          <p:cNvPr id="31" name="object 17">
            <a:extLst>
              <a:ext uri="{FF2B5EF4-FFF2-40B4-BE49-F238E27FC236}">
                <a16:creationId xmlns:a16="http://schemas.microsoft.com/office/drawing/2014/main" id="{61944A5B-318F-49F0-8B35-692469696DE8}"/>
              </a:ext>
            </a:extLst>
          </p:cNvPr>
          <p:cNvSpPr/>
          <p:nvPr/>
        </p:nvSpPr>
        <p:spPr>
          <a:xfrm>
            <a:off x="4653607" y="4525090"/>
            <a:ext cx="1248153" cy="835149"/>
          </a:xfrm>
          <a:prstGeom prst="rect">
            <a:avLst/>
          </a:prstGeom>
          <a:blipFill>
            <a:blip r:embed="rId6" cstate="print"/>
            <a:stretch>
              <a:fillRect/>
            </a:stretch>
          </a:blipFill>
        </p:spPr>
        <p:txBody>
          <a:bodyPr wrap="square" lIns="0" tIns="0" rIns="0" bIns="0" rtlCol="0"/>
          <a:lstStyle/>
          <a:p>
            <a:endParaRPr dirty="0"/>
          </a:p>
        </p:txBody>
      </p:sp>
      <p:sp>
        <p:nvSpPr>
          <p:cNvPr id="32" name="object 20">
            <a:extLst>
              <a:ext uri="{FF2B5EF4-FFF2-40B4-BE49-F238E27FC236}">
                <a16:creationId xmlns:a16="http://schemas.microsoft.com/office/drawing/2014/main" id="{50B618C2-1588-470B-8F6B-FD34F919FFD5}"/>
              </a:ext>
            </a:extLst>
          </p:cNvPr>
          <p:cNvSpPr/>
          <p:nvPr/>
        </p:nvSpPr>
        <p:spPr>
          <a:xfrm>
            <a:off x="6106128" y="4536082"/>
            <a:ext cx="1248153" cy="835149"/>
          </a:xfrm>
          <a:prstGeom prst="rect">
            <a:avLst/>
          </a:prstGeom>
          <a:blipFill>
            <a:blip r:embed="rId6" cstate="print"/>
            <a:stretch>
              <a:fillRect/>
            </a:stretch>
          </a:blipFill>
        </p:spPr>
        <p:txBody>
          <a:bodyPr wrap="square" lIns="0" tIns="0" rIns="0" bIns="0" rtlCol="0"/>
          <a:lstStyle/>
          <a:p>
            <a:endParaRPr dirty="0"/>
          </a:p>
        </p:txBody>
      </p:sp>
      <p:sp>
        <p:nvSpPr>
          <p:cNvPr id="34" name="object 23">
            <a:extLst>
              <a:ext uri="{FF2B5EF4-FFF2-40B4-BE49-F238E27FC236}">
                <a16:creationId xmlns:a16="http://schemas.microsoft.com/office/drawing/2014/main" id="{AE1EE563-34EF-4C15-A12B-122EE7D25EF4}"/>
              </a:ext>
            </a:extLst>
          </p:cNvPr>
          <p:cNvSpPr/>
          <p:nvPr/>
        </p:nvSpPr>
        <p:spPr>
          <a:xfrm>
            <a:off x="7412700" y="4550205"/>
            <a:ext cx="1248153" cy="835149"/>
          </a:xfrm>
          <a:prstGeom prst="rect">
            <a:avLst/>
          </a:prstGeom>
          <a:blipFill>
            <a:blip r:embed="rId6" cstate="print"/>
            <a:stretch>
              <a:fillRect/>
            </a:stretch>
          </a:blipFill>
        </p:spPr>
        <p:txBody>
          <a:bodyPr wrap="square" lIns="0" tIns="0" rIns="0" bIns="0" rtlCol="0"/>
          <a:lstStyle/>
          <a:p>
            <a:endParaRPr dirty="0"/>
          </a:p>
        </p:txBody>
      </p:sp>
      <p:sp>
        <p:nvSpPr>
          <p:cNvPr id="43" name="object 22">
            <a:extLst>
              <a:ext uri="{FF2B5EF4-FFF2-40B4-BE49-F238E27FC236}">
                <a16:creationId xmlns:a16="http://schemas.microsoft.com/office/drawing/2014/main" id="{ACCB95C4-3DD5-4B3A-8DF2-B812FDEC1413}"/>
              </a:ext>
            </a:extLst>
          </p:cNvPr>
          <p:cNvSpPr/>
          <p:nvPr/>
        </p:nvSpPr>
        <p:spPr>
          <a:xfrm>
            <a:off x="5963670" y="3932947"/>
            <a:ext cx="0" cy="331470"/>
          </a:xfrm>
          <a:custGeom>
            <a:avLst/>
            <a:gdLst/>
            <a:ahLst/>
            <a:cxnLst/>
            <a:rect l="l" t="t" r="r" b="b"/>
            <a:pathLst>
              <a:path h="331470">
                <a:moveTo>
                  <a:pt x="0" y="0"/>
                </a:moveTo>
                <a:lnTo>
                  <a:pt x="0" y="330910"/>
                </a:lnTo>
              </a:path>
            </a:pathLst>
          </a:custGeom>
          <a:ln w="12149">
            <a:solidFill>
              <a:srgbClr val="E7AE00"/>
            </a:solidFill>
          </a:ln>
        </p:spPr>
        <p:txBody>
          <a:bodyPr wrap="square" lIns="0" tIns="0" rIns="0" bIns="0" rtlCol="0"/>
          <a:lstStyle/>
          <a:p>
            <a:endParaRPr dirty="0"/>
          </a:p>
        </p:txBody>
      </p:sp>
      <p:sp>
        <p:nvSpPr>
          <p:cNvPr id="6" name="TextBox 5">
            <a:extLst>
              <a:ext uri="{FF2B5EF4-FFF2-40B4-BE49-F238E27FC236}">
                <a16:creationId xmlns:a16="http://schemas.microsoft.com/office/drawing/2014/main" id="{EDA973F1-4CBF-4356-894D-5E03AE1547D0}"/>
              </a:ext>
            </a:extLst>
          </p:cNvPr>
          <p:cNvSpPr txBox="1"/>
          <p:nvPr/>
        </p:nvSpPr>
        <p:spPr>
          <a:xfrm>
            <a:off x="5588711" y="1558393"/>
            <a:ext cx="749918" cy="369332"/>
          </a:xfrm>
          <a:prstGeom prst="rect">
            <a:avLst/>
          </a:prstGeom>
          <a:noFill/>
        </p:spPr>
        <p:txBody>
          <a:bodyPr wrap="square" rtlCol="0">
            <a:spAutoFit/>
          </a:bodyPr>
          <a:lstStyle/>
          <a:p>
            <a:r>
              <a:rPr lang="en-US" dirty="0"/>
              <a:t> </a:t>
            </a:r>
            <a:r>
              <a:rPr lang="en-US" b="1" dirty="0">
                <a:solidFill>
                  <a:schemeClr val="bg1"/>
                </a:solidFill>
              </a:rPr>
              <a:t>DOH</a:t>
            </a:r>
          </a:p>
        </p:txBody>
      </p:sp>
      <p:sp>
        <p:nvSpPr>
          <p:cNvPr id="12" name="TextBox 11">
            <a:extLst>
              <a:ext uri="{FF2B5EF4-FFF2-40B4-BE49-F238E27FC236}">
                <a16:creationId xmlns:a16="http://schemas.microsoft.com/office/drawing/2014/main" id="{A16B2045-28F5-4118-85C0-41D22303C482}"/>
              </a:ext>
            </a:extLst>
          </p:cNvPr>
          <p:cNvSpPr txBox="1"/>
          <p:nvPr/>
        </p:nvSpPr>
        <p:spPr>
          <a:xfrm>
            <a:off x="5618477" y="2532642"/>
            <a:ext cx="975302" cy="369332"/>
          </a:xfrm>
          <a:prstGeom prst="rect">
            <a:avLst/>
          </a:prstGeom>
          <a:noFill/>
        </p:spPr>
        <p:txBody>
          <a:bodyPr wrap="square" rtlCol="0">
            <a:spAutoFit/>
          </a:bodyPr>
          <a:lstStyle/>
          <a:p>
            <a:r>
              <a:rPr lang="en-US" b="1" dirty="0">
                <a:solidFill>
                  <a:schemeClr val="bg1"/>
                </a:solidFill>
              </a:rPr>
              <a:t>MCO</a:t>
            </a:r>
          </a:p>
        </p:txBody>
      </p:sp>
      <p:sp>
        <p:nvSpPr>
          <p:cNvPr id="44" name="TextBox 43">
            <a:extLst>
              <a:ext uri="{FF2B5EF4-FFF2-40B4-BE49-F238E27FC236}">
                <a16:creationId xmlns:a16="http://schemas.microsoft.com/office/drawing/2014/main" id="{66EBEC98-2B18-4376-BEE6-B03612B29CD5}"/>
              </a:ext>
            </a:extLst>
          </p:cNvPr>
          <p:cNvSpPr txBox="1"/>
          <p:nvPr/>
        </p:nvSpPr>
        <p:spPr>
          <a:xfrm>
            <a:off x="5715380" y="3441930"/>
            <a:ext cx="749918" cy="369332"/>
          </a:xfrm>
          <a:prstGeom prst="rect">
            <a:avLst/>
          </a:prstGeom>
          <a:noFill/>
        </p:spPr>
        <p:txBody>
          <a:bodyPr wrap="square" rtlCol="0">
            <a:spAutoFit/>
          </a:bodyPr>
          <a:lstStyle/>
          <a:p>
            <a:r>
              <a:rPr lang="en-US" b="1" dirty="0"/>
              <a:t>IPA</a:t>
            </a:r>
          </a:p>
        </p:txBody>
      </p:sp>
      <p:sp>
        <p:nvSpPr>
          <p:cNvPr id="45" name="TextBox 44">
            <a:extLst>
              <a:ext uri="{FF2B5EF4-FFF2-40B4-BE49-F238E27FC236}">
                <a16:creationId xmlns:a16="http://schemas.microsoft.com/office/drawing/2014/main" id="{5B270FEE-C122-494A-A6CD-709E37A808C3}"/>
              </a:ext>
            </a:extLst>
          </p:cNvPr>
          <p:cNvSpPr txBox="1"/>
          <p:nvPr/>
        </p:nvSpPr>
        <p:spPr>
          <a:xfrm>
            <a:off x="3409659" y="4763789"/>
            <a:ext cx="1064508" cy="369332"/>
          </a:xfrm>
          <a:prstGeom prst="rect">
            <a:avLst/>
          </a:prstGeom>
          <a:noFill/>
        </p:spPr>
        <p:txBody>
          <a:bodyPr wrap="square" rtlCol="0">
            <a:spAutoFit/>
          </a:bodyPr>
          <a:lstStyle/>
          <a:p>
            <a:r>
              <a:rPr lang="en-US" dirty="0"/>
              <a:t>Hospitals</a:t>
            </a:r>
          </a:p>
        </p:txBody>
      </p:sp>
      <p:sp>
        <p:nvSpPr>
          <p:cNvPr id="46" name="TextBox 45">
            <a:extLst>
              <a:ext uri="{FF2B5EF4-FFF2-40B4-BE49-F238E27FC236}">
                <a16:creationId xmlns:a16="http://schemas.microsoft.com/office/drawing/2014/main" id="{33B40FCC-EE4B-4339-86A8-675CF235F8DF}"/>
              </a:ext>
            </a:extLst>
          </p:cNvPr>
          <p:cNvSpPr txBox="1"/>
          <p:nvPr/>
        </p:nvSpPr>
        <p:spPr>
          <a:xfrm>
            <a:off x="4736439" y="4741647"/>
            <a:ext cx="1203035" cy="369332"/>
          </a:xfrm>
          <a:prstGeom prst="rect">
            <a:avLst/>
          </a:prstGeom>
          <a:noFill/>
        </p:spPr>
        <p:txBody>
          <a:bodyPr wrap="square" rtlCol="0">
            <a:spAutoFit/>
          </a:bodyPr>
          <a:lstStyle/>
          <a:p>
            <a:r>
              <a:rPr lang="en-US" dirty="0"/>
              <a:t>Physicians</a:t>
            </a:r>
          </a:p>
        </p:txBody>
      </p:sp>
      <p:sp>
        <p:nvSpPr>
          <p:cNvPr id="47" name="TextBox 46">
            <a:extLst>
              <a:ext uri="{FF2B5EF4-FFF2-40B4-BE49-F238E27FC236}">
                <a16:creationId xmlns:a16="http://schemas.microsoft.com/office/drawing/2014/main" id="{39C866AD-2DC9-413D-8438-C023D7BBCDC9}"/>
              </a:ext>
            </a:extLst>
          </p:cNvPr>
          <p:cNvSpPr txBox="1"/>
          <p:nvPr/>
        </p:nvSpPr>
        <p:spPr>
          <a:xfrm>
            <a:off x="6302466" y="4768990"/>
            <a:ext cx="905866" cy="369332"/>
          </a:xfrm>
          <a:prstGeom prst="rect">
            <a:avLst/>
          </a:prstGeom>
          <a:noFill/>
        </p:spPr>
        <p:txBody>
          <a:bodyPr wrap="square" rtlCol="0">
            <a:spAutoFit/>
          </a:bodyPr>
          <a:lstStyle/>
          <a:p>
            <a:r>
              <a:rPr lang="en-US" dirty="0"/>
              <a:t>FQHCs</a:t>
            </a:r>
          </a:p>
        </p:txBody>
      </p:sp>
      <p:sp>
        <p:nvSpPr>
          <p:cNvPr id="48" name="TextBox 47">
            <a:extLst>
              <a:ext uri="{FF2B5EF4-FFF2-40B4-BE49-F238E27FC236}">
                <a16:creationId xmlns:a16="http://schemas.microsoft.com/office/drawing/2014/main" id="{DB95FCFF-6C9A-49F5-B190-E5904DB47769}"/>
              </a:ext>
            </a:extLst>
          </p:cNvPr>
          <p:cNvSpPr txBox="1"/>
          <p:nvPr/>
        </p:nvSpPr>
        <p:spPr>
          <a:xfrm>
            <a:off x="7431297" y="4733559"/>
            <a:ext cx="1171137" cy="369332"/>
          </a:xfrm>
          <a:prstGeom prst="rect">
            <a:avLst/>
          </a:prstGeom>
          <a:noFill/>
        </p:spPr>
        <p:txBody>
          <a:bodyPr wrap="square" rtlCol="0">
            <a:spAutoFit/>
          </a:bodyPr>
          <a:lstStyle/>
          <a:p>
            <a:pPr algn="ctr"/>
            <a:r>
              <a:rPr lang="en-US" dirty="0"/>
              <a:t>IPA</a:t>
            </a:r>
          </a:p>
        </p:txBody>
      </p:sp>
      <p:sp>
        <p:nvSpPr>
          <p:cNvPr id="52" name="object 13">
            <a:extLst>
              <a:ext uri="{FF2B5EF4-FFF2-40B4-BE49-F238E27FC236}">
                <a16:creationId xmlns:a16="http://schemas.microsoft.com/office/drawing/2014/main" id="{2C6490F2-C0FF-4D80-9207-68DA1C82BEB7}"/>
              </a:ext>
            </a:extLst>
          </p:cNvPr>
          <p:cNvSpPr/>
          <p:nvPr/>
        </p:nvSpPr>
        <p:spPr>
          <a:xfrm>
            <a:off x="3944573" y="4252116"/>
            <a:ext cx="2038350" cy="278765"/>
          </a:xfrm>
          <a:custGeom>
            <a:avLst/>
            <a:gdLst/>
            <a:ahLst/>
            <a:cxnLst/>
            <a:rect l="l" t="t" r="r" b="b"/>
            <a:pathLst>
              <a:path w="2038350" h="278764">
                <a:moveTo>
                  <a:pt x="2037802" y="0"/>
                </a:moveTo>
                <a:lnTo>
                  <a:pt x="2037802" y="139331"/>
                </a:lnTo>
                <a:lnTo>
                  <a:pt x="0" y="139331"/>
                </a:lnTo>
                <a:lnTo>
                  <a:pt x="0" y="278676"/>
                </a:lnTo>
              </a:path>
            </a:pathLst>
          </a:custGeom>
          <a:ln w="12149">
            <a:solidFill>
              <a:srgbClr val="E7AE00"/>
            </a:solidFill>
          </a:ln>
        </p:spPr>
        <p:txBody>
          <a:bodyPr wrap="square" lIns="0" tIns="0" rIns="0" bIns="0" rtlCol="0"/>
          <a:lstStyle/>
          <a:p>
            <a:endParaRPr dirty="0"/>
          </a:p>
        </p:txBody>
      </p:sp>
      <p:sp>
        <p:nvSpPr>
          <p:cNvPr id="53" name="object 16">
            <a:extLst>
              <a:ext uri="{FF2B5EF4-FFF2-40B4-BE49-F238E27FC236}">
                <a16:creationId xmlns:a16="http://schemas.microsoft.com/office/drawing/2014/main" id="{CA698616-051F-4BA5-A328-C690C168DCA4}"/>
              </a:ext>
            </a:extLst>
          </p:cNvPr>
          <p:cNvSpPr/>
          <p:nvPr/>
        </p:nvSpPr>
        <p:spPr>
          <a:xfrm>
            <a:off x="5284220" y="4246719"/>
            <a:ext cx="679450" cy="278765"/>
          </a:xfrm>
          <a:custGeom>
            <a:avLst/>
            <a:gdLst/>
            <a:ahLst/>
            <a:cxnLst/>
            <a:rect l="l" t="t" r="r" b="b"/>
            <a:pathLst>
              <a:path w="679450" h="278764">
                <a:moveTo>
                  <a:pt x="679270" y="0"/>
                </a:moveTo>
                <a:lnTo>
                  <a:pt x="679270" y="139331"/>
                </a:lnTo>
                <a:lnTo>
                  <a:pt x="0" y="139331"/>
                </a:lnTo>
                <a:lnTo>
                  <a:pt x="0" y="278676"/>
                </a:lnTo>
              </a:path>
            </a:pathLst>
          </a:custGeom>
          <a:ln w="12149">
            <a:solidFill>
              <a:srgbClr val="E7AE00"/>
            </a:solidFill>
          </a:ln>
        </p:spPr>
        <p:txBody>
          <a:bodyPr wrap="square" lIns="0" tIns="0" rIns="0" bIns="0" rtlCol="0"/>
          <a:lstStyle/>
          <a:p>
            <a:endParaRPr dirty="0"/>
          </a:p>
        </p:txBody>
      </p:sp>
      <p:sp>
        <p:nvSpPr>
          <p:cNvPr id="54" name="object 22">
            <a:extLst>
              <a:ext uri="{FF2B5EF4-FFF2-40B4-BE49-F238E27FC236}">
                <a16:creationId xmlns:a16="http://schemas.microsoft.com/office/drawing/2014/main" id="{61110831-311B-49FC-9B45-D0CB4516ED6E}"/>
              </a:ext>
            </a:extLst>
          </p:cNvPr>
          <p:cNvSpPr/>
          <p:nvPr/>
        </p:nvSpPr>
        <p:spPr>
          <a:xfrm>
            <a:off x="5963670" y="4239147"/>
            <a:ext cx="2038350" cy="278765"/>
          </a:xfrm>
          <a:custGeom>
            <a:avLst/>
            <a:gdLst/>
            <a:ahLst/>
            <a:cxnLst/>
            <a:rect l="l" t="t" r="r" b="b"/>
            <a:pathLst>
              <a:path w="2038350" h="278764">
                <a:moveTo>
                  <a:pt x="0" y="0"/>
                </a:moveTo>
                <a:lnTo>
                  <a:pt x="0" y="139331"/>
                </a:lnTo>
                <a:lnTo>
                  <a:pt x="2037803" y="139331"/>
                </a:lnTo>
                <a:lnTo>
                  <a:pt x="2037803" y="278676"/>
                </a:lnTo>
              </a:path>
            </a:pathLst>
          </a:custGeom>
          <a:ln w="12149">
            <a:solidFill>
              <a:srgbClr val="E7AE00"/>
            </a:solidFill>
          </a:ln>
        </p:spPr>
        <p:txBody>
          <a:bodyPr wrap="square" lIns="0" tIns="0" rIns="0" bIns="0" rtlCol="0"/>
          <a:lstStyle/>
          <a:p>
            <a:endParaRPr dirty="0"/>
          </a:p>
        </p:txBody>
      </p:sp>
      <p:sp>
        <p:nvSpPr>
          <p:cNvPr id="55" name="object 19">
            <a:extLst>
              <a:ext uri="{FF2B5EF4-FFF2-40B4-BE49-F238E27FC236}">
                <a16:creationId xmlns:a16="http://schemas.microsoft.com/office/drawing/2014/main" id="{669F8D5B-590F-402E-A9A1-4EEF7C1AA5E5}"/>
              </a:ext>
            </a:extLst>
          </p:cNvPr>
          <p:cNvSpPr/>
          <p:nvPr/>
        </p:nvSpPr>
        <p:spPr>
          <a:xfrm>
            <a:off x="5963670" y="4252116"/>
            <a:ext cx="679450" cy="278765"/>
          </a:xfrm>
          <a:custGeom>
            <a:avLst/>
            <a:gdLst/>
            <a:ahLst/>
            <a:cxnLst/>
            <a:rect l="l" t="t" r="r" b="b"/>
            <a:pathLst>
              <a:path w="679450" h="278764">
                <a:moveTo>
                  <a:pt x="0" y="0"/>
                </a:moveTo>
                <a:lnTo>
                  <a:pt x="0" y="139331"/>
                </a:lnTo>
                <a:lnTo>
                  <a:pt x="679271" y="139331"/>
                </a:lnTo>
                <a:lnTo>
                  <a:pt x="679271" y="278676"/>
                </a:lnTo>
              </a:path>
            </a:pathLst>
          </a:custGeom>
          <a:ln w="12149">
            <a:solidFill>
              <a:srgbClr val="E7AE00"/>
            </a:solidFill>
          </a:ln>
        </p:spPr>
        <p:txBody>
          <a:bodyPr wrap="square" lIns="0" tIns="0" rIns="0" bIns="0" rtlCol="0"/>
          <a:lstStyle/>
          <a:p>
            <a:endParaRPr dirty="0"/>
          </a:p>
        </p:txBody>
      </p:sp>
      <p:sp>
        <p:nvSpPr>
          <p:cNvPr id="56" name="object 28">
            <a:extLst>
              <a:ext uri="{FF2B5EF4-FFF2-40B4-BE49-F238E27FC236}">
                <a16:creationId xmlns:a16="http://schemas.microsoft.com/office/drawing/2014/main" id="{6834C217-BED0-4418-B675-9EC5FD7B7BBA}"/>
              </a:ext>
            </a:extLst>
          </p:cNvPr>
          <p:cNvSpPr/>
          <p:nvPr/>
        </p:nvSpPr>
        <p:spPr>
          <a:xfrm>
            <a:off x="8050022" y="5371231"/>
            <a:ext cx="679450" cy="278765"/>
          </a:xfrm>
          <a:custGeom>
            <a:avLst/>
            <a:gdLst/>
            <a:ahLst/>
            <a:cxnLst/>
            <a:rect l="l" t="t" r="r" b="b"/>
            <a:pathLst>
              <a:path w="679450" h="278764">
                <a:moveTo>
                  <a:pt x="0" y="0"/>
                </a:moveTo>
                <a:lnTo>
                  <a:pt x="0" y="139331"/>
                </a:lnTo>
                <a:lnTo>
                  <a:pt x="679270" y="139331"/>
                </a:lnTo>
                <a:lnTo>
                  <a:pt x="679270" y="278676"/>
                </a:lnTo>
              </a:path>
            </a:pathLst>
          </a:custGeom>
          <a:ln w="12149">
            <a:solidFill>
              <a:srgbClr val="E7AE00"/>
            </a:solidFill>
          </a:ln>
        </p:spPr>
        <p:txBody>
          <a:bodyPr wrap="square" lIns="0" tIns="0" rIns="0" bIns="0" rtlCol="0"/>
          <a:lstStyle/>
          <a:p>
            <a:endParaRPr dirty="0"/>
          </a:p>
        </p:txBody>
      </p:sp>
      <p:sp>
        <p:nvSpPr>
          <p:cNvPr id="57" name="object 25">
            <a:extLst>
              <a:ext uri="{FF2B5EF4-FFF2-40B4-BE49-F238E27FC236}">
                <a16:creationId xmlns:a16="http://schemas.microsoft.com/office/drawing/2014/main" id="{67D7B3F7-41C7-44AE-8749-FB51A4975170}"/>
              </a:ext>
            </a:extLst>
          </p:cNvPr>
          <p:cNvSpPr/>
          <p:nvPr/>
        </p:nvSpPr>
        <p:spPr>
          <a:xfrm>
            <a:off x="7354281" y="5375013"/>
            <a:ext cx="679450" cy="278765"/>
          </a:xfrm>
          <a:custGeom>
            <a:avLst/>
            <a:gdLst/>
            <a:ahLst/>
            <a:cxnLst/>
            <a:rect l="l" t="t" r="r" b="b"/>
            <a:pathLst>
              <a:path w="679450" h="278764">
                <a:moveTo>
                  <a:pt x="679270" y="0"/>
                </a:moveTo>
                <a:lnTo>
                  <a:pt x="679270" y="139331"/>
                </a:lnTo>
                <a:lnTo>
                  <a:pt x="0" y="139331"/>
                </a:lnTo>
                <a:lnTo>
                  <a:pt x="0" y="278676"/>
                </a:lnTo>
              </a:path>
            </a:pathLst>
          </a:custGeom>
          <a:ln w="12149">
            <a:solidFill>
              <a:srgbClr val="E7AE00"/>
            </a:solidFill>
          </a:ln>
        </p:spPr>
        <p:txBody>
          <a:bodyPr wrap="square" lIns="0" tIns="0" rIns="0" bIns="0" rtlCol="0"/>
          <a:lstStyle/>
          <a:p>
            <a:endParaRPr dirty="0"/>
          </a:p>
        </p:txBody>
      </p:sp>
      <p:sp>
        <p:nvSpPr>
          <p:cNvPr id="58" name="object 26">
            <a:extLst>
              <a:ext uri="{FF2B5EF4-FFF2-40B4-BE49-F238E27FC236}">
                <a16:creationId xmlns:a16="http://schemas.microsoft.com/office/drawing/2014/main" id="{E5107707-348A-4202-9B1B-5870FC8F9EF1}"/>
              </a:ext>
            </a:extLst>
          </p:cNvPr>
          <p:cNvSpPr/>
          <p:nvPr/>
        </p:nvSpPr>
        <p:spPr>
          <a:xfrm>
            <a:off x="6675695" y="5664119"/>
            <a:ext cx="1065273" cy="716265"/>
          </a:xfrm>
          <a:prstGeom prst="rect">
            <a:avLst/>
          </a:prstGeom>
          <a:blipFill>
            <a:blip r:embed="rId7" cstate="print"/>
            <a:stretch>
              <a:fillRect/>
            </a:stretch>
          </a:blipFill>
        </p:spPr>
        <p:txBody>
          <a:bodyPr wrap="square" lIns="0" tIns="0" rIns="0" bIns="0" rtlCol="0"/>
          <a:lstStyle/>
          <a:p>
            <a:endParaRPr dirty="0"/>
          </a:p>
        </p:txBody>
      </p:sp>
      <p:sp>
        <p:nvSpPr>
          <p:cNvPr id="59" name="object 29">
            <a:extLst>
              <a:ext uri="{FF2B5EF4-FFF2-40B4-BE49-F238E27FC236}">
                <a16:creationId xmlns:a16="http://schemas.microsoft.com/office/drawing/2014/main" id="{50D0CF7E-54CD-4CFD-9D2A-2E468F73425F}"/>
              </a:ext>
            </a:extLst>
          </p:cNvPr>
          <p:cNvSpPr/>
          <p:nvPr/>
        </p:nvSpPr>
        <p:spPr>
          <a:xfrm>
            <a:off x="8237357" y="5662171"/>
            <a:ext cx="1065274" cy="716265"/>
          </a:xfrm>
          <a:prstGeom prst="rect">
            <a:avLst/>
          </a:prstGeom>
          <a:blipFill>
            <a:blip r:embed="rId7" cstate="print"/>
            <a:stretch>
              <a:fillRect/>
            </a:stretch>
          </a:blipFill>
        </p:spPr>
        <p:txBody>
          <a:bodyPr wrap="square" lIns="0" tIns="0" rIns="0" bIns="0" rtlCol="0"/>
          <a:lstStyle/>
          <a:p>
            <a:endParaRPr dirty="0"/>
          </a:p>
        </p:txBody>
      </p:sp>
      <p:sp>
        <p:nvSpPr>
          <p:cNvPr id="11" name="TextBox 10">
            <a:extLst>
              <a:ext uri="{FF2B5EF4-FFF2-40B4-BE49-F238E27FC236}">
                <a16:creationId xmlns:a16="http://schemas.microsoft.com/office/drawing/2014/main" id="{5FC60DFF-19DF-4E32-B188-AFC1F9BFF17D}"/>
              </a:ext>
            </a:extLst>
          </p:cNvPr>
          <p:cNvSpPr txBox="1"/>
          <p:nvPr/>
        </p:nvSpPr>
        <p:spPr>
          <a:xfrm>
            <a:off x="6728627" y="5826707"/>
            <a:ext cx="1118620" cy="369332"/>
          </a:xfrm>
          <a:prstGeom prst="rect">
            <a:avLst/>
          </a:prstGeom>
          <a:noFill/>
        </p:spPr>
        <p:txBody>
          <a:bodyPr wrap="square" rtlCol="0">
            <a:spAutoFit/>
          </a:bodyPr>
          <a:lstStyle/>
          <a:p>
            <a:r>
              <a:rPr lang="en-US" dirty="0"/>
              <a:t>Provider</a:t>
            </a:r>
          </a:p>
        </p:txBody>
      </p:sp>
      <p:sp>
        <p:nvSpPr>
          <p:cNvPr id="13" name="TextBox 12">
            <a:extLst>
              <a:ext uri="{FF2B5EF4-FFF2-40B4-BE49-F238E27FC236}">
                <a16:creationId xmlns:a16="http://schemas.microsoft.com/office/drawing/2014/main" id="{AE3000CB-F67F-43D5-B3BF-53BB457B8149}"/>
              </a:ext>
            </a:extLst>
          </p:cNvPr>
          <p:cNvSpPr txBox="1"/>
          <p:nvPr/>
        </p:nvSpPr>
        <p:spPr>
          <a:xfrm>
            <a:off x="8268978" y="5826707"/>
            <a:ext cx="1033653" cy="369332"/>
          </a:xfrm>
          <a:prstGeom prst="rect">
            <a:avLst/>
          </a:prstGeom>
          <a:noFill/>
        </p:spPr>
        <p:txBody>
          <a:bodyPr wrap="square" rtlCol="0">
            <a:spAutoFit/>
          </a:bodyPr>
          <a:lstStyle/>
          <a:p>
            <a:r>
              <a:rPr lang="en-US" dirty="0"/>
              <a:t>Provider</a:t>
            </a:r>
          </a:p>
        </p:txBody>
      </p:sp>
    </p:spTree>
    <p:extLst>
      <p:ext uri="{BB962C8B-B14F-4D97-AF65-F5344CB8AC3E}">
        <p14:creationId xmlns:p14="http://schemas.microsoft.com/office/powerpoint/2010/main" val="1882585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4013</Words>
  <Application>Microsoft Office PowerPoint</Application>
  <PresentationFormat>Widescreen</PresentationFormat>
  <Paragraphs>727</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Calibri Light</vt:lpstr>
      <vt:lpstr>Times New Roman</vt:lpstr>
      <vt:lpstr>Office Theme</vt:lpstr>
      <vt:lpstr>PowerPoint Presentation</vt:lpstr>
      <vt:lpstr>Contracting Overview</vt:lpstr>
      <vt:lpstr> </vt:lpstr>
      <vt:lpstr>Types of VBP Arrangements</vt:lpstr>
      <vt:lpstr>Levels of Value Based Payments There are different levels of risk that the providers and MCOs may choose to take on in their contracts:</vt:lpstr>
      <vt:lpstr>Contracting Parties</vt:lpstr>
      <vt:lpstr>Two Methods of Contracting</vt:lpstr>
      <vt:lpstr>Structure of a VBP Arrangement: Total Care for General Population (TCGP) </vt:lpstr>
      <vt:lpstr>TCGP  IPA to IPA Contract </vt:lpstr>
      <vt:lpstr> </vt:lpstr>
      <vt:lpstr>Components of a VBP Contract </vt:lpstr>
      <vt:lpstr>Contract Life Cycle </vt:lpstr>
      <vt:lpstr>Stage 1 - Negotiation </vt:lpstr>
      <vt:lpstr>Contracting Best Practices </vt:lpstr>
      <vt:lpstr>Contracting Best Practices (cont’d) </vt:lpstr>
      <vt:lpstr>Contracting Best Practices (cont’d) </vt:lpstr>
      <vt:lpstr>Top 5 Steps for Beginners </vt:lpstr>
      <vt:lpstr>Top 5 Steps for Experienced Contractors </vt:lpstr>
      <vt:lpstr>Stage 2 – Submission of a Contract to DOH </vt:lpstr>
      <vt:lpstr> Contracting Checklist</vt:lpstr>
      <vt:lpstr> Contract Review Process</vt:lpstr>
      <vt:lpstr>File and Use Review for DOH Tier 1</vt:lpstr>
      <vt:lpstr>Financial Review for DOH Tier 2</vt:lpstr>
      <vt:lpstr>On-Menu VBP Arrangement Checklist</vt:lpstr>
      <vt:lpstr>On-Menu VBP Arrangement Checklist (cont’d)</vt:lpstr>
      <vt:lpstr>On-Menu VBP Arrangement Checklist (cont’d)</vt:lpstr>
      <vt:lpstr>Off-Menu Arrangements</vt:lpstr>
      <vt:lpstr>Stage 3 – DOH Review and Approval </vt:lpstr>
      <vt:lpstr>Review and Approval Entities</vt:lpstr>
      <vt:lpstr>Stages 4 &amp; 5 – Contract Execution/Implementation and Monitoring &amp; Evaluation </vt:lpstr>
      <vt:lpstr>Contract Execution/Implementation, Monitoring &amp; Evaluation</vt:lpstr>
      <vt:lpstr> </vt:lpstr>
      <vt:lpstr>PCMH Requirements</vt:lpstr>
      <vt:lpstr>PCMH Requirements (cont’d)</vt:lpstr>
      <vt:lpstr>PCMH and VBP</vt:lpstr>
      <vt:lpstr> </vt:lpstr>
      <vt:lpstr>CMS Reporting Requirements</vt:lpstr>
      <vt:lpstr>MCO Year 2 Survey</vt:lpstr>
      <vt:lpstr>Value Based Payment Tracking Report (VBPTR)</vt:lpstr>
      <vt:lpstr>Value Based Payment Tracking Report (VBPTR)</vt:lpstr>
      <vt:lpstr>Broad Overview of Results (Combined MMC, HARP, and HIV SNP)</vt:lpstr>
      <vt:lpstr>Year to Year Comparison Results (Combined MMC, HARP and HIV SNP)</vt:lpstr>
      <vt:lpstr>Summary of Arrangements By Type</vt:lpstr>
      <vt:lpstr>VBP By Region</vt:lpstr>
      <vt:lpstr>PowerPoint Presentation</vt:lpstr>
    </vt:vector>
  </TitlesOfParts>
  <Company>NYS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Golden</dc:creator>
  <cp:lastModifiedBy>Brkanovic, Anesa K (HEALTH)</cp:lastModifiedBy>
  <cp:revision>63</cp:revision>
  <dcterms:created xsi:type="dcterms:W3CDTF">2014-12-12T19:37:34Z</dcterms:created>
  <dcterms:modified xsi:type="dcterms:W3CDTF">2018-03-20T13:12:35Z</dcterms:modified>
</cp:coreProperties>
</file>