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87" r:id="rId2"/>
    <p:sldId id="741" r:id="rId3"/>
    <p:sldId id="422" r:id="rId4"/>
    <p:sldId id="648" r:id="rId5"/>
    <p:sldId id="649" r:id="rId6"/>
    <p:sldId id="647" r:id="rId7"/>
    <p:sldId id="650" r:id="rId8"/>
    <p:sldId id="651" r:id="rId9"/>
    <p:sldId id="885" r:id="rId10"/>
    <p:sldId id="1038" r:id="rId11"/>
    <p:sldId id="1037" r:id="rId12"/>
    <p:sldId id="1055" r:id="rId13"/>
    <p:sldId id="1056" r:id="rId14"/>
    <p:sldId id="1049" r:id="rId15"/>
    <p:sldId id="677" r:id="rId16"/>
    <p:sldId id="1039" r:id="rId17"/>
    <p:sldId id="1040" r:id="rId18"/>
    <p:sldId id="1041" r:id="rId19"/>
    <p:sldId id="1042" r:id="rId20"/>
    <p:sldId id="1043" r:id="rId21"/>
    <p:sldId id="1044" r:id="rId22"/>
    <p:sldId id="1060" r:id="rId23"/>
    <p:sldId id="1059" r:id="rId24"/>
    <p:sldId id="1050" r:id="rId25"/>
    <p:sldId id="738" r:id="rId26"/>
    <p:sldId id="1047" r:id="rId27"/>
    <p:sldId id="1048" r:id="rId28"/>
    <p:sldId id="1046" r:id="rId29"/>
    <p:sldId id="1054" r:id="rId30"/>
    <p:sldId id="1057" r:id="rId31"/>
    <p:sldId id="1051" r:id="rId32"/>
    <p:sldId id="745" r:id="rId33"/>
    <p:sldId id="925" r:id="rId34"/>
    <p:sldId id="926" r:id="rId35"/>
    <p:sldId id="927" r:id="rId36"/>
    <p:sldId id="928" r:id="rId37"/>
    <p:sldId id="663" r:id="rId38"/>
    <p:sldId id="656" r:id="rId39"/>
    <p:sldId id="657" r:id="rId40"/>
    <p:sldId id="1053" r:id="rId41"/>
    <p:sldId id="1058" r:id="rId42"/>
    <p:sldId id="1052" r:id="rId43"/>
    <p:sldId id="740" r:id="rId44"/>
    <p:sldId id="665" r:id="rId45"/>
    <p:sldId id="666" r:id="rId46"/>
    <p:sldId id="519" r:id="rId47"/>
    <p:sldId id="623" r:id="rId48"/>
    <p:sldId id="775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C8642"/>
    <a:srgbClr val="01A7E2"/>
    <a:srgbClr val="E1E1E1"/>
    <a:srgbClr val="0000FF"/>
    <a:srgbClr val="67C399"/>
    <a:srgbClr val="78C2C8"/>
    <a:srgbClr val="78C5CC"/>
    <a:srgbClr val="EDFAFF"/>
    <a:srgbClr val="F1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AC9F8-DE01-4A42-8C37-49C96E7CD251}" v="37" dt="2020-07-09T16:38:40.464"/>
    <p1510:client id="{76D2A5CF-A48F-4121-928A-8314F80FF5C4}" v="18" dt="2020-07-09T19:45:49.323"/>
    <p1510:client id="{847C746F-D036-47AC-B3EE-849C220E6FCA}" v="92" dt="2020-08-05T17:46:45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86434" autoAdjust="0"/>
  </p:normalViewPr>
  <p:slideViewPr>
    <p:cSldViewPr snapToGrid="0">
      <p:cViewPr varScale="1">
        <p:scale>
          <a:sx n="85" d="100"/>
          <a:sy n="85" d="100"/>
        </p:scale>
        <p:origin x="55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notesViewPr>
    <p:cSldViewPr snapToGrid="0">
      <p:cViewPr varScale="1">
        <p:scale>
          <a:sx n="50" d="100"/>
          <a:sy n="50" d="100"/>
        </p:scale>
        <p:origin x="2568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81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5ECF7CB-FEE9-4DCF-8A7C-55D00B79D8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7358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9" tIns="48325" rIns="96649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300"/>
            </a:lvl1pPr>
          </a:lstStyle>
          <a:p>
            <a:fld id="{DA7F61A2-C84D-4A59-8CAC-43C5C5E11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438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0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3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4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9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0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714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56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66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18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14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7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04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6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30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306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790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79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47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12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90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9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7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F61A2-C84D-4A59-8CAC-43C5C5E11DB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69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79CF6D-5083-4E6C-A4F4-C62FB5F96BCF}" type="datetimeFigureOut">
              <a:rPr lang="en-US" smtClean="0"/>
              <a:t>6/25/2021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D02EC1-ED3C-4B71-805F-1694B6FF4D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2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>
            <a:lvl1pPr>
              <a:defRPr>
                <a:latin typeface="Myriad Pro Cond" pitchFamily="34" charset="0"/>
              </a:defRPr>
            </a:lvl1pPr>
            <a:lvl2pPr>
              <a:defRPr>
                <a:latin typeface="Myriad Pro Cond" pitchFamily="34" charset="0"/>
              </a:defRPr>
            </a:lvl2pPr>
            <a:lvl3pPr>
              <a:defRPr>
                <a:latin typeface="Myriad Pro Cond" pitchFamily="34" charset="0"/>
              </a:defRPr>
            </a:lvl3pPr>
            <a:lvl4pPr>
              <a:defRPr>
                <a:latin typeface="Myriad Pro Cond" pitchFamily="34" charset="0"/>
              </a:defRPr>
            </a:lvl4pPr>
            <a:lvl5pPr>
              <a:defRPr>
                <a:latin typeface="Myriad Pro Cond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ECD34-3115-46D2-B5B5-F67E87552B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19" y="5701221"/>
            <a:ext cx="951484" cy="9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9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domainpictures.net/view-image.php?image=157191&amp;picture=background-wallpape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wl.excelsior.edu/research/evaluating-sources/evaluating-sources-authorship-and-authority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pxhere.com/en/photo/117731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dhleonardconsulting.com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diane@dhleonardconsulting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476224"/>
            <a:ext cx="58673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Budgeting Basics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6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ED109-AB38-45B9-A35C-9D12B582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23" y="854246"/>
            <a:ext cx="6358553" cy="57685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E03760-9E67-4393-8D23-75C4FAF14117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  <p:sp>
        <p:nvSpPr>
          <p:cNvPr id="9" name="מלבן 1">
            <a:extLst>
              <a:ext uri="{FF2B5EF4-FFF2-40B4-BE49-F238E27FC236}">
                <a16:creationId xmlns:a16="http://schemas.microsoft.com/office/drawing/2014/main" id="{6B966BE8-03C0-489C-94D5-AB7240FA5BCE}"/>
              </a:ext>
            </a:extLst>
          </p:cNvPr>
          <p:cNvSpPr/>
          <p:nvPr/>
        </p:nvSpPr>
        <p:spPr>
          <a:xfrm>
            <a:off x="7448550" y="1504949"/>
            <a:ext cx="4152901" cy="256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1" dirty="0">
                <a:latin typeface="Myriad Pro"/>
              </a:rPr>
              <a:t>Real Example: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b="1" dirty="0">
              <a:latin typeface="Myriad Pro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Myriad Pro"/>
              </a:rPr>
              <a:t>Scoring criteria clear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000" dirty="0">
              <a:latin typeface="Myriad Pro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Myriad Pro"/>
              </a:rPr>
              <a:t>Breakout of personnel versus non-personnel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0798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14AE7-EDEA-4F5A-B898-05330813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29" y="962204"/>
            <a:ext cx="6031441" cy="55405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0D51F93-F4C7-45AF-A734-19FBC651C237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  <p:sp>
        <p:nvSpPr>
          <p:cNvPr id="6" name="מלבן 1">
            <a:extLst>
              <a:ext uri="{FF2B5EF4-FFF2-40B4-BE49-F238E27FC236}">
                <a16:creationId xmlns:a16="http://schemas.microsoft.com/office/drawing/2014/main" id="{B47C5724-1398-4496-8255-B7C0C93C066F}"/>
              </a:ext>
            </a:extLst>
          </p:cNvPr>
          <p:cNvSpPr/>
          <p:nvPr/>
        </p:nvSpPr>
        <p:spPr>
          <a:xfrm>
            <a:off x="7448550" y="1504949"/>
            <a:ext cx="4152901" cy="2560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1" dirty="0">
                <a:latin typeface="Myriad Pro"/>
              </a:rPr>
              <a:t>Real Example: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b="1" dirty="0">
              <a:latin typeface="Myriad Pro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Myriad Pro"/>
              </a:rPr>
              <a:t>Unique format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000" dirty="0">
              <a:latin typeface="Myriad Pro"/>
            </a:endParaRP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000" dirty="0">
                <a:latin typeface="Myriad Pro"/>
              </a:rPr>
              <a:t>Specific line items align with grantmaker priority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US" sz="20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8027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9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476224"/>
            <a:ext cx="58673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Budgeting Basics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6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1189364" cy="5308352"/>
          </a:xfrm>
        </p:spPr>
        <p:txBody>
          <a:bodyPr>
            <a:normAutofit fontScale="92500" lnSpcReduction="10000"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Understanding Budget Guidelines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Direct vs Indirect Expenses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Matching and Cost-Share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Budget Justification/Budget Narrative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Financial Stability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48959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9A6E80-BE5B-4707-AA57-3F5E44F86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98771" y="1701702"/>
            <a:ext cx="5338895" cy="3895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E4EA0B-AC69-4EB6-AC6F-6264B782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92345"/>
            <a:ext cx="6663437" cy="5114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§ </a:t>
            </a:r>
            <a:r>
              <a:rPr lang="en-US" sz="3200" b="1" dirty="0">
                <a:cs typeface="Calibri"/>
              </a:rPr>
              <a:t>200.413 Direct Costs</a:t>
            </a:r>
          </a:p>
          <a:p>
            <a:r>
              <a:rPr lang="en-US" sz="3200" dirty="0">
                <a:cs typeface="Calibri"/>
              </a:rPr>
              <a:t>Easily identifiable specifically with a particular final cost objective meaning a federal grant, program or project. </a:t>
            </a:r>
          </a:p>
          <a:p>
            <a:pPr marL="457200" lvl="1" indent="0">
              <a:buNone/>
            </a:pPr>
            <a:endParaRPr lang="en-US" sz="3200" dirty="0">
              <a:cs typeface="Calibri"/>
            </a:endParaRPr>
          </a:p>
          <a:p>
            <a:pPr marL="457200" lvl="1" indent="0">
              <a:buNone/>
            </a:pPr>
            <a:r>
              <a:rPr lang="en-US" sz="3200" dirty="0">
                <a:cs typeface="Calibri"/>
              </a:rPr>
              <a:t>Examples: Staff salaries, materials and supplies, equipment, contractual, travel etc. </a:t>
            </a:r>
          </a:p>
        </p:txBody>
      </p:sp>
    </p:spTree>
    <p:extLst>
      <p:ext uri="{BB962C8B-B14F-4D97-AF65-F5344CB8AC3E}">
        <p14:creationId xmlns:p14="http://schemas.microsoft.com/office/powerpoint/2010/main" val="359253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090434-4CB4-48C0-9EA0-5438FBD73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914400"/>
            <a:ext cx="3657601" cy="335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The federal SF-424 budget forms are deceivingly simple.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You often have to complete additional budget forms in agency specific forms OR at least provide a detailed budget justification showing all of the detail for your expenses.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C817A4-7AB8-43ED-B282-4C00FFA1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537" y="947025"/>
            <a:ext cx="6219729" cy="52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30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009693-96FF-4A66-9C6F-E7E19413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343" y="971550"/>
            <a:ext cx="5231907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§ </a:t>
            </a:r>
            <a:r>
              <a:rPr lang="en-US" b="1" dirty="0">
                <a:cs typeface="Calibri"/>
              </a:rPr>
              <a:t>200.56 Indirect Costs </a:t>
            </a:r>
          </a:p>
          <a:p>
            <a:r>
              <a:rPr lang="en-US" dirty="0">
                <a:cs typeface="Calibri"/>
              </a:rPr>
              <a:t>Costs incurred for a common or joint purpose benefitting more than one cost objective and are not readily assignable are “allocated” </a:t>
            </a:r>
          </a:p>
          <a:p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sz="2800" dirty="0">
                <a:cs typeface="Calibri"/>
              </a:rPr>
              <a:t>Examples: CEO &amp; CFO salaries, Procurement Office, Information Technology, Payroll &amp; Human Resources Office etc.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E3D66-5B79-44AB-BBD4-030311C26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10475" y="971550"/>
            <a:ext cx="4191000" cy="3143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B7AA2D-76F8-431F-BC11-44D179BC55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91249" y="3216722"/>
            <a:ext cx="46005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91BA21-07CC-4952-84E2-C61485EF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914400"/>
            <a:ext cx="9582151" cy="335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  <a:latin typeface="Myriad Pro"/>
              </a:rPr>
              <a:t>Once an organization has a federally approved indirect cost rate, that becomes your go-to percentage used for calculating the indirect expenses in all application budgets.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yriad Pro"/>
            </a:endParaRPr>
          </a:p>
          <a:p>
            <a:pPr marL="0" indent="0">
              <a:buNone/>
            </a:pPr>
            <a:r>
              <a:rPr lang="en-US" b="1" i="0" u="sng" strike="noStrike" baseline="0" dirty="0">
                <a:solidFill>
                  <a:srgbClr val="000000"/>
                </a:solidFill>
                <a:latin typeface="Myriad Pro"/>
              </a:rPr>
              <a:t>BUT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Myriad Pro"/>
              </a:rPr>
              <a:t>, be careful!</a:t>
            </a:r>
          </a:p>
          <a:p>
            <a:r>
              <a:rPr lang="en-US" dirty="0">
                <a:solidFill>
                  <a:srgbClr val="000000"/>
                </a:solidFill>
                <a:latin typeface="Myriad Pro"/>
              </a:rPr>
              <a:t>Organizations must apply that indirect cost rate to the correct distribution base</a:t>
            </a:r>
          </a:p>
          <a:p>
            <a:r>
              <a:rPr lang="en-US" dirty="0">
                <a:solidFill>
                  <a:srgbClr val="000000"/>
                </a:solidFill>
                <a:latin typeface="Myriad Pro"/>
              </a:rPr>
              <a:t>For example, is modified total direct costs (MTDC) to be used, or something else, like salaries?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C566D9-DFDB-47DA-BFC6-FDCC632188D5}"/>
              </a:ext>
            </a:extLst>
          </p:cNvPr>
          <p:cNvCxnSpPr/>
          <p:nvPr/>
        </p:nvCxnSpPr>
        <p:spPr>
          <a:xfrm flipH="1">
            <a:off x="3183450" y="2593795"/>
            <a:ext cx="639192" cy="315624"/>
          </a:xfrm>
          <a:prstGeom prst="straightConnector1">
            <a:avLst/>
          </a:prstGeom>
          <a:ln w="825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03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EC1D28-E3CF-4FB4-9442-AD382455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49" y="1092345"/>
            <a:ext cx="4376057" cy="335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§ </a:t>
            </a:r>
            <a:r>
              <a:rPr lang="en-US" b="1" dirty="0">
                <a:cs typeface="Calibri"/>
              </a:rPr>
              <a:t>200.414 De Minimis Rate</a:t>
            </a:r>
            <a:r>
              <a:rPr lang="en-US" dirty="0">
                <a:cs typeface="Calibri"/>
              </a:rPr>
              <a:t>   </a:t>
            </a:r>
          </a:p>
          <a:p>
            <a:r>
              <a:rPr lang="en-US" dirty="0">
                <a:cs typeface="Calibri"/>
              </a:rPr>
              <a:t>Any non-Federal entity that does not have a current negotiated indirect cost rate (including provisional rate) may elect to charge a de minimis rate of 10% Modified Total Direct Costs (MTDC) which may be used indefinitely.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E00A5-F6A2-4186-87E7-01D25BBD625A}"/>
              </a:ext>
            </a:extLst>
          </p:cNvPr>
          <p:cNvSpPr/>
          <p:nvPr/>
        </p:nvSpPr>
        <p:spPr>
          <a:xfrm>
            <a:off x="5675964" y="2644170"/>
            <a:ext cx="55825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904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768"/>
            <a:ext cx="9361602" cy="28403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About Diane H. Leonard, GPC, STSI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51073-C0FB-4BDB-B42A-AE54C0583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51" y="1092821"/>
            <a:ext cx="4089538" cy="4313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9AD8170-EFC4-411D-AE4C-E72E7659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01" y="1208973"/>
            <a:ext cx="7291081" cy="41969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Grant Professional Certified (GPC)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Approved Trainer, Grant Professionals Association</a:t>
            </a:r>
          </a:p>
          <a:p>
            <a:pPr>
              <a:lnSpc>
                <a:spcPct val="170000"/>
              </a:lnSpc>
            </a:pPr>
            <a:r>
              <a:rPr lang="en-US" sz="2000" dirty="0">
                <a:latin typeface="Myriad Pro Cond"/>
              </a:rPr>
              <a:t>Scrum Trainer by Scrum Inc.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™ (STSI)</a:t>
            </a:r>
          </a:p>
          <a:p>
            <a:pPr>
              <a:lnSpc>
                <a:spcPct val="17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Certified Virtual Presenter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eSpeakers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Myriad Pro Cond"/>
            </a:endParaRPr>
          </a:p>
          <a:p>
            <a:pPr>
              <a:lnSpc>
                <a:spcPct val="170000"/>
              </a:lnSpc>
            </a:pPr>
            <a:r>
              <a:rPr lang="en-US" sz="2000" dirty="0"/>
              <a:t>Began career as a </a:t>
            </a:r>
            <a:r>
              <a:rPr lang="en-US" sz="2000" dirty="0" err="1"/>
              <a:t>grantmaker</a:t>
            </a:r>
            <a:endParaRPr lang="en-US" sz="2000" dirty="0"/>
          </a:p>
          <a:p>
            <a:pPr>
              <a:lnSpc>
                <a:spcPct val="170000"/>
              </a:lnSpc>
            </a:pPr>
            <a:r>
              <a:rPr lang="en-US" sz="2000" dirty="0">
                <a:latin typeface="Myriad Pro Cond"/>
              </a:rPr>
              <a:t>Over $82 million awarded for clients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Owner, DH Leonard Consulting &amp; Grant Writing Services, LLC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Runner and coffee drinker</a:t>
            </a:r>
          </a:p>
          <a:p>
            <a:pPr>
              <a:lnSpc>
                <a:spcPct val="17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86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7A8F8A-12B8-46F7-B06F-73CF9135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4400"/>
            <a:ext cx="4862946" cy="335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u="none" strike="noStrike" baseline="0" dirty="0">
                <a:solidFill>
                  <a:srgbClr val="000000"/>
                </a:solidFill>
              </a:rPr>
              <a:t>The Modified Total Direct Cost (MTDC) indirect cost rate may be applied to: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All direct salaries and wages charged to the award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Applicable fringe benefits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Materials and supplies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Services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Travel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</a:rPr>
              <a:t>The first $25,000 of each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ub-awards or sub-contracts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F200F9-06D9-496D-9DE0-81C606164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12" y="1913226"/>
            <a:ext cx="5621406" cy="335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12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773"/>
            <a:ext cx="12997543" cy="4128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II. </a:t>
            </a:r>
            <a:r>
              <a:rPr lang="en-US" sz="3200" b="1" dirty="0">
                <a:solidFill>
                  <a:schemeClr val="bg1"/>
                </a:solidFill>
              </a:rPr>
              <a:t>Direct vs Indirect Expenses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A8FEA7-1AAA-4E24-BF34-D2D0BADB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4400"/>
            <a:ext cx="9544051" cy="335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When do I apply for an indirect cost rate?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>
                <a:cs typeface="Calibri"/>
              </a:rPr>
              <a:t>You </a:t>
            </a:r>
            <a:r>
              <a:rPr lang="en-US" b="1" u="sng" dirty="0">
                <a:cs typeface="Calibri"/>
              </a:rPr>
              <a:t>*may*</a:t>
            </a:r>
            <a:r>
              <a:rPr lang="en-US" dirty="0">
                <a:cs typeface="Calibri"/>
              </a:rPr>
              <a:t> apply for an indirect cost rate if your organization received a federal grant that allows a negotiated rate. </a:t>
            </a:r>
          </a:p>
          <a:p>
            <a:pPr marL="571500" indent="-57150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Which agency is my cognizant agency?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Your cognizant agency will </a:t>
            </a:r>
            <a:r>
              <a:rPr lang="en-US" b="1" u="sng" dirty="0">
                <a:cs typeface="Calibri"/>
              </a:rPr>
              <a:t>most likely</a:t>
            </a:r>
            <a:r>
              <a:rPr lang="en-US" dirty="0">
                <a:cs typeface="Calibri"/>
              </a:rPr>
              <a:t> be the agency from whom you receive the most federal funding</a:t>
            </a:r>
          </a:p>
        </p:txBody>
      </p:sp>
    </p:spTree>
    <p:extLst>
      <p:ext uri="{BB962C8B-B14F-4D97-AF65-F5344CB8AC3E}">
        <p14:creationId xmlns:p14="http://schemas.microsoft.com/office/powerpoint/2010/main" val="4284454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51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476224"/>
            <a:ext cx="58673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Budgeting Basics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84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1189364" cy="5308352"/>
          </a:xfrm>
        </p:spPr>
        <p:txBody>
          <a:bodyPr>
            <a:normAutofit fontScale="92500" lnSpcReduction="10000"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Understanding Budget Guidelines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Direct vs Indirect Expenses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Matching and Cost-Share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Budget Justification/Budget Narrative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Financial Stability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69922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4"/>
            <a:ext cx="11877885" cy="4128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/>
              </a:rPr>
              <a:t>III. </a:t>
            </a:r>
            <a:r>
              <a:rPr lang="en-US" sz="3600" b="1" dirty="0">
                <a:solidFill>
                  <a:schemeClr val="bg1"/>
                </a:solidFill>
              </a:rPr>
              <a:t>Matching and Cost-Share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28034C-DB43-4B52-BE9C-55BAA495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085850"/>
            <a:ext cx="9191624" cy="3358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Matching and cost share sources: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the matching funds are </a:t>
            </a:r>
            <a:r>
              <a:rPr lang="en-US" b="1" u="sng" dirty="0"/>
              <a:t>not</a:t>
            </a:r>
            <a:r>
              <a:rPr lang="en-US" dirty="0"/>
              <a:t> “cash” the match must be </a:t>
            </a:r>
            <a:r>
              <a:rPr lang="en-US" b="1" u="sng" dirty="0"/>
              <a:t>NOT</a:t>
            </a:r>
            <a:r>
              <a:rPr lang="en-US" dirty="0"/>
              <a:t> from federal sources.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cs typeface="Calibri"/>
              </a:rPr>
              <a:t>“Cash” is a great fit as applicant, state, local, or other sources.</a:t>
            </a:r>
          </a:p>
        </p:txBody>
      </p:sp>
    </p:spTree>
    <p:extLst>
      <p:ext uri="{BB962C8B-B14F-4D97-AF65-F5344CB8AC3E}">
        <p14:creationId xmlns:p14="http://schemas.microsoft.com/office/powerpoint/2010/main" val="399863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4"/>
            <a:ext cx="11877885" cy="4128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/>
              </a:rPr>
              <a:t>III. </a:t>
            </a:r>
            <a:r>
              <a:rPr lang="en-US" sz="3600" b="1" dirty="0">
                <a:solidFill>
                  <a:schemeClr val="bg1"/>
                </a:solidFill>
              </a:rPr>
              <a:t>Matching and Cost-Share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CB5CFC-4D59-44D2-A572-9288A3D3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666" y="4324367"/>
            <a:ext cx="8229601" cy="9679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Applications with basic cost sharing or matching requirement have simple instructions with occasional supporting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EF080-2E57-491C-BADB-5784D405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9" y="1162297"/>
            <a:ext cx="10982476" cy="22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2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4"/>
            <a:ext cx="11877885" cy="4128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/>
              </a:rPr>
              <a:t>III. </a:t>
            </a:r>
            <a:r>
              <a:rPr lang="en-US" sz="3600" b="1" dirty="0">
                <a:solidFill>
                  <a:schemeClr val="bg1"/>
                </a:solidFill>
              </a:rPr>
              <a:t>Matching and Cost-Share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F87A2D-9D12-4F2B-88D5-5928E1FB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258" y="5654857"/>
            <a:ext cx="9572626" cy="1390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cs typeface="Calibri"/>
              </a:rPr>
              <a:t>The level of description is an immediate clue that this is a UNIQUE calculation for matching funds.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96CC4B-8DB1-421D-9E12-19500FEE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95" y="1303301"/>
            <a:ext cx="7909751" cy="37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8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4"/>
            <a:ext cx="11877885" cy="412825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/>
              </a:rPr>
              <a:t>III. </a:t>
            </a:r>
            <a:r>
              <a:rPr lang="en-US" sz="3600" b="1" dirty="0">
                <a:solidFill>
                  <a:schemeClr val="bg1"/>
                </a:solidFill>
              </a:rPr>
              <a:t>Matching and Cost-Share</a:t>
            </a:r>
            <a:endParaRPr lang="en-US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190B17-5BFD-443B-B59C-290C3CEE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914400"/>
            <a:ext cx="10191751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Myriad Pro"/>
                <a:cs typeface="Calibri"/>
              </a:rPr>
              <a:t>Common questions if you have MORE match than required: </a:t>
            </a:r>
          </a:p>
          <a:p>
            <a:pPr marL="0" indent="0">
              <a:buNone/>
            </a:pPr>
            <a:endParaRPr lang="en-US" b="1" dirty="0">
              <a:latin typeface="Myriad Pro"/>
              <a:cs typeface="Calibri"/>
            </a:endParaRPr>
          </a:p>
          <a:p>
            <a:r>
              <a:rPr lang="en-US" dirty="0">
                <a:latin typeface="Myriad Pro"/>
                <a:cs typeface="Calibri"/>
              </a:rPr>
              <a:t>“What if no matching is required, but we have matching funds committed to the project?” </a:t>
            </a:r>
          </a:p>
          <a:p>
            <a:r>
              <a:rPr lang="en-US" dirty="0">
                <a:latin typeface="Myriad Pro"/>
                <a:cs typeface="Calibri"/>
              </a:rPr>
              <a:t>“Are we more competitive if we show matching beyond what is required?”</a:t>
            </a:r>
          </a:p>
          <a:p>
            <a:pPr marL="0" indent="0">
              <a:buNone/>
            </a:pPr>
            <a:endParaRPr lang="en-US" dirty="0">
              <a:latin typeface="Myriad Pro"/>
              <a:cs typeface="Calibri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Myriad Pro"/>
              </a:rPr>
              <a:t>See § 200.306 - Cost sharing or matching: </a:t>
            </a:r>
          </a:p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Myriad Pro"/>
            </a:endParaRPr>
          </a:p>
          <a:p>
            <a:pPr marL="0" indent="0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Myriad Pro"/>
              </a:rPr>
              <a:t>“</a:t>
            </a:r>
            <a:r>
              <a:rPr lang="en-US" b="0" i="0" dirty="0">
                <a:solidFill>
                  <a:srgbClr val="000000"/>
                </a:solidFill>
                <a:effectLst/>
                <a:latin typeface="Myriad Pro"/>
              </a:rPr>
              <a:t>Voluntary committed cost sharing is not expected. It cannot be used as a factor during the merit review of applications or proposals”</a:t>
            </a:r>
            <a:endParaRPr lang="en-US" dirty="0">
              <a:latin typeface="Myriad Pr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501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8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1189364" cy="5308352"/>
          </a:xfrm>
        </p:spPr>
        <p:txBody>
          <a:bodyPr>
            <a:normAutofit fontScale="92500" lnSpcReduction="10000"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Understanding Budget Guidelines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Direct vs Indirect Expenses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Matching and Cost-Share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Budget Justification/Budget Narrative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Financial Stability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9879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476224"/>
            <a:ext cx="58673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Budgeting Basics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10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1189364" cy="5308352"/>
          </a:xfrm>
        </p:spPr>
        <p:txBody>
          <a:bodyPr>
            <a:normAutofit fontScale="92500" lnSpcReduction="10000"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Understanding Budget Guidelines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Direct vs Indirect Expenses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Matching and Cost-Share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Budget Justification/Budget Narrative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Financial Stability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75988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96471C-4140-472B-81FE-39F2EF20A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915" y="1875816"/>
            <a:ext cx="4515487" cy="39510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1024DF-B4E6-489C-941B-3B72486C2310}"/>
              </a:ext>
            </a:extLst>
          </p:cNvPr>
          <p:cNvSpPr txBox="1"/>
          <p:nvPr/>
        </p:nvSpPr>
        <p:spPr>
          <a:xfrm>
            <a:off x="5502613" y="3297343"/>
            <a:ext cx="1186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VS</a:t>
            </a:r>
          </a:p>
        </p:txBody>
      </p:sp>
      <p:pic>
        <p:nvPicPr>
          <p:cNvPr id="11" name="Shape 120">
            <a:extLst>
              <a:ext uri="{FF2B5EF4-FFF2-40B4-BE49-F238E27FC236}">
                <a16:creationId xmlns:a16="http://schemas.microsoft.com/office/drawing/2014/main" id="{C107EC82-7A23-4538-86BF-6319295D6897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453383" y="2373880"/>
            <a:ext cx="4767702" cy="28401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6767C9C-BF0A-451F-96BE-F618C60494C0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7008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מלבן 1"/>
          <p:cNvSpPr/>
          <p:nvPr/>
        </p:nvSpPr>
        <p:spPr>
          <a:xfrm>
            <a:off x="627591" y="1733613"/>
            <a:ext cx="64027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Myriad Pro"/>
              </a:rPr>
              <a:t>Use of formulas within budget forms and within budget narratives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3200" dirty="0">
              <a:latin typeface="Myriad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3200" dirty="0">
                <a:latin typeface="Myriad Pro"/>
              </a:rPr>
              <a:t>Critical to have budget narrative/budget justifications align with the project narrative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Myriad Pro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95" y="1128089"/>
            <a:ext cx="3825249" cy="484312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830F4F-D046-490F-B6DD-077FCA87E019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171427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4626E-4ED3-43B2-98DF-639A266B56F7}"/>
              </a:ext>
            </a:extLst>
          </p:cNvPr>
          <p:cNvSpPr/>
          <p:nvPr/>
        </p:nvSpPr>
        <p:spPr>
          <a:xfrm>
            <a:off x="270628" y="1019722"/>
            <a:ext cx="8820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Common Inconsistencies:</a:t>
            </a:r>
          </a:p>
          <a:p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Budget Salaries vs Staffing Plan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Budget Salaries vs Work Plan/Logic Model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Budget Mileage vs Work Plan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Budget Equipment/Supplies vs Work Plan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F13F0D-5532-4B73-9C65-CE675C76F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74"/>
            <a:ext cx="12192000" cy="5505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 dirty="0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20528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E7AD42-89AF-4DFB-BECB-2F0BA0214CAF}"/>
              </a:ext>
            </a:extLst>
          </p:cNvPr>
          <p:cNvSpPr/>
          <p:nvPr/>
        </p:nvSpPr>
        <p:spPr>
          <a:xfrm>
            <a:off x="3991160" y="1200329"/>
            <a:ext cx="420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Real Example: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A79AD-D64D-4025-A046-976D53367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2173918"/>
            <a:ext cx="10477500" cy="37814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AA6A54B-6C9A-4E42-994C-EFADA557C5B8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31354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C26FD-7E5D-4DE7-ADC2-5223E0E8CED5}"/>
              </a:ext>
            </a:extLst>
          </p:cNvPr>
          <p:cNvSpPr/>
          <p:nvPr/>
        </p:nvSpPr>
        <p:spPr>
          <a:xfrm>
            <a:off x="3991160" y="1200329"/>
            <a:ext cx="420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Real Example: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FA104F-B8E6-4E39-8218-CAAC7A21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93" y="2123659"/>
            <a:ext cx="8624344" cy="416681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0F7060-D8A1-4E39-9D62-5D2EED447DE2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 dirty="0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5139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58" y="1473982"/>
            <a:ext cx="4933950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412" y="2443553"/>
            <a:ext cx="4924425" cy="12192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755470" y="4346636"/>
            <a:ext cx="1759255" cy="25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365561"/>
            <a:ext cx="516255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95" y="4562486"/>
            <a:ext cx="4924425" cy="1543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9CD958-5E1E-414E-A49F-A57D9EFB62DF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11985A-1B79-44CE-A60F-F686D7452F57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 dirty="0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0786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090" y="1383220"/>
            <a:ext cx="50838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/>
              </a:rPr>
              <a:t>Provide details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Myriad Pro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/>
              </a:rPr>
              <a:t>Provide formulas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Myriad Pro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/>
              </a:rPr>
              <a:t>Provide narrative explanations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94" y="1383220"/>
            <a:ext cx="5832041" cy="38880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B82AB3-10F8-44CE-B169-D345B7F78F8F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C7F49C-4000-4201-A55B-6113795B6B9A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 dirty="0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079625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7365" y="1383220"/>
            <a:ext cx="5657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/>
              </a:rPr>
              <a:t>Review yourself reading budget first, THEN narrative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>
              <a:latin typeface="Myriad Pro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>
                <a:latin typeface="Myriad Pro"/>
              </a:rPr>
              <a:t>Have colleagues review budget and proposal for consistency &amp; accuracy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383220"/>
            <a:ext cx="5575127" cy="41813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23E43B-D520-4193-8C83-2366F0FD41AA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82EE78-8133-4ACE-8E05-FB4ABCF3EDBC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IV. </a:t>
            </a:r>
            <a:r>
              <a:rPr lang="en-US" sz="3200" b="1" dirty="0">
                <a:solidFill>
                  <a:schemeClr val="bg1"/>
                </a:solidFill>
              </a:rPr>
              <a:t>Budget Justification/Budget Narrative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7244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" y="1596501"/>
            <a:ext cx="114369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  <a:defRPr/>
            </a:pPr>
            <a:endParaRPr lang="en-GB" sz="3200" dirty="0">
              <a:latin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41746"/>
            <a:ext cx="4952492" cy="49524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28197D-5E0F-4615-B4D0-F78F8D5538F0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211DB4-D3E0-4DEB-A8D0-7631A9A41ED7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  <p:sp>
        <p:nvSpPr>
          <p:cNvPr id="8" name="מלבן 1">
            <a:extLst>
              <a:ext uri="{FF2B5EF4-FFF2-40B4-BE49-F238E27FC236}">
                <a16:creationId xmlns:a16="http://schemas.microsoft.com/office/drawing/2014/main" id="{592AF3E2-6A39-4FB1-88EC-C73BFB8FCC16}"/>
              </a:ext>
            </a:extLst>
          </p:cNvPr>
          <p:cNvSpPr/>
          <p:nvPr/>
        </p:nvSpPr>
        <p:spPr>
          <a:xfrm>
            <a:off x="5676900" y="1389157"/>
            <a:ext cx="5905501" cy="387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Which comes first…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b="1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b="1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1" dirty="0">
                <a:latin typeface="Myriad Pro"/>
              </a:rPr>
              <a:t>YOUR </a:t>
            </a:r>
            <a:r>
              <a:rPr lang="en-GB" sz="3200" dirty="0">
                <a:latin typeface="Myriad Pro"/>
              </a:rPr>
              <a:t>project budget?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dirty="0">
                <a:latin typeface="Myriad Pro"/>
              </a:rPr>
              <a:t>OR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200" b="1" dirty="0">
                <a:latin typeface="Myriad Pro"/>
              </a:rPr>
              <a:t>THE </a:t>
            </a:r>
            <a:r>
              <a:rPr lang="en-GB" sz="3200" dirty="0">
                <a:latin typeface="Myriad Pro"/>
              </a:rPr>
              <a:t>grant application budget?</a:t>
            </a:r>
            <a:endParaRPr lang="en-US" sz="3200" b="1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57707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8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67753" y="1476224"/>
            <a:ext cx="586739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Myriad Pro Cond"/>
              </a:rPr>
              <a:t>Budgeting Basics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412279"/>
            <a:ext cx="12192000" cy="11294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5358" y="4604377"/>
            <a:ext cx="1004887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Myriad Pro Cond"/>
              </a:rPr>
              <a:t>Presenter: Diane H. Leonard, GPC, STSI</a:t>
            </a:r>
            <a:endParaRPr lang="en-US" sz="32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4FBA0E-E33E-4B30-A767-5D79E57D4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871" y="1000642"/>
            <a:ext cx="5138056" cy="289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9" y="158675"/>
            <a:ext cx="7177391" cy="2866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What We Will Cover:</a:t>
            </a:r>
            <a:endParaRPr lang="en-US" dirty="0">
              <a:solidFill>
                <a:srgbClr val="0C864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786" y="1092448"/>
            <a:ext cx="11189364" cy="5308352"/>
          </a:xfrm>
        </p:spPr>
        <p:txBody>
          <a:bodyPr>
            <a:normAutofit fontScale="92500" lnSpcReduction="10000"/>
          </a:bodyPr>
          <a:lstStyle/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Understanding Budget Guidelines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Direct vs Indirect Expenses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Matching and Cost-Share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dirty="0"/>
              <a:t>Budget Justification/Budget Narrative</a:t>
            </a:r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endParaRPr lang="en-US" sz="4000" dirty="0"/>
          </a:p>
          <a:p>
            <a:pPr marL="1165543" indent="-857250">
              <a:spcBef>
                <a:spcPts val="700"/>
              </a:spcBef>
              <a:spcAft>
                <a:spcPct val="0"/>
              </a:spcAft>
              <a:buSzPct val="100000"/>
              <a:buFont typeface="+mj-lt"/>
              <a:buAutoNum type="romanUcPeriod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</a:pPr>
            <a:r>
              <a:rPr lang="en-US" sz="4000" b="1" dirty="0"/>
              <a:t>Financial Stability &amp;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500773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74"/>
            <a:ext cx="12192000" cy="55052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V. </a:t>
            </a:r>
            <a:r>
              <a:rPr lang="en-US" sz="3200" b="1" dirty="0">
                <a:solidFill>
                  <a:schemeClr val="bg1"/>
                </a:solidFill>
              </a:rPr>
              <a:t>Financial Stability &amp; Sustainability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4BA061-8C37-4263-8108-38ABED1D330E}"/>
              </a:ext>
            </a:extLst>
          </p:cNvPr>
          <p:cNvSpPr/>
          <p:nvPr/>
        </p:nvSpPr>
        <p:spPr>
          <a:xfrm>
            <a:off x="3991160" y="1200329"/>
            <a:ext cx="4209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Real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FCE2A-1888-4E3C-A655-AD12707D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49" y="2173918"/>
            <a:ext cx="10477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182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50" y="1342036"/>
            <a:ext cx="7484499" cy="51084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6200000">
            <a:off x="4257364" y="3858017"/>
            <a:ext cx="1759255" cy="25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94495" y="5212255"/>
            <a:ext cx="1759255" cy="25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CB9F3-C484-4717-ADED-2A96B7574150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8EABF8-E1A2-48FF-8EBE-9DDF42FC54D3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Myriad Pro"/>
              </a:rPr>
              <a:t>V. </a:t>
            </a:r>
            <a:r>
              <a:rPr lang="en-US" sz="3200" b="1">
                <a:solidFill>
                  <a:schemeClr val="bg1"/>
                </a:solidFill>
              </a:rPr>
              <a:t>Financial Stability &amp; Sustainability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844537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681" y="1334736"/>
            <a:ext cx="7168638" cy="53080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67278" y="3302960"/>
            <a:ext cx="1759255" cy="25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238778" y="4369232"/>
            <a:ext cx="1759255" cy="252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8349A-9830-4630-8A46-2A5ABFD842A7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9A00D7-B111-42D6-833B-42ECAEA041E8}"/>
              </a:ext>
            </a:extLst>
          </p:cNvPr>
          <p:cNvSpPr txBox="1">
            <a:spLocks/>
          </p:cNvSpPr>
          <p:nvPr/>
        </p:nvSpPr>
        <p:spPr>
          <a:xfrm>
            <a:off x="0" y="47074"/>
            <a:ext cx="121920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bg1"/>
                </a:solidFill>
                <a:latin typeface="Myriad Pro"/>
              </a:rPr>
              <a:t>V. </a:t>
            </a:r>
            <a:r>
              <a:rPr lang="en-US" sz="3200" b="1">
                <a:solidFill>
                  <a:schemeClr val="bg1"/>
                </a:solidFill>
              </a:rPr>
              <a:t>Financial Stability &amp; Sustainability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71228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615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188" y="82036"/>
            <a:ext cx="364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Connect With Me!</a:t>
            </a:r>
          </a:p>
        </p:txBody>
      </p:sp>
      <p:sp>
        <p:nvSpPr>
          <p:cNvPr id="9" name="Shape 552"/>
          <p:cNvSpPr txBox="1">
            <a:spLocks/>
          </p:cNvSpPr>
          <p:nvPr/>
        </p:nvSpPr>
        <p:spPr>
          <a:xfrm>
            <a:off x="136188" y="966444"/>
            <a:ext cx="7696199" cy="38099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 Con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Twitter:  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@dhlconsult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Libre Baskerville"/>
                <a:cs typeface="Libre Baskerville"/>
                <a:sym typeface="Libre Baskerville"/>
              </a:rPr>
              <a:t>		         @dianehleonard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Facebook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DH Leonard Consulting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LinkedIn: 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Diane H. Leonard, GPC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Instagram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@dhleonardconsulting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YouTube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Don’t Let Grants Stress You Out</a:t>
            </a: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909638" indent="-630238">
              <a:lnSpc>
                <a:spcPct val="94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Libre Baskerville"/>
              <a:buNone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		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  <a:hlinkClick r:id="rId2"/>
              </a:rPr>
              <a:t>www.dhleonardconsulting.com</a:t>
            </a: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 			</a:t>
            </a: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10931" r="11490" b="2407"/>
          <a:stretch/>
        </p:blipFill>
        <p:spPr>
          <a:xfrm>
            <a:off x="7627376" y="1319105"/>
            <a:ext cx="3915487" cy="385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41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12192000" cy="7006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latin typeface="Myriad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117" y="57916"/>
            <a:ext cx="7210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481" y="1929301"/>
            <a:ext cx="753260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Think of a question afterward?</a:t>
            </a:r>
          </a:p>
          <a:p>
            <a:endParaRPr lang="en-US" sz="3200" dirty="0"/>
          </a:p>
          <a:p>
            <a:r>
              <a:rPr lang="en-US" sz="3200" dirty="0"/>
              <a:t>Email Diane at </a:t>
            </a:r>
            <a:r>
              <a:rPr lang="en-US" sz="3200" dirty="0">
                <a:solidFill>
                  <a:srgbClr val="0C8642"/>
                </a:solidFill>
                <a:hlinkClick r:id="rId3"/>
              </a:rPr>
              <a:t>diane@dhleonardconsulting.com</a:t>
            </a:r>
            <a:r>
              <a:rPr lang="en-US" sz="3200" dirty="0">
                <a:solidFill>
                  <a:srgbClr val="0C864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5917" y="1600200"/>
            <a:ext cx="3730487" cy="3657600"/>
          </a:xfrm>
          <a:prstGeom prst="ellipse">
            <a:avLst/>
          </a:prstGeom>
          <a:solidFill>
            <a:srgbClr val="01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2860" y="278854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Myriad Pro Cond" pitchFamily="34" charset="0"/>
                <a:cs typeface="Utsaah" panose="020B0604020202020204" pitchFamily="34" charset="0"/>
              </a:rPr>
              <a:t>Q&amp;A</a:t>
            </a:r>
            <a:r>
              <a:rPr lang="en-US" sz="9600" b="1" dirty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 </a:t>
            </a:r>
            <a:endParaRPr lang="en-US" sz="9600" b="1" dirty="0">
              <a:solidFill>
                <a:schemeClr val="bg1"/>
              </a:solidFill>
              <a:latin typeface="Reklame Script Regular DEMO" panose="03060502040607080D05" pitchFamily="66" charset="0"/>
              <a:cs typeface="Masana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71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67D95-181C-4DBE-A597-4E569572992A}"/>
              </a:ext>
            </a:extLst>
          </p:cNvPr>
          <p:cNvSpPr txBox="1"/>
          <p:nvPr/>
        </p:nvSpPr>
        <p:spPr>
          <a:xfrm>
            <a:off x="3858986" y="6237515"/>
            <a:ext cx="646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Sponsor Reference Number (6H95RH001223002)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E7624-A26D-4E9E-BD20-D5E1468CF874}"/>
              </a:ext>
            </a:extLst>
          </p:cNvPr>
          <p:cNvSpPr txBox="1"/>
          <p:nvPr/>
        </p:nvSpPr>
        <p:spPr>
          <a:xfrm>
            <a:off x="2743200" y="3918858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content of this publication is solely the responsibility of the authors and does not necessarily represent the official views of HRI or HRSA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DE3D4B-E498-4E99-9B23-E551BAB18699}"/>
              </a:ext>
            </a:extLst>
          </p:cNvPr>
          <p:cNvSpPr txBox="1"/>
          <p:nvPr/>
        </p:nvSpPr>
        <p:spPr>
          <a:xfrm>
            <a:off x="2743200" y="2493854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modules are brought to you by</a:t>
            </a:r>
          </a:p>
          <a:p>
            <a:pPr algn="ctr"/>
            <a:r>
              <a:rPr lang="en-US" sz="3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HRI, the NYSDOH and HRSA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E4727-B4F2-4322-8A16-BD0026F31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572"/>
            <a:ext cx="2743200" cy="61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" y="1596501"/>
            <a:ext cx="114369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  <a:defRPr/>
            </a:pPr>
            <a:endParaRPr lang="en-GB" sz="3200" dirty="0">
              <a:latin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01" y="1295980"/>
            <a:ext cx="5488523" cy="46939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7B53D6-F69A-4741-A904-C5F036C37707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00BAAF-1D10-439A-A8A2-360EAD2F4E2F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  <p:sp>
        <p:nvSpPr>
          <p:cNvPr id="8" name="מלבן 1">
            <a:extLst>
              <a:ext uri="{FF2B5EF4-FFF2-40B4-BE49-F238E27FC236}">
                <a16:creationId xmlns:a16="http://schemas.microsoft.com/office/drawing/2014/main" id="{03AA7832-EC4B-46E7-8E4F-2A8A6BD1064A}"/>
              </a:ext>
            </a:extLst>
          </p:cNvPr>
          <p:cNvSpPr/>
          <p:nvPr/>
        </p:nvSpPr>
        <p:spPr>
          <a:xfrm>
            <a:off x="533399" y="2702134"/>
            <a:ext cx="5905501" cy="14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The Answer is…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3200" b="1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3200" dirty="0">
                <a:latin typeface="Myriad Pro"/>
              </a:rPr>
              <a:t>YOUR project budget</a:t>
            </a:r>
          </a:p>
        </p:txBody>
      </p:sp>
    </p:spTree>
    <p:extLst>
      <p:ext uri="{BB962C8B-B14F-4D97-AF65-F5344CB8AC3E}">
        <p14:creationId xmlns:p14="http://schemas.microsoft.com/office/powerpoint/2010/main" val="308686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399" y="1596501"/>
            <a:ext cx="1143692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100000"/>
              <a:tabLst>
                <a:tab pos="827088" algn="l"/>
                <a:tab pos="1276350" algn="l"/>
                <a:tab pos="1725613" algn="l"/>
                <a:tab pos="2174875" algn="l"/>
                <a:tab pos="2624138" algn="l"/>
                <a:tab pos="3073400" algn="l"/>
                <a:tab pos="3522663" algn="l"/>
                <a:tab pos="3971925" algn="l"/>
                <a:tab pos="4421188" algn="l"/>
                <a:tab pos="4870450" algn="l"/>
                <a:tab pos="5319713" algn="l"/>
                <a:tab pos="5768975" algn="l"/>
                <a:tab pos="6218238" algn="l"/>
                <a:tab pos="6667500" algn="l"/>
                <a:tab pos="7116763" algn="l"/>
                <a:tab pos="7566025" algn="l"/>
                <a:tab pos="8015288" algn="l"/>
                <a:tab pos="8464550" algn="l"/>
                <a:tab pos="8913813" algn="l"/>
                <a:tab pos="9363075" algn="l"/>
              </a:tabLst>
              <a:defRPr/>
            </a:pPr>
            <a:endParaRPr lang="en-GB" sz="3200" dirty="0">
              <a:latin typeface="Myriad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10" y="1698936"/>
            <a:ext cx="6697980" cy="4465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606F3F-C14B-4DBA-AB97-6A6346111F86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7408FF-0EE5-415F-9B7B-C71BDBC75C94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</p:spTree>
    <p:extLst>
      <p:ext uri="{BB962C8B-B14F-4D97-AF65-F5344CB8AC3E}">
        <p14:creationId xmlns:p14="http://schemas.microsoft.com/office/powerpoint/2010/main" val="97646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7" y="1505759"/>
            <a:ext cx="7972425" cy="5019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FBF529-AC01-4813-9E15-07C544D61020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242DA7-11EF-4DD9-B70F-45CDB924648C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</p:spTree>
    <p:extLst>
      <p:ext uri="{BB962C8B-B14F-4D97-AF65-F5344CB8AC3E}">
        <p14:creationId xmlns:p14="http://schemas.microsoft.com/office/powerpoint/2010/main" val="259337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Proactive Grant Seeking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27" y="1877503"/>
            <a:ext cx="9383546" cy="4005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8D6D78-BE49-4FCE-A1AF-11ACACCAAAA6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E84881-3931-43FC-8B37-195F38D550F9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</p:spTree>
    <p:extLst>
      <p:ext uri="{BB962C8B-B14F-4D97-AF65-F5344CB8AC3E}">
        <p14:creationId xmlns:p14="http://schemas.microsoft.com/office/powerpoint/2010/main" val="364568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1"/>
          <p:cNvSpPr/>
          <p:nvPr/>
        </p:nvSpPr>
        <p:spPr>
          <a:xfrm>
            <a:off x="314145" y="854246"/>
            <a:ext cx="10792249" cy="619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What does the grantmaker allow? Want to know?</a:t>
            </a: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b="1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	Expense Information Including: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Personnel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Non-Personnel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Indirect Cost Rate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3200" dirty="0">
              <a:latin typeface="Myriad Pro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b="1" dirty="0">
                <a:latin typeface="Myriad Pro"/>
              </a:rPr>
              <a:t>	Income Information Including: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Program Income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Grants (Pending &amp; Committed)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3200" dirty="0">
                <a:latin typeface="Myriad Pro"/>
              </a:rPr>
              <a:t>Donations, Gifts &amp; Special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Myriad Pr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1757BC-C0F8-45F7-9A3B-5FC37B1B473D}"/>
              </a:ext>
            </a:extLst>
          </p:cNvPr>
          <p:cNvSpPr/>
          <p:nvPr/>
        </p:nvSpPr>
        <p:spPr>
          <a:xfrm>
            <a:off x="0" y="0"/>
            <a:ext cx="12192000" cy="6955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7225AD1-EA97-48AC-8BF3-27B5175CF758}"/>
              </a:ext>
            </a:extLst>
          </p:cNvPr>
          <p:cNvSpPr txBox="1">
            <a:spLocks/>
          </p:cNvSpPr>
          <p:nvPr/>
        </p:nvSpPr>
        <p:spPr>
          <a:xfrm>
            <a:off x="74629" y="158674"/>
            <a:ext cx="11877885" cy="412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Myriad Pro"/>
              </a:rPr>
              <a:t>I. </a:t>
            </a:r>
            <a:r>
              <a:rPr lang="en-US" sz="3200" b="1" dirty="0">
                <a:solidFill>
                  <a:schemeClr val="bg1"/>
                </a:solidFill>
              </a:rPr>
              <a:t>Understanding Budget Guidelines from Grantmakers</a:t>
            </a:r>
          </a:p>
        </p:txBody>
      </p:sp>
    </p:spTree>
    <p:extLst>
      <p:ext uri="{BB962C8B-B14F-4D97-AF65-F5344CB8AC3E}">
        <p14:creationId xmlns:p14="http://schemas.microsoft.com/office/powerpoint/2010/main" val="209892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A86E08-FC31-49BF-9080-AF8A0CC4D572}" vid="{0E5BE9EC-7683-43EC-AE6F-0A7E6DB61E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6648</TotalTime>
  <Words>1345</Words>
  <Application>Microsoft Office PowerPoint</Application>
  <PresentationFormat>Widescreen</PresentationFormat>
  <Paragraphs>282</Paragraphs>
  <Slides>48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Libre Baskerville</vt:lpstr>
      <vt:lpstr>Myriad Pro</vt:lpstr>
      <vt:lpstr>Myriad Pro Cond</vt:lpstr>
      <vt:lpstr>Reklame Script Regular DEMO</vt:lpstr>
      <vt:lpstr>Utsaah</vt:lpstr>
      <vt:lpstr>Office Theme</vt:lpstr>
      <vt:lpstr>PowerPoint Presentation</vt:lpstr>
      <vt:lpstr>About Diane H. Leonard, GPC, STSI</vt:lpstr>
      <vt:lpstr>What We Will Cover:</vt:lpstr>
      <vt:lpstr>Proactive Grant Seeking</vt:lpstr>
      <vt:lpstr>Proactive Grant Seeking</vt:lpstr>
      <vt:lpstr>Proactive Grant Seeking</vt:lpstr>
      <vt:lpstr>Proactive Grant Seeking</vt:lpstr>
      <vt:lpstr>Proactive Grant Seeking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Will Cover:</vt:lpstr>
      <vt:lpstr>II. Direct vs Indirect Expenses </vt:lpstr>
      <vt:lpstr>II. Direct vs Indirect Expenses </vt:lpstr>
      <vt:lpstr>II. Direct vs Indirect Expenses </vt:lpstr>
      <vt:lpstr>II. Direct vs Indirect Expenses </vt:lpstr>
      <vt:lpstr>II. Direct vs Indirect Expenses </vt:lpstr>
      <vt:lpstr>II. Direct vs Indirect Expenses </vt:lpstr>
      <vt:lpstr>II. Direct vs Indirect Expenses </vt:lpstr>
      <vt:lpstr>PowerPoint Presentation</vt:lpstr>
      <vt:lpstr>PowerPoint Presentation</vt:lpstr>
      <vt:lpstr>What We Will Cover:</vt:lpstr>
      <vt:lpstr>III. Matching and Cost-Share</vt:lpstr>
      <vt:lpstr>III. Matching and Cost-Share</vt:lpstr>
      <vt:lpstr>III. Matching and Cost-Share</vt:lpstr>
      <vt:lpstr>III. Matching and Cost-Share</vt:lpstr>
      <vt:lpstr>PowerPoint Presentation</vt:lpstr>
      <vt:lpstr>PowerPoint Presentation</vt:lpstr>
      <vt:lpstr>What We Will Cover:</vt:lpstr>
      <vt:lpstr>PowerPoint Presentation</vt:lpstr>
      <vt:lpstr>PowerPoint Presentation</vt:lpstr>
      <vt:lpstr>IV. Budget Justification/Budget Narrative</vt:lpstr>
      <vt:lpstr>PowerPoint Presentation</vt:lpstr>
      <vt:lpstr>PowerPoint Presentation</vt:lpstr>
      <vt:lpstr>Proactive Grant Seeking</vt:lpstr>
      <vt:lpstr>Proactive Grant Seeking</vt:lpstr>
      <vt:lpstr>Proactive Grant Seeking</vt:lpstr>
      <vt:lpstr>PowerPoint Presentation</vt:lpstr>
      <vt:lpstr>PowerPoint Presentation</vt:lpstr>
      <vt:lpstr>What We Will Cover:</vt:lpstr>
      <vt:lpstr>V. Financial Stability &amp; Sustainability</vt:lpstr>
      <vt:lpstr>Proactive Grant Seeking</vt:lpstr>
      <vt:lpstr>Proactive Grant Seeking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Leonard</dc:creator>
  <cp:lastModifiedBy>Deukmejian, Sara</cp:lastModifiedBy>
  <cp:revision>357</cp:revision>
  <cp:lastPrinted>2015-05-05T01:51:23Z</cp:lastPrinted>
  <dcterms:created xsi:type="dcterms:W3CDTF">2014-09-26T14:34:33Z</dcterms:created>
  <dcterms:modified xsi:type="dcterms:W3CDTF">2021-06-25T20:56:59Z</dcterms:modified>
</cp:coreProperties>
</file>